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1" d="100"/>
          <a:sy n="81" d="100"/>
        </p:scale>
        <p:origin x="-105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" y="0"/>
            <a:ext cx="9141524" cy="47993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 bwMode="ltGray">
          <a:xfrm>
            <a:off x="-2" y="4754880"/>
            <a:ext cx="9144002" cy="21031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6" name="Прямоугольник 5"/>
          <p:cNvSpPr/>
          <p:nvPr/>
        </p:nvSpPr>
        <p:spPr bwMode="white">
          <a:xfrm>
            <a:off x="-95" y="4724400"/>
            <a:ext cx="9141620" cy="7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2999" y="4800600"/>
            <a:ext cx="6858002" cy="11430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1810" y="5943600"/>
            <a:ext cx="6858002" cy="76200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2000" cap="none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3828820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Альтернативное содержа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22169" y="685800"/>
            <a:ext cx="4777740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693078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 bwMode="ltGray">
          <a:xfrm>
            <a:off x="5486400" y="0"/>
            <a:ext cx="3655314" cy="68580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942411" y="2362200"/>
            <a:ext cx="2400300" cy="1993392"/>
          </a:xfrm>
        </p:spPr>
        <p:txBody>
          <a:bodyPr anchor="b">
            <a:normAutofit/>
          </a:bodyPr>
          <a:lstStyle>
            <a:lvl1pPr>
              <a:defRPr sz="3400" b="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5486400" cy="6858000"/>
          </a:xfrm>
          <a:solidFill>
            <a:schemeClr val="bg2">
              <a:lumMod val="90000"/>
            </a:schemeClr>
          </a:solidFill>
        </p:spPr>
        <p:txBody>
          <a:bodyPr/>
          <a:lstStyle>
            <a:lvl1pPr marL="0" indent="0" algn="ctr">
              <a:buNone/>
              <a:defRPr sz="320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942411" y="4355592"/>
            <a:ext cx="2400300" cy="1644614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A71FF9-E91E-47D1-83B8-C9CC4A937260}" type="datetime1">
              <a:rPr lang="en-US" smtClean="0"/>
              <a:pPr/>
              <a:t>12/16/2014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2133E0-1A25-4567-9373-F2CC495AD71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37173462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385722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58975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800725" cy="58975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155822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lvl6pPr>
              <a:defRPr/>
            </a:lvl6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5934224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0" y="0"/>
            <a:ext cx="9141620" cy="45720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1" y="4114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300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158437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альтернативного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1143000"/>
            <a:ext cx="6858000" cy="2667000"/>
          </a:xfrm>
        </p:spPr>
        <p:txBody>
          <a:bodyPr anchor="b">
            <a:normAutofit/>
          </a:bodyPr>
          <a:lstStyle>
            <a:lvl1pPr algn="ctr">
              <a:defRPr sz="5200" b="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141810" y="3810000"/>
            <a:ext cx="6858000" cy="1143000"/>
          </a:xfrm>
        </p:spPr>
        <p:txBody>
          <a:bodyPr anchor="t">
            <a:normAutofit/>
          </a:bodyPr>
          <a:lstStyle>
            <a:lvl1pPr marL="0" indent="0" algn="ctr">
              <a:spcBef>
                <a:spcPts val="0"/>
              </a:spcBef>
              <a:buNone/>
              <a:defRPr sz="2400" cap="none" baseline="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0432806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0584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09160" y="1901952"/>
            <a:ext cx="3429000" cy="4123944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170784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6344"/>
            <a:ext cx="7132320" cy="123444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00584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09160" y="1837464"/>
            <a:ext cx="3429000" cy="766588"/>
          </a:xfrm>
        </p:spPr>
        <p:txBody>
          <a:bodyPr anchor="ctr">
            <a:normAutofit/>
          </a:bodyPr>
          <a:lstStyle>
            <a:lvl1pPr marL="0" indent="0">
              <a:spcBef>
                <a:spcPts val="0"/>
              </a:spcBef>
              <a:buNone/>
              <a:defRPr sz="2200" b="0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09160" y="2740733"/>
            <a:ext cx="3429000" cy="328884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5708082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420110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5900396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0309" y="2362201"/>
            <a:ext cx="2400300" cy="1990725"/>
          </a:xfrm>
        </p:spPr>
        <p:txBody>
          <a:bodyPr anchor="b">
            <a:normAutofit/>
          </a:bodyPr>
          <a:lstStyle>
            <a:lvl1pPr>
              <a:defRPr sz="3400" b="0"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70659" y="685800"/>
            <a:ext cx="5429251" cy="5486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70309" y="4367308"/>
            <a:ext cx="2400300" cy="1622012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43594665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ltGray">
          <a:xfrm>
            <a:off x="1190" y="6583680"/>
            <a:ext cx="9141620" cy="274320"/>
          </a:xfrm>
          <a:prstGeom prst="rect">
            <a:avLst/>
          </a:prstGeom>
          <a:gradFill flip="none" rotWithShape="1">
            <a:gsLst>
              <a:gs pos="100000">
                <a:schemeClr val="tx2">
                  <a:lumMod val="75000"/>
                </a:schemeClr>
              </a:gs>
              <a:gs pos="0">
                <a:schemeClr val="tx2"/>
              </a:gs>
            </a:gsLst>
            <a:path path="circle">
              <a:fillToRect l="50000" t="50000" r="50000" b="50000"/>
            </a:path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kern="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Euphemia"/>
            </a:endParaRP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1190" y="6583680"/>
            <a:ext cx="9141620" cy="4572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5840" y="467360"/>
            <a:ext cx="7132320" cy="123342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05840" y="1901953"/>
            <a:ext cx="7132320" cy="4127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</a:p>
          <a:p>
            <a:pPr lvl="5"/>
            <a:r>
              <a:rPr lang="ru-RU" dirty="0" smtClean="0"/>
              <a:t>Шестая</a:t>
            </a:r>
          </a:p>
          <a:p>
            <a:pPr lvl="6"/>
            <a:r>
              <a:rPr lang="ru-RU" dirty="0" smtClean="0"/>
              <a:t>Седьмая</a:t>
            </a:r>
          </a:p>
          <a:p>
            <a:pPr lvl="7"/>
            <a:r>
              <a:rPr lang="ru-RU" dirty="0" smtClean="0"/>
              <a:t>Восьмая</a:t>
            </a:r>
          </a:p>
          <a:p>
            <a:pPr lvl="8"/>
            <a:r>
              <a:rPr lang="ru-RU" dirty="0" smtClean="0"/>
              <a:t>Девятая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656832" y="6601968"/>
            <a:ext cx="72009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4C9D3B9A-F582-481A-B239-5AF9867707DF}" type="datetimeFigureOut">
              <a:rPr lang="ru-RU" smtClean="0"/>
              <a:pPr/>
              <a:t>16.12.2014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1005840" y="6601968"/>
            <a:ext cx="5369814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8100" y="6601968"/>
            <a:ext cx="480060" cy="2377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bg2"/>
                </a:solidFill>
              </a:defRPr>
            </a:lvl1pPr>
          </a:lstStyle>
          <a:p>
            <a:fld id="{87695399-36C2-4B3E-8EDE-D76C32B4284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37609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</p:sldLayoutIdLst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marL="0" indent="0" algn="l" defTabSz="914400" rtl="0" eaLnBrk="1" latinLnBrk="0" hangingPunct="1">
        <a:lnSpc>
          <a:spcPct val="90000"/>
        </a:lnSpc>
        <a:spcBef>
          <a:spcPct val="0"/>
        </a:spcBef>
        <a:buFont typeface="Arial" pitchFamily="34" charset="0"/>
        <a:buNone/>
        <a:defRPr sz="3400" kern="1200">
          <a:solidFill>
            <a:schemeClr val="tx2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2"/>
        </a:buClr>
        <a:buSzPct val="80000"/>
        <a:buFont typeface="Wingdings" pitchFamily="2" charset="2"/>
        <a:buChar char="§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2"/>
        </a:buClr>
        <a:buSzPct val="80000"/>
        <a:buFont typeface="Wingdings" pitchFamily="2" charset="2"/>
        <a:buChar char="§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tx2"/>
        </a:buClr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itchFamily="2" charset="2"/>
        <a:buChar char="§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360">
          <p15:clr>
            <a:srgbClr val="F26B43"/>
          </p15:clr>
        </p15:guide>
        <p15:guide id="2" pos="40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Химерні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та </a:t>
            </a:r>
            <a:r>
              <a:rPr lang="ru-RU" b="1" i="1" dirty="0" err="1">
                <a:solidFill>
                  <a:schemeClr val="tx2">
                    <a:lumMod val="75000"/>
                  </a:schemeClr>
                </a:solidFill>
              </a:rPr>
              <a:t>трансгенні</a:t>
            </a:r>
            <a:r>
              <a:rPr lang="ru-RU" b="1" i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b="1" i="1" dirty="0" err="1"/>
              <a:t>організми</a:t>
            </a:r>
            <a:r>
              <a:rPr lang="ru-RU" b="1" i="1" dirty="0"/>
              <a:t>. </a:t>
            </a:r>
            <a:r>
              <a:rPr lang="ru-RU" b="1" i="1" dirty="0" err="1"/>
              <a:t>Генетичні</a:t>
            </a:r>
            <a:r>
              <a:rPr lang="ru-RU" b="1" i="1" dirty="0"/>
              <a:t> </a:t>
            </a:r>
            <a:r>
              <a:rPr lang="ru-RU" b="1" i="1" dirty="0" err="1"/>
              <a:t>основи</a:t>
            </a:r>
            <a:r>
              <a:rPr lang="ru-RU" b="1" i="1" dirty="0"/>
              <a:t> </a:t>
            </a:r>
            <a:r>
              <a:rPr lang="ru-RU" b="1" i="1" dirty="0" err="1"/>
              <a:t>селекції</a:t>
            </a:r>
            <a:r>
              <a:rPr lang="ru-RU" b="1" i="1" dirty="0"/>
              <a:t> </a:t>
            </a:r>
            <a:r>
              <a:rPr lang="ru-RU" b="1" i="1" dirty="0" err="1"/>
              <a:t>організмів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uk-UA" smtClean="0"/>
              <a:t>Виконала Філонович </a:t>
            </a:r>
            <a:r>
              <a:rPr lang="uk-UA" dirty="0" smtClean="0"/>
              <a:t>Вікторія, учениця 11-Б класу.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501474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04664"/>
            <a:ext cx="7132320" cy="4127627"/>
          </a:xfrm>
        </p:spPr>
        <p:txBody>
          <a:bodyPr/>
          <a:lstStyle/>
          <a:p>
            <a:r>
              <a:rPr lang="ru-RU" dirty="0" err="1"/>
              <a:t>Широкомасштабне</a:t>
            </a:r>
            <a:r>
              <a:rPr lang="ru-RU" dirty="0"/>
              <a:t> </a:t>
            </a:r>
            <a:r>
              <a:rPr lang="ru-RU" dirty="0" err="1"/>
              <a:t>вивільнення</a:t>
            </a:r>
            <a:r>
              <a:rPr lang="ru-RU" dirty="0"/>
              <a:t> в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 </a:t>
            </a:r>
            <a:r>
              <a:rPr lang="ru-RU" dirty="0" err="1"/>
              <a:t>розпочалося</a:t>
            </a:r>
            <a:r>
              <a:rPr lang="ru-RU" dirty="0"/>
              <a:t> 1996 р.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були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, 98 % </a:t>
            </a:r>
            <a:r>
              <a:rPr lang="ru-RU" dirty="0" err="1"/>
              <a:t>складали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сільськогосподарські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 smtClean="0"/>
              <a:t>.</a:t>
            </a:r>
          </a:p>
          <a:p>
            <a:r>
              <a:rPr lang="ru-RU" dirty="0"/>
              <a:t>Н</a:t>
            </a:r>
            <a:r>
              <a:rPr lang="ru-RU" dirty="0" smtClean="0"/>
              <a:t>а </a:t>
            </a:r>
            <a:r>
              <a:rPr lang="ru-RU" dirty="0" err="1"/>
              <a:t>незначних</a:t>
            </a:r>
            <a:r>
              <a:rPr lang="ru-RU" dirty="0"/>
              <a:t> </a:t>
            </a:r>
            <a:r>
              <a:rPr lang="ru-RU" dirty="0" err="1"/>
              <a:t>площах</a:t>
            </a:r>
            <a:r>
              <a:rPr lang="ru-RU" dirty="0"/>
              <a:t> </a:t>
            </a:r>
            <a:r>
              <a:rPr lang="ru-RU" dirty="0" err="1"/>
              <a:t>вирощувалися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помідорів</a:t>
            </a:r>
            <a:r>
              <a:rPr lang="ru-RU" dirty="0"/>
              <a:t>, </a:t>
            </a:r>
            <a:r>
              <a:rPr lang="ru-RU" dirty="0" err="1"/>
              <a:t>гарбуза</a:t>
            </a:r>
            <a:r>
              <a:rPr lang="ru-RU" dirty="0"/>
              <a:t>, тютюну, </a:t>
            </a:r>
            <a:r>
              <a:rPr lang="ru-RU" dirty="0" err="1"/>
              <a:t>папайі</a:t>
            </a:r>
            <a:r>
              <a:rPr lang="ru-RU" dirty="0"/>
              <a:t>, </a:t>
            </a:r>
            <a:r>
              <a:rPr lang="ru-RU" dirty="0" err="1"/>
              <a:t>буряку</a:t>
            </a:r>
            <a:r>
              <a:rPr lang="ru-RU" dirty="0"/>
              <a:t>, </a:t>
            </a:r>
            <a:r>
              <a:rPr lang="ru-RU" dirty="0" err="1"/>
              <a:t>цикорію</a:t>
            </a:r>
            <a:r>
              <a:rPr lang="ru-RU" dirty="0"/>
              <a:t>, </a:t>
            </a:r>
            <a:r>
              <a:rPr lang="ru-RU" dirty="0" err="1"/>
              <a:t>льону</a:t>
            </a:r>
            <a:r>
              <a:rPr lang="ru-RU" dirty="0"/>
              <a:t>.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створені</a:t>
            </a:r>
            <a:r>
              <a:rPr lang="ru-RU" dirty="0"/>
              <a:t> й </a:t>
            </a:r>
            <a:r>
              <a:rPr lang="ru-RU" dirty="0" err="1"/>
              <a:t>проходять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та процедуру </a:t>
            </a:r>
            <a:r>
              <a:rPr lang="ru-RU" dirty="0" err="1"/>
              <a:t>реєстрації</a:t>
            </a:r>
            <a:r>
              <a:rPr lang="ru-RU" dirty="0"/>
              <a:t>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рису і </a:t>
            </a:r>
            <a:r>
              <a:rPr lang="ru-RU" dirty="0" err="1"/>
              <a:t>пшениці</a:t>
            </a:r>
            <a:r>
              <a:rPr lang="ru-RU" dirty="0"/>
              <a:t>. </a:t>
            </a:r>
            <a:r>
              <a:rPr lang="ru-RU" dirty="0" err="1"/>
              <a:t>Генетична</a:t>
            </a:r>
            <a:r>
              <a:rPr lang="ru-RU" dirty="0"/>
              <a:t> </a:t>
            </a:r>
            <a:r>
              <a:rPr lang="ru-RU" dirty="0" err="1"/>
              <a:t>модифікація</a:t>
            </a:r>
            <a:r>
              <a:rPr lang="ru-RU" dirty="0"/>
              <a:t> </a:t>
            </a:r>
            <a:r>
              <a:rPr lang="ru-RU" dirty="0" err="1"/>
              <a:t>надає</a:t>
            </a:r>
            <a:r>
              <a:rPr lang="ru-RU" dirty="0"/>
              <a:t> живим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484923"/>
            <a:ext cx="3638178" cy="272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717032"/>
            <a:ext cx="4025631" cy="2264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3904361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132320" cy="4127627"/>
          </a:xfrm>
        </p:spPr>
        <p:txBody>
          <a:bodyPr/>
          <a:lstStyle/>
          <a:p>
            <a:r>
              <a:rPr lang="ru-RU" dirty="0"/>
              <a:t>Але, </a:t>
            </a:r>
            <a:r>
              <a:rPr lang="ru-RU" dirty="0" err="1"/>
              <a:t>хоча</a:t>
            </a:r>
            <a:r>
              <a:rPr lang="ru-RU" dirty="0"/>
              <a:t> такими продуктами </a:t>
            </a:r>
            <a:r>
              <a:rPr lang="ru-RU" dirty="0" err="1"/>
              <a:t>нині</a:t>
            </a:r>
            <a:r>
              <a:rPr lang="ru-RU" dirty="0"/>
              <a:t> </a:t>
            </a:r>
            <a:r>
              <a:rPr lang="ru-RU" dirty="0" err="1"/>
              <a:t>харчується</a:t>
            </a:r>
            <a:r>
              <a:rPr lang="ru-RU" dirty="0"/>
              <a:t> </a:t>
            </a:r>
            <a:r>
              <a:rPr lang="ru-RU" dirty="0" err="1"/>
              <a:t>багато</a:t>
            </a:r>
            <a:r>
              <a:rPr lang="ru-RU" dirty="0"/>
              <a:t> людей, минуло </a:t>
            </a:r>
            <a:r>
              <a:rPr lang="ru-RU" dirty="0" err="1"/>
              <a:t>замало</a:t>
            </a:r>
            <a:r>
              <a:rPr lang="ru-RU" dirty="0"/>
              <a:t> часу, </a:t>
            </a:r>
            <a:r>
              <a:rPr lang="ru-RU" dirty="0" err="1"/>
              <a:t>аби</a:t>
            </a:r>
            <a:r>
              <a:rPr lang="ru-RU" dirty="0"/>
              <a:t> наука </a:t>
            </a:r>
            <a:r>
              <a:rPr lang="ru-RU" dirty="0" err="1"/>
              <a:t>повністю</a:t>
            </a:r>
            <a:r>
              <a:rPr lang="ru-RU" dirty="0"/>
              <a:t> </a:t>
            </a:r>
            <a:r>
              <a:rPr lang="ru-RU" dirty="0" err="1"/>
              <a:t>встановила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на наш </a:t>
            </a:r>
            <a:r>
              <a:rPr lang="ru-RU" dirty="0" err="1"/>
              <a:t>організм</a:t>
            </a:r>
            <a:r>
              <a:rPr lang="ru-RU" dirty="0"/>
              <a:t>. В </a:t>
            </a:r>
            <a:r>
              <a:rPr lang="ru-RU" dirty="0" err="1"/>
              <a:t>Європі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</a:t>
            </a:r>
            <a:r>
              <a:rPr lang="ru-RU" dirty="0" err="1"/>
              <a:t>сої</a:t>
            </a:r>
            <a:r>
              <a:rPr lang="ru-RU" dirty="0"/>
              <a:t> та </a:t>
            </a:r>
            <a:r>
              <a:rPr lang="ru-RU" dirty="0" err="1"/>
              <a:t>кукурудзи</a:t>
            </a:r>
            <a:r>
              <a:rPr lang="ru-RU" dirty="0"/>
              <a:t> для </a:t>
            </a:r>
            <a:r>
              <a:rPr lang="ru-RU" dirty="0" err="1"/>
              <a:t>виготовлення</a:t>
            </a:r>
            <a:r>
              <a:rPr lang="ru-RU" dirty="0"/>
              <a:t> </a:t>
            </a:r>
            <a:r>
              <a:rPr lang="ru-RU" dirty="0" err="1"/>
              <a:t>харчових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дозволено з 1997 р., а </a:t>
            </a:r>
            <a:r>
              <a:rPr lang="ru-RU" dirty="0" err="1"/>
              <a:t>харчові</a:t>
            </a:r>
            <a:r>
              <a:rPr lang="ru-RU" dirty="0"/>
              <a:t> </a:t>
            </a:r>
            <a:r>
              <a:rPr lang="ru-RU" dirty="0" err="1"/>
              <a:t>ферменти</a:t>
            </a:r>
            <a:r>
              <a:rPr lang="ru-RU" dirty="0"/>
              <a:t>, добавки, </a:t>
            </a:r>
            <a:r>
              <a:rPr lang="ru-RU" dirty="0" err="1"/>
              <a:t>одержані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, </a:t>
            </a:r>
            <a:r>
              <a:rPr lang="ru-RU" dirty="0" err="1"/>
              <a:t>використовують</a:t>
            </a:r>
            <a:r>
              <a:rPr lang="ru-RU" dirty="0"/>
              <a:t> </a:t>
            </a:r>
            <a:r>
              <a:rPr lang="ru-RU" dirty="0" err="1"/>
              <a:t>понад</a:t>
            </a:r>
            <a:r>
              <a:rPr lang="ru-RU" dirty="0"/>
              <a:t> </a:t>
            </a:r>
            <a:r>
              <a:rPr lang="ru-RU" dirty="0" err="1"/>
              <a:t>двадцять</a:t>
            </a:r>
            <a:r>
              <a:rPr lang="ru-RU" dirty="0"/>
              <a:t> </a:t>
            </a:r>
            <a:r>
              <a:rPr lang="ru-RU" dirty="0" err="1"/>
              <a:t>років</a:t>
            </a:r>
            <a:r>
              <a:rPr lang="ru-RU" dirty="0"/>
              <a:t>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3936437" cy="29523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768133"/>
            <a:ext cx="2214315" cy="326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03739253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Україна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2204864"/>
            <a:ext cx="3566160" cy="3824716"/>
          </a:xfrm>
        </p:spPr>
        <p:txBody>
          <a:bodyPr/>
          <a:lstStyle/>
          <a:p>
            <a:r>
              <a:rPr lang="ru-RU" dirty="0"/>
              <a:t>В </a:t>
            </a:r>
            <a:r>
              <a:rPr lang="ru-RU" dirty="0" err="1"/>
              <a:t>Україні</a:t>
            </a:r>
            <a:r>
              <a:rPr lang="ru-RU" dirty="0"/>
              <a:t>, </a:t>
            </a:r>
            <a:r>
              <a:rPr lang="ru-RU" dirty="0" err="1"/>
              <a:t>незважаючи</a:t>
            </a:r>
            <a:r>
              <a:rPr lang="ru-RU" dirty="0"/>
              <a:t> на заборони, </a:t>
            </a:r>
            <a:r>
              <a:rPr lang="ru-RU" dirty="0" err="1"/>
              <a:t>вже</a:t>
            </a:r>
            <a:r>
              <a:rPr lang="ru-RU" dirty="0"/>
              <a:t> </a:t>
            </a:r>
            <a:r>
              <a:rPr lang="ru-RU" dirty="0" err="1"/>
              <a:t>вирощують</a:t>
            </a:r>
            <a:r>
              <a:rPr lang="ru-RU" dirty="0"/>
              <a:t> </a:t>
            </a:r>
            <a:r>
              <a:rPr lang="ru-RU" dirty="0" err="1"/>
              <a:t>трансгенну</a:t>
            </a:r>
            <a:r>
              <a:rPr lang="ru-RU" dirty="0"/>
              <a:t> сою, </a:t>
            </a:r>
            <a:r>
              <a:rPr lang="ru-RU" dirty="0" err="1"/>
              <a:t>трансгенну</a:t>
            </a:r>
            <a:r>
              <a:rPr lang="ru-RU" dirty="0"/>
              <a:t> </a:t>
            </a:r>
            <a:r>
              <a:rPr lang="ru-RU" dirty="0" err="1"/>
              <a:t>картоплю</a:t>
            </a:r>
            <a:r>
              <a:rPr lang="ru-RU" dirty="0"/>
              <a:t>,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ріпак</a:t>
            </a:r>
            <a:r>
              <a:rPr lang="ru-RU" dirty="0"/>
              <a:t>, </a:t>
            </a:r>
            <a:r>
              <a:rPr lang="ru-RU" dirty="0" err="1"/>
              <a:t>кукурудзу</a:t>
            </a:r>
            <a:r>
              <a:rPr lang="ru-RU" dirty="0"/>
              <a:t>, почали </a:t>
            </a:r>
            <a:r>
              <a:rPr lang="ru-RU" dirty="0" err="1"/>
              <a:t>вирощувати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буряки</a:t>
            </a:r>
            <a:r>
              <a:rPr lang="ru-RU" dirty="0"/>
              <a:t>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04864"/>
            <a:ext cx="3515883" cy="2636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7248385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Росія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901953"/>
            <a:ext cx="3566160" cy="4127627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Росії</a:t>
            </a:r>
            <a:r>
              <a:rPr lang="ru-RU" dirty="0"/>
              <a:t> </a:t>
            </a:r>
            <a:r>
              <a:rPr lang="ru-RU" dirty="0" err="1"/>
              <a:t>інтенсивно</a:t>
            </a:r>
            <a:r>
              <a:rPr lang="ru-RU" dirty="0"/>
              <a:t> </a:t>
            </a:r>
            <a:r>
              <a:rPr lang="ru-RU" dirty="0" err="1"/>
              <a:t>розробляють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, створено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сорти</a:t>
            </a:r>
            <a:r>
              <a:rPr lang="ru-RU" dirty="0"/>
              <a:t> </a:t>
            </a:r>
            <a:r>
              <a:rPr lang="ru-RU" dirty="0" err="1"/>
              <a:t>картоплі</a:t>
            </a:r>
            <a:r>
              <a:rPr lang="ru-RU" dirty="0"/>
              <a:t> з </a:t>
            </a:r>
            <a:r>
              <a:rPr lang="ru-RU" dirty="0" err="1"/>
              <a:t>модифікованими</a:t>
            </a:r>
            <a:r>
              <a:rPr lang="ru-RU" dirty="0"/>
              <a:t> генами, а </a:t>
            </a:r>
            <a:r>
              <a:rPr lang="ru-RU" dirty="0" err="1"/>
              <a:t>також</a:t>
            </a:r>
            <a:r>
              <a:rPr lang="ru-RU" dirty="0"/>
              <a:t> </a:t>
            </a:r>
            <a:r>
              <a:rPr lang="ru-RU" dirty="0" err="1"/>
              <a:t>нові</a:t>
            </a:r>
            <a:r>
              <a:rPr lang="ru-RU" dirty="0"/>
              <a:t>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буряки</a:t>
            </a:r>
            <a:r>
              <a:rPr lang="ru-RU" dirty="0"/>
              <a:t> з метою </a:t>
            </a:r>
            <a:r>
              <a:rPr lang="ru-RU" dirty="0" err="1"/>
              <a:t>видалення</a:t>
            </a:r>
            <a:r>
              <a:rPr lang="ru-RU" dirty="0"/>
              <a:t> </a:t>
            </a:r>
            <a:r>
              <a:rPr lang="ru-RU" dirty="0" err="1"/>
              <a:t>небажаних</a:t>
            </a:r>
            <a:r>
              <a:rPr lang="ru-RU" dirty="0"/>
              <a:t> </a:t>
            </a:r>
            <a:r>
              <a:rPr lang="ru-RU" dirty="0" err="1"/>
              <a:t>вторинних</a:t>
            </a:r>
            <a:r>
              <a:rPr lang="ru-RU" dirty="0"/>
              <a:t> </a:t>
            </a:r>
            <a:r>
              <a:rPr lang="ru-RU" dirty="0" err="1"/>
              <a:t>продуктів</a:t>
            </a:r>
            <a:r>
              <a:rPr lang="ru-RU" dirty="0"/>
              <a:t> типу </a:t>
            </a:r>
            <a:r>
              <a:rPr lang="ru-RU" dirty="0" err="1"/>
              <a:t>рафінози</a:t>
            </a:r>
            <a:r>
              <a:rPr lang="ru-RU" dirty="0"/>
              <a:t>, </a:t>
            </a:r>
            <a:r>
              <a:rPr lang="ru-RU" dirty="0" err="1"/>
              <a:t>інвертного</a:t>
            </a:r>
            <a:r>
              <a:rPr lang="ru-RU" dirty="0"/>
              <a:t> </a:t>
            </a:r>
            <a:r>
              <a:rPr lang="ru-RU" dirty="0" err="1"/>
              <a:t>цукру</a:t>
            </a:r>
            <a:r>
              <a:rPr lang="ru-RU" dirty="0"/>
              <a:t> та декстрину.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76872"/>
            <a:ext cx="3686809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923506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476672"/>
            <a:ext cx="7132320" cy="4127627"/>
          </a:xfrm>
        </p:spPr>
        <p:txBody>
          <a:bodyPr/>
          <a:lstStyle/>
          <a:p>
            <a:r>
              <a:rPr lang="ru-RU" dirty="0"/>
              <a:t>У </a:t>
            </a:r>
            <a:r>
              <a:rPr lang="ru-RU" dirty="0" err="1"/>
              <a:t>Криму</a:t>
            </a:r>
            <a:r>
              <a:rPr lang="ru-RU" dirty="0"/>
              <a:t> є </a:t>
            </a:r>
            <a:r>
              <a:rPr lang="ru-RU" dirty="0" err="1"/>
              <a:t>дикорослі</a:t>
            </a:r>
            <a:r>
              <a:rPr lang="ru-RU" dirty="0"/>
              <a:t> </a:t>
            </a:r>
            <a:r>
              <a:rPr lang="ru-RU" dirty="0" err="1"/>
              <a:t>родичі</a:t>
            </a:r>
            <a:r>
              <a:rPr lang="ru-RU" dirty="0"/>
              <a:t> </a:t>
            </a:r>
            <a:r>
              <a:rPr lang="ru-RU" dirty="0" err="1"/>
              <a:t>цукрового</a:t>
            </a:r>
            <a:r>
              <a:rPr lang="ru-RU" dirty="0"/>
              <a:t> </a:t>
            </a:r>
            <a:r>
              <a:rPr lang="ru-RU" dirty="0" err="1"/>
              <a:t>буряку</a:t>
            </a:r>
            <a:r>
              <a:rPr lang="ru-RU" dirty="0"/>
              <a:t>, правда, </a:t>
            </a:r>
            <a:r>
              <a:rPr lang="ru-RU" dirty="0" err="1"/>
              <a:t>ці</a:t>
            </a:r>
            <a:r>
              <a:rPr lang="ru-RU" dirty="0"/>
              <a:t> </a:t>
            </a:r>
            <a:r>
              <a:rPr lang="ru-RU" dirty="0" err="1"/>
              <a:t>гібриди</a:t>
            </a:r>
            <a:r>
              <a:rPr lang="ru-RU" dirty="0"/>
              <a:t> </a:t>
            </a:r>
            <a:r>
              <a:rPr lang="ru-RU" dirty="0" err="1"/>
              <a:t>непродуктивні</a:t>
            </a:r>
            <a:r>
              <a:rPr lang="ru-RU" dirty="0"/>
              <a:t>. </a:t>
            </a:r>
            <a:r>
              <a:rPr lang="ru-RU" dirty="0" err="1"/>
              <a:t>Така</a:t>
            </a:r>
            <a:r>
              <a:rPr lang="ru-RU" dirty="0"/>
              <a:t> ж </a:t>
            </a:r>
            <a:r>
              <a:rPr lang="ru-RU" dirty="0" err="1"/>
              <a:t>ситуація</a:t>
            </a:r>
            <a:r>
              <a:rPr lang="ru-RU" dirty="0"/>
              <a:t> з пшеницею. Але проблема є,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потрібно</a:t>
            </a:r>
            <a:r>
              <a:rPr lang="ru-RU" dirty="0"/>
              <a:t> </a:t>
            </a:r>
            <a:r>
              <a:rPr lang="ru-RU" dirty="0" err="1"/>
              <a:t>вивчати</a:t>
            </a:r>
            <a:r>
              <a:rPr lang="ru-RU" dirty="0"/>
              <a:t>. </a:t>
            </a:r>
            <a:r>
              <a:rPr lang="ru-RU" dirty="0" err="1"/>
              <a:t>Питання</a:t>
            </a:r>
            <a:r>
              <a:rPr lang="ru-RU" dirty="0"/>
              <a:t> про перспективу </a:t>
            </a:r>
            <a:r>
              <a:rPr lang="ru-RU" dirty="0" err="1"/>
              <a:t>використання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вирощування</a:t>
            </a:r>
            <a:r>
              <a:rPr lang="ru-RU" dirty="0"/>
              <a:t> </a:t>
            </a:r>
            <a:r>
              <a:rPr lang="ru-RU" dirty="0" err="1"/>
              <a:t>сільськогосподарської</a:t>
            </a:r>
            <a:r>
              <a:rPr lang="ru-RU" dirty="0"/>
              <a:t> </a:t>
            </a:r>
            <a:r>
              <a:rPr lang="ru-RU" dirty="0" err="1"/>
              <a:t>сировини</a:t>
            </a:r>
            <a:r>
              <a:rPr lang="ru-RU" dirty="0"/>
              <a:t> </a:t>
            </a:r>
            <a:r>
              <a:rPr lang="ru-RU" dirty="0" err="1"/>
              <a:t>продовжує</a:t>
            </a:r>
            <a:r>
              <a:rPr lang="ru-RU" dirty="0"/>
              <a:t> </a:t>
            </a:r>
            <a:r>
              <a:rPr lang="ru-RU" dirty="0" err="1"/>
              <a:t>викликати</a:t>
            </a:r>
            <a:r>
              <a:rPr lang="ru-RU" dirty="0"/>
              <a:t> </a:t>
            </a:r>
            <a:r>
              <a:rPr lang="ru-RU" dirty="0" err="1"/>
              <a:t>серйозні</a:t>
            </a:r>
            <a:r>
              <a:rPr lang="ru-RU" dirty="0"/>
              <a:t> </a:t>
            </a:r>
            <a:r>
              <a:rPr lang="ru-RU" dirty="0" err="1"/>
              <a:t>суперечки</a:t>
            </a:r>
            <a:r>
              <a:rPr lang="ru-RU" dirty="0"/>
              <a:t> </a:t>
            </a:r>
            <a:r>
              <a:rPr lang="ru-RU" dirty="0" err="1"/>
              <a:t>серед</a:t>
            </a:r>
            <a:r>
              <a:rPr lang="ru-RU" dirty="0"/>
              <a:t> </a:t>
            </a:r>
            <a:r>
              <a:rPr lang="ru-RU" dirty="0" err="1"/>
              <a:t>дослідників</a:t>
            </a:r>
            <a:r>
              <a:rPr lang="ru-RU" dirty="0"/>
              <a:t> і широких </a:t>
            </a:r>
            <a:r>
              <a:rPr lang="ru-RU" dirty="0" err="1"/>
              <a:t>верств</a:t>
            </a:r>
            <a:r>
              <a:rPr lang="ru-RU" dirty="0"/>
              <a:t> </a:t>
            </a:r>
            <a:r>
              <a:rPr lang="ru-RU" dirty="0" err="1"/>
              <a:t>споживачів</a:t>
            </a:r>
            <a:r>
              <a:rPr lang="ru-RU" dirty="0"/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564904"/>
            <a:ext cx="2919243" cy="3888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9318" y="3248980"/>
            <a:ext cx="4032448" cy="2520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401820453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можливий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наявності</a:t>
            </a:r>
            <a:r>
              <a:rPr lang="ru-RU" dirty="0"/>
              <a:t> в </a:t>
            </a:r>
            <a:r>
              <a:rPr lang="ru-RU" dirty="0" err="1"/>
              <a:t>організмі</a:t>
            </a:r>
            <a:r>
              <a:rPr lang="ru-RU" dirty="0"/>
              <a:t> </a:t>
            </a:r>
            <a:r>
              <a:rPr lang="ru-RU" dirty="0" err="1"/>
              <a:t>згаданих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біологічно</a:t>
            </a:r>
            <a:r>
              <a:rPr lang="ru-RU" dirty="0"/>
              <a:t> </a:t>
            </a:r>
            <a:r>
              <a:rPr lang="ru-RU" dirty="0" err="1"/>
              <a:t>активних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(</a:t>
            </a:r>
            <a:r>
              <a:rPr lang="ru-RU" dirty="0" err="1"/>
              <a:t>інсектициди</a:t>
            </a:r>
            <a:r>
              <a:rPr lang="ru-RU" dirty="0"/>
              <a:t>, </a:t>
            </a:r>
            <a:r>
              <a:rPr lang="ru-RU" dirty="0" err="1"/>
              <a:t>фунгіциди</a:t>
            </a:r>
            <a:r>
              <a:rPr lang="ru-RU" dirty="0"/>
              <a:t> та </a:t>
            </a:r>
            <a:r>
              <a:rPr lang="ru-RU" dirty="0" err="1"/>
              <a:t>ін</a:t>
            </a:r>
            <a:r>
              <a:rPr lang="ru-RU" dirty="0"/>
              <a:t>.).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цих</a:t>
            </a:r>
            <a:r>
              <a:rPr lang="ru-RU" dirty="0"/>
              <a:t> </a:t>
            </a:r>
            <a:r>
              <a:rPr lang="ru-RU" dirty="0" err="1"/>
              <a:t>речовин</a:t>
            </a:r>
            <a:r>
              <a:rPr lang="ru-RU" dirty="0"/>
              <a:t> </a:t>
            </a:r>
            <a:r>
              <a:rPr lang="ru-RU" dirty="0" err="1"/>
              <a:t>може</a:t>
            </a:r>
            <a:r>
              <a:rPr lang="ru-RU" dirty="0"/>
              <a:t> бути </a:t>
            </a:r>
            <a:r>
              <a:rPr lang="ru-RU" dirty="0" err="1"/>
              <a:t>прямої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опосередкованої</a:t>
            </a:r>
            <a:r>
              <a:rPr lang="ru-RU" dirty="0"/>
              <a:t> </a:t>
            </a:r>
            <a:r>
              <a:rPr lang="ru-RU" dirty="0" err="1"/>
              <a:t>дії</a:t>
            </a:r>
            <a:r>
              <a:rPr lang="ru-RU" dirty="0"/>
              <a:t> через </a:t>
            </a:r>
            <a:r>
              <a:rPr lang="ru-RU" dirty="0" err="1"/>
              <a:t>трофічні</a:t>
            </a:r>
            <a:r>
              <a:rPr lang="ru-RU" dirty="0"/>
              <a:t> </a:t>
            </a:r>
            <a:r>
              <a:rPr lang="ru-RU" dirty="0" err="1" smtClean="0"/>
              <a:t>ланцюги</a:t>
            </a:r>
            <a:r>
              <a:rPr lang="ru-RU" dirty="0" smtClean="0"/>
              <a:t>.</a:t>
            </a:r>
          </a:p>
          <a:p>
            <a:r>
              <a:rPr lang="ru-RU" dirty="0"/>
              <a:t>До </a:t>
            </a:r>
            <a:r>
              <a:rPr lang="ru-RU" dirty="0" err="1"/>
              <a:t>сьогодні</a:t>
            </a:r>
            <a:r>
              <a:rPr lang="ru-RU" dirty="0"/>
              <a:t> за 13 </a:t>
            </a:r>
            <a:r>
              <a:rPr lang="ru-RU" dirty="0" err="1"/>
              <a:t>років</a:t>
            </a:r>
            <a:r>
              <a:rPr lang="ru-RU" dirty="0"/>
              <a:t> </a:t>
            </a:r>
            <a:r>
              <a:rPr lang="ru-RU" dirty="0" err="1"/>
              <a:t>польових</a:t>
            </a:r>
            <a:r>
              <a:rPr lang="ru-RU" dirty="0"/>
              <a:t> </a:t>
            </a:r>
            <a:r>
              <a:rPr lang="ru-RU" dirty="0" err="1"/>
              <a:t>випробувань</a:t>
            </a:r>
            <a:r>
              <a:rPr lang="ru-RU" dirty="0"/>
              <a:t> </a:t>
            </a:r>
            <a:r>
              <a:rPr lang="ru-RU" dirty="0" err="1"/>
              <a:t>достовірних</a:t>
            </a:r>
            <a:r>
              <a:rPr lang="ru-RU" dirty="0"/>
              <a:t> </a:t>
            </a:r>
            <a:r>
              <a:rPr lang="ru-RU" dirty="0" err="1"/>
              <a:t>експериментальних</a:t>
            </a:r>
            <a:r>
              <a:rPr lang="ru-RU" dirty="0"/>
              <a:t> </a:t>
            </a:r>
            <a:r>
              <a:rPr lang="ru-RU" dirty="0" err="1"/>
              <a:t>даних</a:t>
            </a:r>
            <a:r>
              <a:rPr lang="ru-RU" dirty="0"/>
              <a:t> про </a:t>
            </a:r>
            <a:r>
              <a:rPr lang="ru-RU" dirty="0" err="1"/>
              <a:t>негативний</a:t>
            </a:r>
            <a:r>
              <a:rPr lang="ru-RU" dirty="0"/>
              <a:t>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не </a:t>
            </a:r>
            <a:r>
              <a:rPr lang="ru-RU" dirty="0" err="1"/>
              <a:t>отримано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90076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В</a:t>
            </a:r>
            <a:r>
              <a:rPr lang="ru-RU" dirty="0" err="1" smtClean="0"/>
              <a:t>ивільнення</a:t>
            </a:r>
            <a:r>
              <a:rPr lang="ru-RU" dirty="0" smtClean="0"/>
              <a:t> </a:t>
            </a:r>
            <a:r>
              <a:rPr lang="ru-RU" dirty="0"/>
              <a:t>в </a:t>
            </a:r>
            <a:r>
              <a:rPr lang="ru-RU" dirty="0" err="1" smtClean="0"/>
              <a:t>довкілля</a:t>
            </a:r>
            <a:r>
              <a:rPr lang="ru-RU" dirty="0" smtClean="0"/>
              <a:t> ГМО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Широкомасштабне</a:t>
            </a:r>
            <a:r>
              <a:rPr lang="ru-RU" dirty="0"/>
              <a:t> </a:t>
            </a:r>
            <a:r>
              <a:rPr lang="ru-RU" dirty="0" err="1"/>
              <a:t>вивільнення</a:t>
            </a:r>
            <a:r>
              <a:rPr lang="ru-RU" dirty="0"/>
              <a:t> в </a:t>
            </a:r>
            <a:r>
              <a:rPr lang="ru-RU" dirty="0" err="1"/>
              <a:t>довкілля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</a:t>
            </a:r>
            <a:r>
              <a:rPr lang="ru-RU" dirty="0" err="1"/>
              <a:t>різних</a:t>
            </a:r>
            <a:r>
              <a:rPr lang="ru-RU" dirty="0"/>
              <a:t> </a:t>
            </a:r>
            <a:r>
              <a:rPr lang="ru-RU" dirty="0" err="1"/>
              <a:t>таксономічних</a:t>
            </a:r>
            <a:r>
              <a:rPr lang="ru-RU" dirty="0"/>
              <a:t> </a:t>
            </a:r>
            <a:r>
              <a:rPr lang="ru-RU" dirty="0" err="1"/>
              <a:t>груп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генетичними</a:t>
            </a:r>
            <a:r>
              <a:rPr lang="ru-RU" dirty="0"/>
              <a:t> </a:t>
            </a:r>
            <a:r>
              <a:rPr lang="ru-RU" dirty="0" err="1"/>
              <a:t>конструкціями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надають</a:t>
            </a:r>
            <a:r>
              <a:rPr lang="ru-RU" dirty="0"/>
              <a:t> </a:t>
            </a:r>
            <a:r>
              <a:rPr lang="ru-RU" dirty="0" err="1"/>
              <a:t>їм</a:t>
            </a:r>
            <a:r>
              <a:rPr lang="ru-RU" dirty="0"/>
              <a:t> </a:t>
            </a:r>
            <a:r>
              <a:rPr lang="ru-RU" dirty="0" err="1"/>
              <a:t>нових</a:t>
            </a:r>
            <a:r>
              <a:rPr lang="ru-RU" dirty="0"/>
              <a:t> </a:t>
            </a:r>
            <a:r>
              <a:rPr lang="ru-RU" dirty="0" err="1"/>
              <a:t>властивостей</a:t>
            </a:r>
            <a:r>
              <a:rPr lang="ru-RU" dirty="0"/>
              <a:t>, поставило ряд </a:t>
            </a:r>
            <a:r>
              <a:rPr lang="ru-RU" dirty="0" err="1"/>
              <a:t>питань</a:t>
            </a:r>
            <a:r>
              <a:rPr lang="ru-RU" dirty="0"/>
              <a:t>, на </a:t>
            </a:r>
            <a:r>
              <a:rPr lang="ru-RU" dirty="0" err="1"/>
              <a:t>які</a:t>
            </a:r>
            <a:r>
              <a:rPr lang="ru-RU" dirty="0"/>
              <a:t> </a:t>
            </a:r>
            <a:r>
              <a:rPr lang="ru-RU" dirty="0" err="1"/>
              <a:t>необхідно</a:t>
            </a:r>
            <a:r>
              <a:rPr lang="ru-RU" dirty="0"/>
              <a:t> </a:t>
            </a:r>
            <a:r>
              <a:rPr lang="ru-RU" dirty="0" err="1"/>
              <a:t>звернути</a:t>
            </a:r>
            <a:r>
              <a:rPr lang="ru-RU" dirty="0"/>
              <a:t> </a:t>
            </a:r>
            <a:r>
              <a:rPr lang="ru-RU" dirty="0" err="1"/>
              <a:t>увагу</a:t>
            </a:r>
            <a:r>
              <a:rPr lang="ru-RU" dirty="0"/>
              <a:t> </a:t>
            </a:r>
            <a:r>
              <a:rPr lang="ru-RU" dirty="0" err="1"/>
              <a:t>під</a:t>
            </a:r>
            <a:r>
              <a:rPr lang="ru-RU" dirty="0"/>
              <a:t> час </a:t>
            </a:r>
            <a:r>
              <a:rPr lang="ru-RU" dirty="0" err="1"/>
              <a:t>розбудови</a:t>
            </a:r>
            <a:r>
              <a:rPr lang="ru-RU" dirty="0"/>
              <a:t> </a:t>
            </a:r>
            <a:r>
              <a:rPr lang="ru-RU" dirty="0" err="1"/>
              <a:t>системи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</a:t>
            </a:r>
            <a:r>
              <a:rPr lang="ru-RU" dirty="0" err="1" smtClean="0"/>
              <a:t>довкілля</a:t>
            </a:r>
            <a:r>
              <a:rPr lang="ru-RU" dirty="0" smtClean="0"/>
              <a:t>.</a:t>
            </a:r>
          </a:p>
          <a:p>
            <a:r>
              <a:rPr lang="ru-RU" dirty="0" err="1" smtClean="0"/>
              <a:t>Головними</a:t>
            </a:r>
            <a:r>
              <a:rPr lang="ru-RU" dirty="0" smtClean="0"/>
              <a:t> </a:t>
            </a:r>
            <a:r>
              <a:rPr lang="ru-RU" dirty="0" err="1"/>
              <a:t>питаннями</a:t>
            </a:r>
            <a:r>
              <a:rPr lang="ru-RU" dirty="0"/>
              <a:t> </a:t>
            </a:r>
            <a:r>
              <a:rPr lang="ru-RU" dirty="0" err="1"/>
              <a:t>біобезпеки</a:t>
            </a:r>
            <a:r>
              <a:rPr lang="ru-RU" dirty="0"/>
              <a:t> при </a:t>
            </a:r>
            <a:r>
              <a:rPr lang="ru-RU" dirty="0" err="1"/>
              <a:t>цьому</a:t>
            </a:r>
            <a:r>
              <a:rPr lang="ru-RU" dirty="0"/>
              <a:t> є </a:t>
            </a:r>
            <a:r>
              <a:rPr lang="ru-RU" dirty="0" err="1"/>
              <a:t>можлива</a:t>
            </a:r>
            <a:r>
              <a:rPr lang="ru-RU" dirty="0"/>
              <a:t> передача </a:t>
            </a:r>
            <a:r>
              <a:rPr lang="ru-RU" dirty="0" err="1"/>
              <a:t>генів</a:t>
            </a:r>
            <a:r>
              <a:rPr lang="ru-RU" dirty="0"/>
              <a:t>, </a:t>
            </a:r>
            <a:r>
              <a:rPr lang="ru-RU" dirty="0" err="1"/>
              <a:t>убудованих</a:t>
            </a:r>
            <a:r>
              <a:rPr lang="ru-RU" dirty="0"/>
              <a:t> у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, </a:t>
            </a:r>
            <a:r>
              <a:rPr lang="ru-RU" dirty="0" err="1"/>
              <a:t>організмам</a:t>
            </a:r>
            <a:r>
              <a:rPr lang="ru-RU" dirty="0"/>
              <a:t> </a:t>
            </a:r>
            <a:r>
              <a:rPr lang="ru-RU" dirty="0" err="1"/>
              <a:t>навколишнього</a:t>
            </a:r>
            <a:r>
              <a:rPr lang="ru-RU" dirty="0"/>
              <a:t> природного </a:t>
            </a:r>
            <a:r>
              <a:rPr lang="ru-RU" dirty="0" err="1"/>
              <a:t>середовища</a:t>
            </a:r>
            <a:r>
              <a:rPr lang="ru-RU" dirty="0"/>
              <a:t>, </a:t>
            </a:r>
            <a:r>
              <a:rPr lang="ru-RU" dirty="0" err="1"/>
              <a:t>вплив</a:t>
            </a:r>
            <a:r>
              <a:rPr lang="ru-RU" dirty="0"/>
              <a:t> </a:t>
            </a:r>
            <a:r>
              <a:rPr lang="ru-RU" dirty="0" err="1"/>
              <a:t>трансгенних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шкідників</a:t>
            </a:r>
            <a:r>
              <a:rPr lang="ru-RU" dirty="0"/>
              <a:t>, на </a:t>
            </a:r>
            <a:r>
              <a:rPr lang="ru-RU" dirty="0" err="1"/>
              <a:t>нецільові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та </a:t>
            </a:r>
            <a:r>
              <a:rPr lang="ru-RU" dirty="0" err="1"/>
              <a:t>порушення</a:t>
            </a:r>
            <a:r>
              <a:rPr lang="ru-RU" dirty="0"/>
              <a:t> </a:t>
            </a:r>
            <a:r>
              <a:rPr lang="ru-RU" dirty="0" err="1"/>
              <a:t>трофічних</a:t>
            </a:r>
            <a:r>
              <a:rPr lang="ru-RU" dirty="0"/>
              <a:t> </a:t>
            </a:r>
            <a:r>
              <a:rPr lang="ru-RU" dirty="0" err="1"/>
              <a:t>ланцюгів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376118708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600" y="116632"/>
            <a:ext cx="7132320" cy="1233424"/>
          </a:xfrm>
        </p:spPr>
        <p:txBody>
          <a:bodyPr>
            <a:normAutofit/>
          </a:bodyPr>
          <a:lstStyle/>
          <a:p>
            <a:r>
              <a:rPr lang="uk-UA" sz="3600" dirty="0" smtClean="0"/>
              <a:t>Визначення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1412776"/>
            <a:ext cx="7132320" cy="4127627"/>
          </a:xfrm>
        </p:spPr>
        <p:txBody>
          <a:bodyPr>
            <a:normAutofit/>
          </a:bodyPr>
          <a:lstStyle/>
          <a:p>
            <a:r>
              <a:rPr lang="ru-RU" b="1" i="1" dirty="0" err="1" smtClean="0"/>
              <a:t>Химери</a:t>
            </a:r>
            <a:r>
              <a:rPr lang="ru-RU" dirty="0" smtClean="0"/>
              <a:t> </a:t>
            </a:r>
            <a:r>
              <a:rPr lang="ru-RU" dirty="0"/>
              <a:t>-</a:t>
            </a:r>
            <a:r>
              <a:rPr lang="ru-RU" dirty="0" smtClean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частини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з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різнорідних</a:t>
            </a:r>
            <a:r>
              <a:rPr lang="ru-RU" dirty="0"/>
              <a:t> </a:t>
            </a:r>
            <a:r>
              <a:rPr lang="ru-RU" dirty="0" smtClean="0"/>
              <a:t>тканин. </a:t>
            </a:r>
            <a:r>
              <a:rPr lang="uk-UA" dirty="0"/>
              <a:t>Уперше цей термін застосував німецький ботанік Г. </a:t>
            </a:r>
            <a:r>
              <a:rPr lang="uk-UA" dirty="0" err="1"/>
              <a:t>Вінклер</a:t>
            </a:r>
            <a:r>
              <a:rPr lang="uk-UA" dirty="0"/>
              <a:t> (1907) для форм рослин, отриманих у результаті зрощення пасльону й томату. Надалі (1909) Е. </a:t>
            </a:r>
            <a:r>
              <a:rPr lang="uk-UA" dirty="0" err="1"/>
              <a:t>Баур</a:t>
            </a:r>
            <a:r>
              <a:rPr lang="uk-UA" dirty="0"/>
              <a:t>, вивчаючи пеларгонію ряболисту, з’ясував природу химер. </a:t>
            </a:r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1013" t="-210" r="-1013" b="210"/>
          <a:stretch/>
        </p:blipFill>
        <p:spPr bwMode="auto">
          <a:xfrm rot="16200000">
            <a:off x="3278916" y="2483016"/>
            <a:ext cx="2442152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3120049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/>
              <a:t>Розрізняють</a:t>
            </a:r>
            <a:r>
              <a:rPr lang="ru-RU" dirty="0"/>
              <a:t> </a:t>
            </a:r>
            <a:r>
              <a:rPr lang="ru-RU" dirty="0" err="1"/>
              <a:t>кілька</a:t>
            </a:r>
            <a:r>
              <a:rPr lang="ru-RU" dirty="0"/>
              <a:t> </a:t>
            </a:r>
            <a:r>
              <a:rPr lang="ru-RU" dirty="0" err="1"/>
              <a:t>типів</a:t>
            </a:r>
            <a:r>
              <a:rPr lang="ru-RU" dirty="0"/>
              <a:t> </a:t>
            </a:r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організмів</a:t>
            </a:r>
            <a:r>
              <a:rPr lang="ru-RU" dirty="0"/>
              <a:t>: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err="1" smtClean="0"/>
              <a:t>химери</a:t>
            </a:r>
            <a:r>
              <a:rPr lang="ru-RU" b="1" dirty="0" smtClean="0"/>
              <a:t> </a:t>
            </a:r>
            <a:r>
              <a:rPr lang="ru-RU" b="1" dirty="0" err="1"/>
              <a:t>мозаїчні</a:t>
            </a:r>
            <a:r>
              <a:rPr lang="ru-RU" b="1" dirty="0"/>
              <a:t> (</a:t>
            </a:r>
            <a:r>
              <a:rPr lang="ru-RU" b="1" dirty="0" err="1"/>
              <a:t>гіперхимери</a:t>
            </a:r>
            <a:r>
              <a:rPr lang="ru-RU" dirty="0"/>
              <a:t>) — у них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різні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утворюють</a:t>
            </a:r>
            <a:r>
              <a:rPr lang="ru-RU" dirty="0"/>
              <a:t> </a:t>
            </a:r>
            <a:r>
              <a:rPr lang="ru-RU" dirty="0" err="1"/>
              <a:t>тонку</a:t>
            </a:r>
            <a:r>
              <a:rPr lang="ru-RU" dirty="0"/>
              <a:t> </a:t>
            </a:r>
            <a:r>
              <a:rPr lang="ru-RU" dirty="0" err="1"/>
              <a:t>мозаїку</a:t>
            </a:r>
            <a:r>
              <a:rPr lang="ru-RU" dirty="0"/>
              <a:t>;</a:t>
            </a:r>
          </a:p>
          <a:p>
            <a:r>
              <a:rPr lang="ru-RU" b="1" dirty="0" err="1" smtClean="0"/>
              <a:t>химери</a:t>
            </a:r>
            <a:r>
              <a:rPr lang="ru-RU" b="1" dirty="0" smtClean="0"/>
              <a:t> </a:t>
            </a:r>
            <a:r>
              <a:rPr lang="ru-RU" b="1" dirty="0" err="1" smtClean="0"/>
              <a:t>секторіальні</a:t>
            </a:r>
            <a:r>
              <a:rPr lang="ru-RU" b="1" dirty="0" smtClean="0"/>
              <a:t> </a:t>
            </a:r>
            <a:r>
              <a:rPr lang="ru-RU" dirty="0"/>
              <a:t>— у них </a:t>
            </a:r>
            <a:r>
              <a:rPr lang="ru-RU" dirty="0" err="1"/>
              <a:t>різнорідні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розташовані</a:t>
            </a:r>
            <a:r>
              <a:rPr lang="ru-RU" dirty="0"/>
              <a:t> великими </a:t>
            </a:r>
            <a:r>
              <a:rPr lang="ru-RU" dirty="0" err="1"/>
              <a:t>ділянками</a:t>
            </a:r>
            <a:r>
              <a:rPr lang="ru-RU" dirty="0"/>
              <a:t>;</a:t>
            </a:r>
          </a:p>
          <a:p>
            <a:r>
              <a:rPr lang="uk-UA" b="1" dirty="0"/>
              <a:t>х</a:t>
            </a:r>
            <a:r>
              <a:rPr lang="ru-RU" b="1" dirty="0" err="1" smtClean="0"/>
              <a:t>имери</a:t>
            </a:r>
            <a:r>
              <a:rPr lang="ru-RU" b="1" dirty="0" smtClean="0"/>
              <a:t> </a:t>
            </a:r>
            <a:r>
              <a:rPr lang="ru-RU" b="1" dirty="0" err="1"/>
              <a:t>периклінальні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тканини</a:t>
            </a:r>
            <a:r>
              <a:rPr lang="ru-RU" dirty="0"/>
              <a:t> з </a:t>
            </a:r>
            <a:r>
              <a:rPr lang="ru-RU" dirty="0" err="1"/>
              <a:t>різними</a:t>
            </a:r>
            <a:r>
              <a:rPr lang="ru-RU" dirty="0"/>
              <a:t> генотипами лежать шарами один над одним;</a:t>
            </a:r>
          </a:p>
          <a:p>
            <a:r>
              <a:rPr lang="ru-RU" b="1" dirty="0" err="1" smtClean="0"/>
              <a:t>химери</a:t>
            </a:r>
            <a:r>
              <a:rPr lang="ru-RU" b="1" dirty="0" smtClean="0"/>
              <a:t> </a:t>
            </a:r>
            <a:r>
              <a:rPr lang="ru-RU" b="1" dirty="0" err="1"/>
              <a:t>мериклінальні</a:t>
            </a:r>
            <a:r>
              <a:rPr lang="ru-RU" b="1" dirty="0"/>
              <a:t> </a:t>
            </a:r>
            <a:r>
              <a:rPr lang="ru-RU" dirty="0"/>
              <a:t>—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 </a:t>
            </a:r>
            <a:r>
              <a:rPr lang="ru-RU" dirty="0" err="1"/>
              <a:t>складаються</a:t>
            </a:r>
            <a:r>
              <a:rPr lang="ru-RU" dirty="0"/>
              <a:t> </a:t>
            </a:r>
            <a:r>
              <a:rPr lang="ru-RU" dirty="0" err="1"/>
              <a:t>із</a:t>
            </a:r>
            <a:r>
              <a:rPr lang="ru-RU" dirty="0"/>
              <a:t> </a:t>
            </a:r>
            <a:r>
              <a:rPr lang="ru-RU" dirty="0" err="1"/>
              <a:t>суміші</a:t>
            </a:r>
            <a:r>
              <a:rPr lang="ru-RU" dirty="0"/>
              <a:t> </a:t>
            </a:r>
            <a:r>
              <a:rPr lang="ru-RU" dirty="0" err="1"/>
              <a:t>секторіальних</a:t>
            </a:r>
            <a:r>
              <a:rPr lang="ru-RU" dirty="0"/>
              <a:t> і </a:t>
            </a:r>
            <a:r>
              <a:rPr lang="ru-RU" dirty="0" err="1"/>
              <a:t>периклінальних</a:t>
            </a:r>
            <a:r>
              <a:rPr lang="ru-RU" dirty="0"/>
              <a:t> </a:t>
            </a:r>
            <a:r>
              <a:rPr lang="ru-RU" dirty="0" err="1"/>
              <a:t>ділянок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259814429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548680"/>
            <a:ext cx="7132320" cy="4127627"/>
          </a:xfrm>
        </p:spPr>
        <p:txBody>
          <a:bodyPr/>
          <a:lstStyle/>
          <a:p>
            <a:r>
              <a:rPr lang="ru-RU" dirty="0" err="1"/>
              <a:t>Химери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виникати</a:t>
            </a:r>
            <a:r>
              <a:rPr lang="ru-RU" dirty="0"/>
              <a:t> в </a:t>
            </a:r>
            <a:r>
              <a:rPr lang="ru-RU" dirty="0" err="1"/>
              <a:t>результаті</a:t>
            </a:r>
            <a:r>
              <a:rPr lang="ru-RU" dirty="0"/>
              <a:t> </a:t>
            </a:r>
            <a:r>
              <a:rPr lang="ru-RU" dirty="0" err="1"/>
              <a:t>щеплень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 і </a:t>
            </a:r>
            <a:r>
              <a:rPr lang="ru-RU" dirty="0" err="1"/>
              <a:t>під</a:t>
            </a:r>
            <a:r>
              <a:rPr lang="ru-RU" dirty="0"/>
              <a:t> </a:t>
            </a:r>
            <a:r>
              <a:rPr lang="ru-RU" dirty="0" err="1"/>
              <a:t>впливом</a:t>
            </a:r>
            <a:r>
              <a:rPr lang="ru-RU" dirty="0"/>
              <a:t> </a:t>
            </a:r>
            <a:r>
              <a:rPr lang="ru-RU" dirty="0" err="1"/>
              <a:t>мутацій</a:t>
            </a:r>
            <a:r>
              <a:rPr lang="ru-RU" dirty="0"/>
              <a:t> </a:t>
            </a:r>
            <a:r>
              <a:rPr lang="ru-RU" dirty="0" err="1"/>
              <a:t>соматичних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. </a:t>
            </a:r>
            <a:r>
              <a:rPr lang="ru-RU" dirty="0" err="1"/>
              <a:t>Компоненти</a:t>
            </a:r>
            <a:r>
              <a:rPr lang="ru-RU" dirty="0"/>
              <a:t> химер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відрізнятися</a:t>
            </a:r>
            <a:r>
              <a:rPr lang="ru-RU" dirty="0"/>
              <a:t> один </a:t>
            </a:r>
            <a:r>
              <a:rPr lang="ru-RU" dirty="0" err="1"/>
              <a:t>від</a:t>
            </a:r>
            <a:r>
              <a:rPr lang="ru-RU" dirty="0"/>
              <a:t> одного генами ядра, числом хромосом </a:t>
            </a:r>
            <a:r>
              <a:rPr lang="ru-RU" dirty="0" err="1"/>
              <a:t>або</a:t>
            </a:r>
            <a:r>
              <a:rPr lang="ru-RU" dirty="0"/>
              <a:t> генами пластид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мітохондрій</a:t>
            </a:r>
            <a:r>
              <a:rPr lang="ru-RU" dirty="0"/>
              <a:t>. </a:t>
            </a:r>
            <a:r>
              <a:rPr lang="ru-RU" dirty="0" err="1"/>
              <a:t>Химерні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досить</a:t>
            </a:r>
            <a:r>
              <a:rPr lang="ru-RU" dirty="0"/>
              <a:t> часто </a:t>
            </a:r>
            <a:r>
              <a:rPr lang="ru-RU" dirty="0" err="1"/>
              <a:t>використовуються</a:t>
            </a:r>
            <a:r>
              <a:rPr lang="ru-RU" dirty="0"/>
              <a:t> в </a:t>
            </a:r>
            <a:r>
              <a:rPr lang="ru-RU" dirty="0" err="1"/>
              <a:t>наукових</a:t>
            </a:r>
            <a:r>
              <a:rPr lang="ru-RU" dirty="0"/>
              <a:t> </a:t>
            </a:r>
            <a:r>
              <a:rPr lang="ru-RU" dirty="0" err="1"/>
              <a:t>дослідженнях</a:t>
            </a:r>
            <a:r>
              <a:rPr lang="ru-RU" dirty="0"/>
              <a:t>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410662"/>
            <a:ext cx="4253458" cy="3011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9436749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332656"/>
            <a:ext cx="7132320" cy="4127627"/>
          </a:xfrm>
        </p:spPr>
        <p:txBody>
          <a:bodyPr/>
          <a:lstStyle/>
          <a:p>
            <a:r>
              <a:rPr lang="ru-RU" dirty="0"/>
              <a:t>Принцип </a:t>
            </a:r>
            <a:r>
              <a:rPr lang="ru-RU" dirty="0" err="1"/>
              <a:t>одержання</a:t>
            </a:r>
            <a:r>
              <a:rPr lang="ru-RU" dirty="0"/>
              <a:t> химер </a:t>
            </a:r>
            <a:r>
              <a:rPr lang="ru-RU" dirty="0" err="1"/>
              <a:t>зводиться</a:t>
            </a:r>
            <a:r>
              <a:rPr lang="ru-RU" dirty="0"/>
              <a:t> </a:t>
            </a:r>
            <a:r>
              <a:rPr lang="ru-RU" dirty="0" err="1"/>
              <a:t>головним</a:t>
            </a:r>
            <a:r>
              <a:rPr lang="ru-RU" dirty="0"/>
              <a:t> чином до </a:t>
            </a:r>
            <a:r>
              <a:rPr lang="ru-RU" dirty="0" err="1"/>
              <a:t>виділення</a:t>
            </a:r>
            <a:r>
              <a:rPr lang="ru-RU" dirty="0"/>
              <a:t> </a:t>
            </a:r>
            <a:r>
              <a:rPr lang="ru-RU" dirty="0" err="1"/>
              <a:t>двох</a:t>
            </a:r>
            <a:r>
              <a:rPr lang="ru-RU" dirty="0"/>
              <a:t> </a:t>
            </a:r>
            <a:r>
              <a:rPr lang="ru-RU" dirty="0" err="1"/>
              <a:t>чи</a:t>
            </a:r>
            <a:r>
              <a:rPr lang="ru-RU" dirty="0"/>
              <a:t> </a:t>
            </a:r>
            <a:r>
              <a:rPr lang="ru-RU" dirty="0" err="1"/>
              <a:t>більшої</a:t>
            </a:r>
            <a:r>
              <a:rPr lang="ru-RU" dirty="0"/>
              <a:t> </a:t>
            </a:r>
            <a:r>
              <a:rPr lang="ru-RU" dirty="0" err="1"/>
              <a:t>кількості</a:t>
            </a:r>
            <a:r>
              <a:rPr lang="ru-RU" dirty="0"/>
              <a:t> </a:t>
            </a:r>
            <a:r>
              <a:rPr lang="ru-RU" dirty="0" err="1"/>
              <a:t>ранніх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 та </a:t>
            </a:r>
            <a:r>
              <a:rPr lang="ru-RU" dirty="0" err="1"/>
              <a:t>їхнього</a:t>
            </a:r>
            <a:r>
              <a:rPr lang="ru-RU" dirty="0"/>
              <a:t> </a:t>
            </a:r>
            <a:r>
              <a:rPr lang="ru-RU" dirty="0" err="1"/>
              <a:t>злиття</a:t>
            </a:r>
            <a:r>
              <a:rPr lang="ru-RU" dirty="0"/>
              <a:t>. У тому </a:t>
            </a:r>
            <a:r>
              <a:rPr lang="ru-RU" dirty="0" err="1"/>
              <a:t>випадку</a:t>
            </a:r>
            <a:r>
              <a:rPr lang="ru-RU" dirty="0"/>
              <a:t>, коли в </a:t>
            </a:r>
            <a:r>
              <a:rPr lang="ru-RU" dirty="0" err="1"/>
              <a:t>генотипі</a:t>
            </a:r>
            <a:r>
              <a:rPr lang="ru-RU" dirty="0"/>
              <a:t> </a:t>
            </a:r>
            <a:r>
              <a:rPr lang="ru-RU" dirty="0" err="1"/>
              <a:t>зародків</a:t>
            </a:r>
            <a:r>
              <a:rPr lang="ru-RU" dirty="0"/>
              <a:t>, </a:t>
            </a:r>
            <a:r>
              <a:rPr lang="ru-RU" dirty="0" err="1"/>
              <a:t>використаних</a:t>
            </a:r>
            <a:r>
              <a:rPr lang="ru-RU" dirty="0"/>
              <a:t> для </a:t>
            </a:r>
            <a:r>
              <a:rPr lang="ru-RU" dirty="0" err="1"/>
              <a:t>створення</a:t>
            </a:r>
            <a:r>
              <a:rPr lang="ru-RU" dirty="0"/>
              <a:t> </a:t>
            </a:r>
            <a:r>
              <a:rPr lang="ru-RU" dirty="0" err="1"/>
              <a:t>химери</a:t>
            </a:r>
            <a:r>
              <a:rPr lang="ru-RU" dirty="0"/>
              <a:t>, є </a:t>
            </a:r>
            <a:r>
              <a:rPr lang="ru-RU" dirty="0" err="1"/>
              <a:t>відмінності</a:t>
            </a:r>
            <a:r>
              <a:rPr lang="ru-RU" dirty="0"/>
              <a:t> за рядом характеристик, </a:t>
            </a:r>
            <a:r>
              <a:rPr lang="ru-RU" dirty="0" err="1"/>
              <a:t>удається</a:t>
            </a:r>
            <a:r>
              <a:rPr lang="ru-RU" dirty="0"/>
              <a:t> </a:t>
            </a:r>
            <a:r>
              <a:rPr lang="ru-RU" dirty="0" err="1"/>
              <a:t>простежити</a:t>
            </a:r>
            <a:r>
              <a:rPr lang="ru-RU" dirty="0"/>
              <a:t> долю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обох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.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мишей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, </a:t>
            </a:r>
            <a:r>
              <a:rPr lang="ru-RU" dirty="0" err="1"/>
              <a:t>наприклад</a:t>
            </a:r>
            <a:r>
              <a:rPr lang="ru-RU" dirty="0"/>
              <a:t>, </a:t>
            </a:r>
            <a:r>
              <a:rPr lang="ru-RU" dirty="0" err="1"/>
              <a:t>розв’язане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про </a:t>
            </a:r>
            <a:r>
              <a:rPr lang="ru-RU" dirty="0" err="1"/>
              <a:t>спосіб</a:t>
            </a:r>
            <a:r>
              <a:rPr lang="ru-RU" dirty="0"/>
              <a:t> </a:t>
            </a:r>
            <a:r>
              <a:rPr lang="ru-RU" dirty="0" err="1"/>
              <a:t>виникнення</a:t>
            </a:r>
            <a:r>
              <a:rPr lang="ru-RU" dirty="0"/>
              <a:t> в </a:t>
            </a:r>
            <a:r>
              <a:rPr lang="ru-RU" dirty="0" err="1"/>
              <a:t>ході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</a:t>
            </a:r>
            <a:r>
              <a:rPr lang="ru-RU" dirty="0" err="1"/>
              <a:t>багатоядерних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 </a:t>
            </a:r>
            <a:r>
              <a:rPr lang="ru-RU" dirty="0" err="1"/>
              <a:t>поперечносмугастих</a:t>
            </a:r>
            <a:r>
              <a:rPr lang="ru-RU" dirty="0"/>
              <a:t> </a:t>
            </a:r>
            <a:r>
              <a:rPr lang="ru-RU" dirty="0" err="1"/>
              <a:t>м’язів</a:t>
            </a:r>
            <a:r>
              <a:rPr lang="ru-RU" dirty="0"/>
              <a:t>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32508"/>
            <a:ext cx="3593254" cy="2391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866499"/>
            <a:ext cx="3326507" cy="312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50142197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Висновок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Вивчення</a:t>
            </a:r>
            <a:r>
              <a:rPr lang="ru-RU" dirty="0"/>
              <a:t> </a:t>
            </a:r>
            <a:r>
              <a:rPr lang="ru-RU" dirty="0" err="1"/>
              <a:t>химерних</a:t>
            </a:r>
            <a:r>
              <a:rPr lang="ru-RU" dirty="0"/>
              <a:t> </a:t>
            </a:r>
            <a:r>
              <a:rPr lang="ru-RU" dirty="0" err="1"/>
              <a:t>тварин</a:t>
            </a:r>
            <a:r>
              <a:rPr lang="ru-RU" dirty="0"/>
              <a:t> дозволило </a:t>
            </a:r>
            <a:r>
              <a:rPr lang="ru-RU" dirty="0" err="1"/>
              <a:t>розв’язати</a:t>
            </a:r>
            <a:r>
              <a:rPr lang="ru-RU" dirty="0"/>
              <a:t> </a:t>
            </a:r>
            <a:r>
              <a:rPr lang="ru-RU" dirty="0" err="1"/>
              <a:t>чимало</a:t>
            </a:r>
            <a:r>
              <a:rPr lang="ru-RU" dirty="0"/>
              <a:t> проблем, і в </a:t>
            </a:r>
            <a:r>
              <a:rPr lang="ru-RU" dirty="0" err="1"/>
              <a:t>майбутньому</a:t>
            </a:r>
            <a:r>
              <a:rPr lang="ru-RU" dirty="0"/>
              <a:t> </a:t>
            </a:r>
            <a:r>
              <a:rPr lang="ru-RU" dirty="0" err="1"/>
              <a:t>завдяки</a:t>
            </a:r>
            <a:r>
              <a:rPr lang="ru-RU" dirty="0"/>
              <a:t> </a:t>
            </a:r>
            <a:r>
              <a:rPr lang="ru-RU" dirty="0" err="1"/>
              <a:t>застосуванню</a:t>
            </a:r>
            <a:r>
              <a:rPr lang="ru-RU" dirty="0"/>
              <a:t> </a:t>
            </a:r>
            <a:r>
              <a:rPr lang="ru-RU" dirty="0" err="1"/>
              <a:t>цього</a:t>
            </a:r>
            <a:r>
              <a:rPr lang="ru-RU" dirty="0"/>
              <a:t> методу </a:t>
            </a:r>
            <a:r>
              <a:rPr lang="ru-RU" dirty="0" err="1"/>
              <a:t>з’явиться</a:t>
            </a:r>
            <a:r>
              <a:rPr lang="ru-RU" dirty="0"/>
              <a:t> </a:t>
            </a:r>
            <a:r>
              <a:rPr lang="ru-RU" dirty="0" err="1"/>
              <a:t>можливість</a:t>
            </a:r>
            <a:r>
              <a:rPr lang="ru-RU" dirty="0"/>
              <a:t> </a:t>
            </a:r>
            <a:r>
              <a:rPr lang="ru-RU" dirty="0" err="1"/>
              <a:t>розв’язувати</a:t>
            </a:r>
            <a:r>
              <a:rPr lang="ru-RU" dirty="0"/>
              <a:t> </a:t>
            </a:r>
            <a:r>
              <a:rPr lang="ru-RU" dirty="0" err="1"/>
              <a:t>складні</a:t>
            </a:r>
            <a:r>
              <a:rPr lang="ru-RU" dirty="0"/>
              <a:t> </a:t>
            </a:r>
            <a:r>
              <a:rPr lang="ru-RU" dirty="0" err="1"/>
              <a:t>питання</a:t>
            </a:r>
            <a:r>
              <a:rPr lang="ru-RU" dirty="0"/>
              <a:t> генетики й </a:t>
            </a:r>
            <a:r>
              <a:rPr lang="ru-RU" dirty="0" err="1"/>
              <a:t>ембріології</a:t>
            </a:r>
            <a:r>
              <a:rPr lang="ru-RU" dirty="0"/>
              <a:t>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3443310"/>
            <a:ext cx="5715000" cy="270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89808714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err="1"/>
              <a:t>Трансгенні</a:t>
            </a:r>
            <a:r>
              <a:rPr lang="uk-UA" dirty="0"/>
              <a:t> </a:t>
            </a:r>
            <a:r>
              <a:rPr lang="uk-UA" dirty="0" smtClean="0"/>
              <a:t>організми</a:t>
            </a:r>
            <a:br>
              <a:rPr lang="uk-UA" dirty="0" smtClean="0"/>
            </a:br>
            <a:r>
              <a:rPr lang="uk-UA" sz="2800" dirty="0" smtClean="0"/>
              <a:t>Визначення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err="1"/>
              <a:t>Трансгенними</a:t>
            </a:r>
            <a:r>
              <a:rPr lang="ru-RU" dirty="0"/>
              <a:t> </a:t>
            </a:r>
            <a:r>
              <a:rPr lang="ru-RU" dirty="0" err="1"/>
              <a:t>називають</a:t>
            </a:r>
            <a:r>
              <a:rPr lang="ru-RU" dirty="0"/>
              <a:t> </a:t>
            </a:r>
            <a:r>
              <a:rPr lang="ru-RU" dirty="0" err="1"/>
              <a:t>рослини</a:t>
            </a:r>
            <a:r>
              <a:rPr lang="ru-RU" dirty="0"/>
              <a:t> і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містять</a:t>
            </a:r>
            <a:r>
              <a:rPr lang="ru-RU" dirty="0"/>
              <a:t> у </a:t>
            </a:r>
            <a:r>
              <a:rPr lang="ru-RU" dirty="0" err="1"/>
              <a:t>своїх</a:t>
            </a:r>
            <a:r>
              <a:rPr lang="ru-RU" dirty="0"/>
              <a:t> </a:t>
            </a:r>
            <a:r>
              <a:rPr lang="ru-RU" dirty="0" err="1"/>
              <a:t>клітинах</a:t>
            </a:r>
            <a:r>
              <a:rPr lang="ru-RU" dirty="0"/>
              <a:t> ген чужого </a:t>
            </a:r>
            <a:r>
              <a:rPr lang="ru-RU" dirty="0" err="1"/>
              <a:t>організму</a:t>
            </a:r>
            <a:r>
              <a:rPr lang="ru-RU" dirty="0"/>
              <a:t>, включений у </a:t>
            </a:r>
            <a:r>
              <a:rPr lang="ru-RU" dirty="0" err="1"/>
              <a:t>хромосоми</a:t>
            </a:r>
            <a:r>
              <a:rPr lang="ru-RU" dirty="0"/>
              <a:t>. </a:t>
            </a:r>
            <a:r>
              <a:rPr lang="ru-RU" dirty="0" err="1"/>
              <a:t>Їх</a:t>
            </a:r>
            <a:r>
              <a:rPr lang="ru-RU" dirty="0"/>
              <a:t> </a:t>
            </a:r>
            <a:r>
              <a:rPr lang="ru-RU" dirty="0" err="1"/>
              <a:t>отримують</a:t>
            </a:r>
            <a:r>
              <a:rPr lang="ru-RU" dirty="0"/>
              <a:t>, </a:t>
            </a:r>
            <a:r>
              <a:rPr lang="ru-RU" dirty="0" err="1"/>
              <a:t>використовуючи</a:t>
            </a:r>
            <a:r>
              <a:rPr lang="ru-RU" dirty="0"/>
              <a:t> </a:t>
            </a:r>
            <a:r>
              <a:rPr lang="ru-RU" dirty="0" err="1"/>
              <a:t>методи</a:t>
            </a:r>
            <a:r>
              <a:rPr lang="ru-RU" dirty="0"/>
              <a:t> </a:t>
            </a:r>
            <a:r>
              <a:rPr lang="ru-RU" dirty="0" err="1"/>
              <a:t>генної</a:t>
            </a:r>
            <a:r>
              <a:rPr lang="ru-RU" dirty="0"/>
              <a:t> </a:t>
            </a:r>
            <a:r>
              <a:rPr lang="ru-RU" dirty="0" err="1"/>
              <a:t>інженерії</a:t>
            </a:r>
            <a:r>
              <a:rPr lang="ru-RU" dirty="0"/>
              <a:t>. </a:t>
            </a:r>
            <a:r>
              <a:rPr lang="ru-RU" dirty="0" err="1"/>
              <a:t>Трансгенні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мати</a:t>
            </a:r>
            <a:r>
              <a:rPr lang="ru-RU" dirty="0"/>
              <a:t> </a:t>
            </a:r>
            <a:r>
              <a:rPr lang="ru-RU" dirty="0" err="1"/>
              <a:t>велике</a:t>
            </a:r>
            <a:r>
              <a:rPr lang="ru-RU" dirty="0"/>
              <a:t> </a:t>
            </a:r>
            <a:r>
              <a:rPr lang="ru-RU" dirty="0" err="1"/>
              <a:t>значення</a:t>
            </a:r>
            <a:r>
              <a:rPr lang="ru-RU" dirty="0"/>
              <a:t> для </a:t>
            </a:r>
            <a:r>
              <a:rPr lang="ru-RU" dirty="0" err="1"/>
              <a:t>підвищення</a:t>
            </a:r>
            <a:r>
              <a:rPr lang="ru-RU" dirty="0"/>
              <a:t> </a:t>
            </a:r>
            <a:r>
              <a:rPr lang="ru-RU" dirty="0" err="1"/>
              <a:t>ефективності</a:t>
            </a:r>
            <a:r>
              <a:rPr lang="ru-RU" dirty="0"/>
              <a:t> </a:t>
            </a:r>
            <a:r>
              <a:rPr lang="ru-RU" dirty="0" err="1"/>
              <a:t>сільського</a:t>
            </a:r>
            <a:r>
              <a:rPr lang="ru-RU" dirty="0"/>
              <a:t> </a:t>
            </a:r>
            <a:r>
              <a:rPr lang="ru-RU" dirty="0" err="1"/>
              <a:t>господарства</a:t>
            </a:r>
            <a:r>
              <a:rPr lang="ru-RU" dirty="0"/>
              <a:t> та в </a:t>
            </a:r>
            <a:r>
              <a:rPr lang="ru-RU" dirty="0" err="1"/>
              <a:t>дослідженнях</a:t>
            </a:r>
            <a:r>
              <a:rPr lang="ru-RU" dirty="0"/>
              <a:t> у </a:t>
            </a:r>
            <a:r>
              <a:rPr lang="ru-RU" dirty="0" err="1"/>
              <a:t>галузі</a:t>
            </a:r>
            <a:r>
              <a:rPr lang="ru-RU" dirty="0"/>
              <a:t>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7101" y="4005064"/>
            <a:ext cx="3593842" cy="23943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3593671439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132320" cy="4127627"/>
          </a:xfrm>
        </p:spPr>
        <p:txBody>
          <a:bodyPr/>
          <a:lstStyle/>
          <a:p>
            <a:r>
              <a:rPr lang="ru-RU" dirty="0" err="1"/>
              <a:t>Перші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модифіковані</a:t>
            </a:r>
            <a:r>
              <a:rPr lang="ru-RU" dirty="0"/>
              <a:t> </a:t>
            </a:r>
            <a:r>
              <a:rPr lang="ru-RU" dirty="0" err="1"/>
              <a:t>організми</a:t>
            </a:r>
            <a:r>
              <a:rPr lang="ru-RU" dirty="0"/>
              <a:t>, </a:t>
            </a:r>
            <a:r>
              <a:rPr lang="ru-RU" dirty="0" err="1"/>
              <a:t>одержані</a:t>
            </a:r>
            <a:r>
              <a:rPr lang="ru-RU" dirty="0"/>
              <a:t> з </a:t>
            </a:r>
            <a:r>
              <a:rPr lang="ru-RU" dirty="0" err="1"/>
              <a:t>допомогою</a:t>
            </a:r>
            <a:r>
              <a:rPr lang="ru-RU" dirty="0"/>
              <a:t> </a:t>
            </a:r>
            <a:r>
              <a:rPr lang="ru-RU" dirty="0" err="1"/>
              <a:t>методів</a:t>
            </a:r>
            <a:r>
              <a:rPr lang="ru-RU" dirty="0"/>
              <a:t> </a:t>
            </a:r>
            <a:r>
              <a:rPr lang="ru-RU" dirty="0" err="1"/>
              <a:t>молекулярної</a:t>
            </a:r>
            <a:r>
              <a:rPr lang="ru-RU" dirty="0"/>
              <a:t> </a:t>
            </a:r>
            <a:r>
              <a:rPr lang="ru-RU" dirty="0" err="1"/>
              <a:t>біології</a:t>
            </a:r>
            <a:r>
              <a:rPr lang="ru-RU" dirty="0"/>
              <a:t>, </a:t>
            </a:r>
            <a:r>
              <a:rPr lang="ru-RU" dirty="0" err="1"/>
              <a:t>з’явилися</a:t>
            </a:r>
            <a:r>
              <a:rPr lang="ru-RU" dirty="0"/>
              <a:t> на </a:t>
            </a:r>
            <a:r>
              <a:rPr lang="ru-RU" dirty="0" err="1"/>
              <a:t>світ</a:t>
            </a:r>
            <a:r>
              <a:rPr lang="ru-RU" dirty="0"/>
              <a:t> </a:t>
            </a:r>
            <a:r>
              <a:rPr lang="ru-RU" dirty="0" err="1"/>
              <a:t>лише</a:t>
            </a:r>
            <a:r>
              <a:rPr lang="ru-RU" dirty="0"/>
              <a:t> у 80-х роках ХХ </a:t>
            </a:r>
            <a:r>
              <a:rPr lang="ru-RU" dirty="0" err="1"/>
              <a:t>століття</a:t>
            </a:r>
            <a:r>
              <a:rPr lang="ru-RU" dirty="0"/>
              <a:t>. </a:t>
            </a:r>
            <a:r>
              <a:rPr lang="ru-RU" dirty="0" err="1"/>
              <a:t>Вчені</a:t>
            </a:r>
            <a:r>
              <a:rPr lang="ru-RU" dirty="0"/>
              <a:t> </a:t>
            </a:r>
            <a:r>
              <a:rPr lang="ru-RU" dirty="0" err="1"/>
              <a:t>зуміли</a:t>
            </a:r>
            <a:r>
              <a:rPr lang="ru-RU" dirty="0"/>
              <a:t> </a:t>
            </a:r>
            <a:r>
              <a:rPr lang="ru-RU" dirty="0" err="1"/>
              <a:t>змінити</a:t>
            </a:r>
            <a:r>
              <a:rPr lang="ru-RU" dirty="0"/>
              <a:t> геном </a:t>
            </a:r>
            <a:r>
              <a:rPr lang="ru-RU" dirty="0" err="1"/>
              <a:t>рослинних</a:t>
            </a:r>
            <a:r>
              <a:rPr lang="ru-RU" dirty="0"/>
              <a:t> </a:t>
            </a:r>
            <a:r>
              <a:rPr lang="ru-RU" dirty="0" err="1"/>
              <a:t>клітин</a:t>
            </a:r>
            <a:r>
              <a:rPr lang="ru-RU" dirty="0"/>
              <a:t>, </a:t>
            </a:r>
            <a:r>
              <a:rPr lang="ru-RU" dirty="0" err="1"/>
              <a:t>додаючи</a:t>
            </a:r>
            <a:r>
              <a:rPr lang="ru-RU" dirty="0"/>
              <a:t> в них </a:t>
            </a:r>
            <a:r>
              <a:rPr lang="ru-RU" dirty="0" err="1"/>
              <a:t>необхідні</a:t>
            </a:r>
            <a:r>
              <a:rPr lang="ru-RU" dirty="0"/>
              <a:t> </a:t>
            </a:r>
            <a:r>
              <a:rPr lang="ru-RU" dirty="0" err="1"/>
              <a:t>гени</a:t>
            </a:r>
            <a:r>
              <a:rPr lang="ru-RU" dirty="0"/>
              <a:t> </a:t>
            </a:r>
            <a:r>
              <a:rPr lang="ru-RU" dirty="0" err="1"/>
              <a:t>інших</a:t>
            </a:r>
            <a:r>
              <a:rPr lang="ru-RU" dirty="0"/>
              <a:t> </a:t>
            </a:r>
            <a:r>
              <a:rPr lang="ru-RU" dirty="0" err="1"/>
              <a:t>рослин</a:t>
            </a:r>
            <a:r>
              <a:rPr lang="ru-RU" dirty="0"/>
              <a:t>, </a:t>
            </a:r>
            <a:r>
              <a:rPr lang="ru-RU" dirty="0" err="1"/>
              <a:t>тварин</a:t>
            </a:r>
            <a:r>
              <a:rPr lang="ru-RU" dirty="0"/>
              <a:t>, </a:t>
            </a:r>
            <a:r>
              <a:rPr lang="ru-RU" dirty="0" err="1"/>
              <a:t>риби</a:t>
            </a:r>
            <a:r>
              <a:rPr lang="ru-RU" dirty="0"/>
              <a:t> й </a:t>
            </a:r>
            <a:r>
              <a:rPr lang="ru-RU" dirty="0" err="1"/>
              <a:t>навіть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.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2348880"/>
            <a:ext cx="4657700" cy="39124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99655098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476672"/>
            <a:ext cx="7132320" cy="4127627"/>
          </a:xfrm>
        </p:spPr>
        <p:txBody>
          <a:bodyPr/>
          <a:lstStyle/>
          <a:p>
            <a:r>
              <a:rPr lang="ru-RU" dirty="0"/>
              <a:t>Перший </a:t>
            </a:r>
            <a:r>
              <a:rPr lang="ru-RU" dirty="0" err="1"/>
              <a:t>трансгенний</a:t>
            </a:r>
            <a:r>
              <a:rPr lang="ru-RU" dirty="0"/>
              <a:t> </a:t>
            </a:r>
            <a:r>
              <a:rPr lang="ru-RU" dirty="0" err="1"/>
              <a:t>організм</a:t>
            </a:r>
            <a:r>
              <a:rPr lang="ru-RU" dirty="0"/>
              <a:t> (</a:t>
            </a:r>
            <a:r>
              <a:rPr lang="ru-RU" dirty="0" err="1"/>
              <a:t>миша</a:t>
            </a:r>
            <a:r>
              <a:rPr lang="ru-RU" dirty="0"/>
              <a:t>) </a:t>
            </a:r>
            <a:r>
              <a:rPr lang="ru-RU" dirty="0" err="1"/>
              <a:t>був</a:t>
            </a:r>
            <a:r>
              <a:rPr lang="ru-RU" dirty="0"/>
              <a:t> </a:t>
            </a:r>
            <a:r>
              <a:rPr lang="ru-RU" dirty="0" err="1"/>
              <a:t>одержаний</a:t>
            </a:r>
            <a:r>
              <a:rPr lang="ru-RU" dirty="0"/>
              <a:t> Дж. Гордоном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співробітниками</a:t>
            </a:r>
            <a:r>
              <a:rPr lang="ru-RU" dirty="0"/>
              <a:t> 1980 р. </a:t>
            </a:r>
            <a:endParaRPr lang="ru-RU" dirty="0" smtClean="0"/>
          </a:p>
          <a:p>
            <a:r>
              <a:rPr lang="ru-RU" dirty="0" smtClean="0"/>
              <a:t>На </a:t>
            </a:r>
            <a:r>
              <a:rPr lang="ru-RU" dirty="0"/>
              <a:t>початку 90-х </a:t>
            </a:r>
            <a:r>
              <a:rPr lang="ru-RU" dirty="0" err="1"/>
              <a:t>років</a:t>
            </a:r>
            <a:r>
              <a:rPr lang="ru-RU" dirty="0"/>
              <a:t> у </a:t>
            </a:r>
            <a:r>
              <a:rPr lang="ru-RU" dirty="0" err="1"/>
              <a:t>Китаї</a:t>
            </a:r>
            <a:r>
              <a:rPr lang="ru-RU" dirty="0"/>
              <a:t> </a:t>
            </a:r>
            <a:r>
              <a:rPr lang="ru-RU" dirty="0" err="1"/>
              <a:t>було</a:t>
            </a:r>
            <a:r>
              <a:rPr lang="ru-RU" dirty="0"/>
              <a:t> проведено перше </a:t>
            </a:r>
            <a:r>
              <a:rPr lang="ru-RU" dirty="0" err="1"/>
              <a:t>комерційне</a:t>
            </a:r>
            <a:r>
              <a:rPr lang="ru-RU" dirty="0"/>
              <a:t> </a:t>
            </a:r>
            <a:r>
              <a:rPr lang="ru-RU" dirty="0" err="1"/>
              <a:t>випробування</a:t>
            </a:r>
            <a:r>
              <a:rPr lang="ru-RU" dirty="0"/>
              <a:t>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модифікованих</a:t>
            </a:r>
            <a:r>
              <a:rPr lang="ru-RU" dirty="0"/>
              <a:t> </a:t>
            </a:r>
            <a:r>
              <a:rPr lang="ru-RU" dirty="0" err="1"/>
              <a:t>сортів</a:t>
            </a:r>
            <a:r>
              <a:rPr lang="ru-RU" dirty="0"/>
              <a:t> тютюну й </a:t>
            </a:r>
            <a:r>
              <a:rPr lang="ru-RU" dirty="0" err="1"/>
              <a:t>томатів</a:t>
            </a:r>
            <a:r>
              <a:rPr lang="ru-RU" dirty="0"/>
              <a:t>, </a:t>
            </a:r>
            <a:r>
              <a:rPr lang="ru-RU" dirty="0" err="1"/>
              <a:t>стійких</a:t>
            </a:r>
            <a:r>
              <a:rPr lang="ru-RU" dirty="0"/>
              <a:t> до </a:t>
            </a:r>
            <a:r>
              <a:rPr lang="ru-RU" dirty="0" err="1"/>
              <a:t>вірусів</a:t>
            </a:r>
            <a:r>
              <a:rPr lang="ru-RU" dirty="0" smtClean="0"/>
              <a:t>.</a:t>
            </a:r>
          </a:p>
          <a:p>
            <a:r>
              <a:rPr lang="ru-RU" dirty="0" smtClean="0"/>
              <a:t> </a:t>
            </a:r>
            <a:r>
              <a:rPr lang="ru-RU" dirty="0"/>
              <a:t>А 1994 р. в США </a:t>
            </a:r>
            <a:r>
              <a:rPr lang="ru-RU" dirty="0" err="1"/>
              <a:t>вперше</a:t>
            </a:r>
            <a:r>
              <a:rPr lang="ru-RU" dirty="0"/>
              <a:t> </a:t>
            </a:r>
            <a:r>
              <a:rPr lang="ru-RU" dirty="0" err="1"/>
              <a:t>надійшли</a:t>
            </a:r>
            <a:r>
              <a:rPr lang="ru-RU" dirty="0"/>
              <a:t> в </a:t>
            </a:r>
            <a:r>
              <a:rPr lang="ru-RU" dirty="0" err="1"/>
              <a:t>торговельну</a:t>
            </a:r>
            <a:r>
              <a:rPr lang="ru-RU" dirty="0"/>
              <a:t> мережу </a:t>
            </a:r>
            <a:r>
              <a:rPr lang="ru-RU" dirty="0" err="1"/>
              <a:t>продуктів</a:t>
            </a:r>
            <a:r>
              <a:rPr lang="ru-RU" dirty="0"/>
              <a:t> </a:t>
            </a:r>
            <a:r>
              <a:rPr lang="ru-RU" dirty="0" err="1"/>
              <a:t>харчування</a:t>
            </a:r>
            <a:r>
              <a:rPr lang="ru-RU" dirty="0"/>
              <a:t> плоди </a:t>
            </a:r>
            <a:r>
              <a:rPr lang="ru-RU" dirty="0" err="1"/>
              <a:t>генетично</a:t>
            </a:r>
            <a:r>
              <a:rPr lang="ru-RU" dirty="0"/>
              <a:t> </a:t>
            </a:r>
            <a:r>
              <a:rPr lang="ru-RU" dirty="0" err="1"/>
              <a:t>змінених</a:t>
            </a:r>
            <a:r>
              <a:rPr lang="ru-RU" dirty="0"/>
              <a:t> </a:t>
            </a:r>
            <a:r>
              <a:rPr lang="ru-RU" dirty="0" err="1"/>
              <a:t>томатів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скороченим</a:t>
            </a:r>
            <a:r>
              <a:rPr lang="ru-RU" dirty="0"/>
              <a:t> </a:t>
            </a:r>
            <a:r>
              <a:rPr lang="ru-RU" dirty="0" err="1"/>
              <a:t>строком</a:t>
            </a:r>
            <a:r>
              <a:rPr lang="ru-RU" dirty="0"/>
              <a:t> </a:t>
            </a:r>
            <a:r>
              <a:rPr lang="ru-RU" dirty="0" err="1"/>
              <a:t>дозрівання</a:t>
            </a:r>
            <a:r>
              <a:rPr lang="ru-RU" dirty="0"/>
              <a:t>.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3429000"/>
            <a:ext cx="2268252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81895"/>
            <a:ext cx="3734473" cy="2340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243830721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anded Design Blue 16x9">
  <a:themeElements>
    <a:clrScheme name="Banded_Design_Blue">
      <a:dk1>
        <a:srgbClr val="404040"/>
      </a:dk1>
      <a:lt1>
        <a:sysClr val="window" lastClr="FFFFFF"/>
      </a:lt1>
      <a:dk2>
        <a:srgbClr val="263050"/>
      </a:dk2>
      <a:lt2>
        <a:srgbClr val="E5E8E8"/>
      </a:lt2>
      <a:accent1>
        <a:srgbClr val="77B142"/>
      </a:accent1>
      <a:accent2>
        <a:srgbClr val="E3C01E"/>
      </a:accent2>
      <a:accent3>
        <a:srgbClr val="0070C0"/>
      </a:accent3>
      <a:accent4>
        <a:srgbClr val="7556A4"/>
      </a:accent4>
      <a:accent5>
        <a:srgbClr val="F08F1E"/>
      </a:accent5>
      <a:accent6>
        <a:srgbClr val="CB3E3A"/>
      </a:accent6>
      <a:hlink>
        <a:srgbClr val="0070C0"/>
      </a:hlink>
      <a:folHlink>
        <a:srgbClr val="7556A4"/>
      </a:folHlink>
    </a:clrScheme>
    <a:fontScheme name="Модульная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Рабочий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lumMod val="0"/>
                <a:lumOff val="100000"/>
              </a:schemeClr>
            </a:gs>
            <a:gs pos="72000">
              <a:schemeClr val="phClr"/>
            </a:gs>
            <a:gs pos="100000">
              <a:schemeClr val="phClr">
                <a:lumMod val="90000"/>
              </a:schemeClr>
            </a:gs>
          </a:gsLst>
          <a:lin ang="5400000" scaled="1"/>
        </a:gradFill>
        <a:gradFill flip="none" rotWithShape="1">
          <a:gsLst>
            <a:gs pos="32000">
              <a:schemeClr val="phClr"/>
            </a:gs>
            <a:gs pos="100000">
              <a:schemeClr val="phClr">
                <a:lumMod val="75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116</TotalTime>
  <Words>777</Words>
  <Application>Microsoft Office PowerPoint</Application>
  <PresentationFormat>Экран (4:3)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Banded Design Blue 16x9</vt:lpstr>
      <vt:lpstr>Химерні та трансгенні організми. Генетичні основи селекції організмів</vt:lpstr>
      <vt:lpstr>Визначення</vt:lpstr>
      <vt:lpstr>Розрізняють кілька типів химерних організмів: </vt:lpstr>
      <vt:lpstr>Слайд 4</vt:lpstr>
      <vt:lpstr>Слайд 5</vt:lpstr>
      <vt:lpstr>Висновок</vt:lpstr>
      <vt:lpstr>Трансгенні організми Визначення</vt:lpstr>
      <vt:lpstr>Слайд 8</vt:lpstr>
      <vt:lpstr>Слайд 9</vt:lpstr>
      <vt:lpstr>Слайд 10</vt:lpstr>
      <vt:lpstr>Слайд 11</vt:lpstr>
      <vt:lpstr>Україна</vt:lpstr>
      <vt:lpstr>Росія</vt:lpstr>
      <vt:lpstr>Слайд 14</vt:lpstr>
      <vt:lpstr>Негативний вплив трансгенних рослин</vt:lpstr>
      <vt:lpstr>Вивільнення в довкілля ГМО</vt:lpstr>
    </vt:vector>
  </TitlesOfParts>
  <Company>Хата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Химерні організми</dc:title>
  <dc:creator>Яна</dc:creator>
  <cp:lastModifiedBy>Пользователь Windows</cp:lastModifiedBy>
  <cp:revision>10</cp:revision>
  <dcterms:created xsi:type="dcterms:W3CDTF">2013-11-14T19:46:36Z</dcterms:created>
  <dcterms:modified xsi:type="dcterms:W3CDTF">2014-12-16T11:26:46Z</dcterms:modified>
</cp:coreProperties>
</file>