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2" r:id="rId4"/>
    <p:sldId id="263" r:id="rId5"/>
    <p:sldId id="261" r:id="rId6"/>
    <p:sldId id="273" r:id="rId7"/>
    <p:sldId id="264" r:id="rId8"/>
    <p:sldId id="275" r:id="rId9"/>
    <p:sldId id="266" r:id="rId10"/>
    <p:sldId id="270" r:id="rId11"/>
    <p:sldId id="276" r:id="rId12"/>
    <p:sldId id="286" r:id="rId13"/>
    <p:sldId id="271" r:id="rId14"/>
    <p:sldId id="279" r:id="rId15"/>
    <p:sldId id="272" r:id="rId16"/>
    <p:sldId id="278" r:id="rId17"/>
    <p:sldId id="274" r:id="rId18"/>
    <p:sldId id="280" r:id="rId19"/>
    <p:sldId id="281" r:id="rId20"/>
    <p:sldId id="267" r:id="rId21"/>
    <p:sldId id="282" r:id="rId22"/>
    <p:sldId id="285" r:id="rId23"/>
    <p:sldId id="268" r:id="rId24"/>
    <p:sldId id="269" r:id="rId25"/>
    <p:sldId id="258" r:id="rId26"/>
    <p:sldId id="27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746E-E17C-43EB-8D59-7A16A78B1991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7D92C-445E-4BBC-B334-8AEF36DC8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Учащимся</a:t>
            </a:r>
            <a:r>
              <a:rPr lang="ru-RU" baseline="0" dirty="0" smtClean="0"/>
              <a:t> дается врем, после чего все вместе проверяют правильность заполнения схему. В этом помогут эффекты анимации – постепенно все элементы схемы будут заполнены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того, как учащиеся заполнят</a:t>
            </a:r>
            <a:r>
              <a:rPr lang="ru-RU" baseline="0" dirty="0" smtClean="0"/>
              <a:t> таблицу – задание проверяется. Для помощи используется Справочник </a:t>
            </a:r>
            <a:r>
              <a:rPr lang="ru-RU" baseline="0" dirty="0" err="1" smtClean="0"/>
              <a:t>Резановых</a:t>
            </a:r>
            <a:r>
              <a:rPr lang="ru-RU" baseline="0" dirty="0" smtClean="0"/>
              <a:t> и Антоновой , стр. 102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Данный материал дается</a:t>
            </a:r>
            <a:r>
              <a:rPr lang="ru-RU" baseline="0" dirty="0" smtClean="0"/>
              <a:t> для общего ознакомления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D92C-445E-4BBC-B334-8AEF36DC8F0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0565-1B3E-4A98-9A64-38E144D2E603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9137-349C-4F9A-8922-5EA1CDC2E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063.radikal.ru/0904/b3/07dfef2ad2bc.jpg" TargetMode="External"/><Relationship Id="rId3" Type="http://schemas.openxmlformats.org/officeDocument/2006/relationships/hyperlink" Target="http://img.encyc.yandex.net/illustrations/bse/fullsize/02294/156540.jpg%20-%20&#1050;.&#1041;&#1077;&#1088;&#1085;&#1072;&#1088;" TargetMode="External"/><Relationship Id="rId7" Type="http://schemas.openxmlformats.org/officeDocument/2006/relationships/hyperlink" Target="http://www.kardio.ru/images2/eritrocit.jpg" TargetMode="External"/><Relationship Id="rId2" Type="http://schemas.openxmlformats.org/officeDocument/2006/relationships/hyperlink" Target="http://elementy.ru/images/eltpub/krov_delo_3_6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rdio.ru/images2/blood1.jpg" TargetMode="External"/><Relationship Id="rId11" Type="http://schemas.openxmlformats.org/officeDocument/2006/relationships/hyperlink" Target="http://www.abc.net.au/science/photos/whatis/img/4.jpg" TargetMode="External"/><Relationship Id="rId5" Type="http://schemas.openxmlformats.org/officeDocument/2006/relationships/hyperlink" Target="http://im8-tub.yandex.net/i?id=119613555&amp;tov=8" TargetMode="External"/><Relationship Id="rId10" Type="http://schemas.openxmlformats.org/officeDocument/2006/relationships/hyperlink" Target="http://www.ovumlab.ru/userpics/newdna23_big.jpg" TargetMode="External"/><Relationship Id="rId4" Type="http://schemas.openxmlformats.org/officeDocument/2006/relationships/hyperlink" Target="http://www.rkm.com.au/imagelibrary/thumbnails/CELL-Red-Blood-Cell-150.jpg" TargetMode="External"/><Relationship Id="rId9" Type="http://schemas.openxmlformats.org/officeDocument/2006/relationships/hyperlink" Target="http://www.kardio.ru/images2/platelet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nplit.ru/books/item/f00/s00/z0000054/pic/000018.jpg%20-%20&#1052;&#1077;&#1095;&#1085;&#1080;&#1082;&#1086;&#1074;%20&#1048;.&#1048;" TargetMode="External"/><Relationship Id="rId13" Type="http://schemas.openxmlformats.org/officeDocument/2006/relationships/hyperlink" Target="http://dic.academic.ru/dic.nsf/dic_biology/6018/&#1060;&#1040;&#1043;&#1054;&#1062;&#1048;&#1058;&#1054;&#1047;" TargetMode="External"/><Relationship Id="rId3" Type="http://schemas.openxmlformats.org/officeDocument/2006/relationships/hyperlink" Target="http://www.galactic.org.ua/clovo/f_k2.htm" TargetMode="External"/><Relationship Id="rId7" Type="http://schemas.openxmlformats.org/officeDocument/2006/relationships/hyperlink" Target="http://www.primamedica.ru/kletki_krovi5.jpg" TargetMode="External"/><Relationship Id="rId12" Type="http://schemas.openxmlformats.org/officeDocument/2006/relationships/hyperlink" Target="http://fotki.yandex.ru/users/kuzminvladi/view/15382/?page=0" TargetMode="External"/><Relationship Id="rId2" Type="http://schemas.openxmlformats.org/officeDocument/2006/relationships/hyperlink" Target="http://www.innocom.ru/news/mekhanizm-svertyvanija-krovi-perestal-byt-tajjnojj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mamedica.ru/article.htm?id=5401" TargetMode="External"/><Relationship Id="rId11" Type="http://schemas.openxmlformats.org/officeDocument/2006/relationships/hyperlink" Target="http://img-fotki.yandex.ru/get/3214/kuzminvladi.0/0_3c15_1f72996e_L" TargetMode="External"/><Relationship Id="rId5" Type="http://schemas.openxmlformats.org/officeDocument/2006/relationships/hyperlink" Target="http://www.cirlab.ru/analiz/about/gemost/gemost.jpg" TargetMode="External"/><Relationship Id="rId10" Type="http://schemas.openxmlformats.org/officeDocument/2006/relationships/hyperlink" Target="http://img-fotki.yandex.ru/get/3213/kuzminvladi.0/0_3c13_21dad9f4_L" TargetMode="External"/><Relationship Id="rId4" Type="http://schemas.openxmlformats.org/officeDocument/2006/relationships/hyperlink" Target="http://scienceblogs.com/startswithabang/upload/2009/04/putting_the_yellow_in_your_urine/19443.jpg" TargetMode="External"/><Relationship Id="rId9" Type="http://schemas.openxmlformats.org/officeDocument/2006/relationships/hyperlink" Target="http://nplit.ru/books/item/f00/s00/z0000054/st009.s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mpires-vito.ucoz.ru/human/hemoglobin_002_large.jpg" TargetMode="External"/><Relationship Id="rId3" Type="http://schemas.openxmlformats.org/officeDocument/2006/relationships/hyperlink" Target="http://www.shvedun.ru/images/fotomicro/C_IMAGE_1051-sm.jpg" TargetMode="External"/><Relationship Id="rId7" Type="http://schemas.openxmlformats.org/officeDocument/2006/relationships/hyperlink" Target="http://vampires-vito.ucoz.ru/human/hemoglobin_004_large.gif" TargetMode="External"/><Relationship Id="rId2" Type="http://schemas.openxmlformats.org/officeDocument/2006/relationships/hyperlink" Target="http://dic.academic.ru/pictures/dic_biology/fagotsitoz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3112/kuzminvladi.0/0_3c14_ccf1070f_L" TargetMode="External"/><Relationship Id="rId5" Type="http://schemas.openxmlformats.org/officeDocument/2006/relationships/hyperlink" Target="http://www.shvedun.ru/levenhug20.htm" TargetMode="External"/><Relationship Id="rId4" Type="http://schemas.openxmlformats.org/officeDocument/2006/relationships/hyperlink" Target="http://www.shvedun.ru/images/fotomicro/C_IMAGE_1091-sm.jpg" TargetMode="External"/><Relationship Id="rId9" Type="http://schemas.openxmlformats.org/officeDocument/2006/relationships/hyperlink" Target="http://tentoriumstrit.com/uploads/1241273669_anemi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636"/>
            <a:ext cx="7537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Внутренняя среда организма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Значение крови, ее состав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848308" cy="463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86380" y="214290"/>
            <a:ext cx="3714744" cy="14922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Автор Долгорукова С.В.,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учитель биологии и географии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высшей категории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МОУ гимназия № 2 г.Екатеринбурга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214818"/>
            <a:ext cx="2667011" cy="2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2844" y="214291"/>
            <a:ext cx="5214974" cy="3847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Красные кровяные клетки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Безъядерные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Двояковогнутый диск </a:t>
            </a:r>
            <a:r>
              <a:rPr lang="en-US" sz="2000" dirty="0" smtClean="0">
                <a:latin typeface="Constantia" pitchFamily="18" charset="0"/>
              </a:rPr>
              <a:t>d = </a:t>
            </a:r>
            <a:r>
              <a:rPr lang="ru-RU" sz="2000" dirty="0" smtClean="0">
                <a:latin typeface="Constantia" pitchFamily="18" charset="0"/>
              </a:rPr>
              <a:t>7-8мм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Образуется в красном костном мозге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В 1 куб. мм крови – 4 – 5 млн. эритроцитов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Средняя продолжительность жизни – 120 дней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Содержит белок гемоглобин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Разрушаются в печени и селезенке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Функция - транспортная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Constantia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3571876"/>
            <a:ext cx="3071834" cy="310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Прямая со стрелкой 13"/>
          <p:cNvCxnSpPr/>
          <p:nvPr/>
        </p:nvCxnSpPr>
        <p:spPr>
          <a:xfrm rot="10800000">
            <a:off x="5357818" y="4857760"/>
            <a:ext cx="1214446" cy="321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929058" y="5214950"/>
            <a:ext cx="264320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86314" y="285728"/>
            <a:ext cx="4084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Эритроциты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275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Гемоглобин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57256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Гемоглобин – особый белок, благодаря которому эритроциты выполняют дыхательную функцию и поддерживают </a:t>
            </a:r>
            <a:r>
              <a:rPr lang="ru-RU" sz="2400" dirty="0" err="1" smtClean="0">
                <a:latin typeface="Constantia" pitchFamily="18" charset="0"/>
              </a:rPr>
              <a:t>рН</a:t>
            </a:r>
            <a:r>
              <a:rPr lang="ru-RU" sz="2400" dirty="0" smtClean="0">
                <a:latin typeface="Constantia" pitchFamily="18" charset="0"/>
              </a:rPr>
              <a:t> крови. У мужчин в крови содержится в среднем 130 – 1б0 г/л гемоглобина, у женщин – 120 – 150 г/л.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4810132" cy="384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43438" y="3357562"/>
            <a:ext cx="178595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гема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0" y="3786190"/>
            <a:ext cx="178595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Эритроцит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2714620"/>
            <a:ext cx="178595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Гемоглобин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5572140"/>
            <a:ext cx="1785950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Белок глобин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7429520" y="5072074"/>
            <a:ext cx="500066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6532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Переносчики кислорода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2666983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00694" y="642918"/>
            <a:ext cx="32861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Перенос кислорода с помощью гемоглобина (сверху)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572140"/>
            <a:ext cx="850112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Молекулы гемоглобина, которые находятся внутри красных кровяных клеток, переносят кислород. 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221" y="785794"/>
            <a:ext cx="4186655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285984" y="1714488"/>
            <a:ext cx="1000132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Гем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1736" y="2071678"/>
            <a:ext cx="1000132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Гем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2571744"/>
            <a:ext cx="1500198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Гемоглобин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286124"/>
            <a:ext cx="1623482" cy="142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5504" y="4143380"/>
            <a:ext cx="353036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43306" y="5429264"/>
            <a:ext cx="1571636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Лейкоциты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5214942" y="5286388"/>
            <a:ext cx="785818" cy="321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57290" y="6215082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58" y="500042"/>
            <a:ext cx="7858180" cy="4124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Белые кровяные клетки </a:t>
            </a:r>
            <a:r>
              <a:rPr lang="en-US" sz="2000" dirty="0" smtClean="0">
                <a:latin typeface="Constantia" pitchFamily="18" charset="0"/>
              </a:rPr>
              <a:t>d = </a:t>
            </a:r>
            <a:r>
              <a:rPr lang="ru-RU" sz="2000" dirty="0" smtClean="0">
                <a:latin typeface="Constantia" pitchFamily="18" charset="0"/>
              </a:rPr>
              <a:t>6-25мкм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Нет постоянной формы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atin typeface="Constantia" pitchFamily="18" charset="0"/>
              </a:rPr>
              <a:t>Амебоидное</a:t>
            </a:r>
            <a:r>
              <a:rPr lang="ru-RU" sz="2000" dirty="0" smtClean="0">
                <a:latin typeface="Constantia" pitchFamily="18" charset="0"/>
              </a:rPr>
              <a:t> движение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Имеют ядро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В 1 куб.мм – 4-9 тыс.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Образуются в красном костном мозге, селезенке, тимусе, лимфатических узлах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 Живут от 2 до 4 суток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Разрушаются в селезенке и очагах воспаления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Функция – защитная (фагоцитоз, иммунитет)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Constant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6380" y="357166"/>
            <a:ext cx="37002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Лейкоциты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71876"/>
            <a:ext cx="3071834" cy="310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1" name="Прямая со стрелкой 30"/>
          <p:cNvCxnSpPr/>
          <p:nvPr/>
        </p:nvCxnSpPr>
        <p:spPr>
          <a:xfrm rot="10800000">
            <a:off x="2048952" y="5059818"/>
            <a:ext cx="1594355" cy="655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1000100" y="5072074"/>
            <a:ext cx="2665926" cy="6909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500166" y="4572008"/>
            <a:ext cx="642942" cy="57150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1472" y="4572008"/>
            <a:ext cx="642942" cy="57150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8769" y="142852"/>
            <a:ext cx="80865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Классификация лейкоцитов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857232"/>
            <a:ext cx="264320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Лейкоциты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643050"/>
            <a:ext cx="264320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Гранулоциты 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1643050"/>
            <a:ext cx="264320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latin typeface="Constantia" pitchFamily="18" charset="0"/>
              </a:rPr>
              <a:t>Моноциты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36" y="1643050"/>
            <a:ext cx="264320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Лимфоциты </a:t>
            </a:r>
            <a:endParaRPr lang="ru-RU" sz="2400" dirty="0">
              <a:latin typeface="Constantia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571604" y="1071546"/>
            <a:ext cx="1714512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22" y="1071546"/>
            <a:ext cx="1928826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501356" y="1570818"/>
            <a:ext cx="28575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57158" y="2643182"/>
            <a:ext cx="264320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latin typeface="Constantia" pitchFamily="18" charset="0"/>
              </a:rPr>
              <a:t>Нейтрофилы</a:t>
            </a:r>
            <a:r>
              <a:rPr lang="ru-RU" sz="2400" dirty="0" smtClean="0">
                <a:latin typeface="Constantia" pitchFamily="18" charset="0"/>
              </a:rPr>
              <a:t> 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58" y="4000504"/>
            <a:ext cx="264320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latin typeface="Constantia" pitchFamily="18" charset="0"/>
              </a:rPr>
              <a:t>Эозинофилы 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5429264"/>
            <a:ext cx="264320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latin typeface="Constantia" pitchFamily="18" charset="0"/>
              </a:rPr>
              <a:t>Базофилы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58" y="3071810"/>
            <a:ext cx="2643206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захватывают, убивают и переваривают микроорганизмы, бактерии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58" y="4429132"/>
            <a:ext cx="2643206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выделяют гистамин, который вовлечен в реакции воспалительного ответа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7158" y="5857892"/>
            <a:ext cx="2643206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участвуют в разрушении паразитов и в аллергических реакциях</a:t>
            </a:r>
            <a:endParaRPr lang="ru-RU" sz="1400" dirty="0">
              <a:latin typeface="Constantia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1428728" y="2428868"/>
            <a:ext cx="42862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1536679" y="3892552"/>
            <a:ext cx="214313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1500962" y="5285592"/>
            <a:ext cx="28574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286116" y="2643182"/>
            <a:ext cx="2643206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Constantia" pitchFamily="18" charset="0"/>
              </a:rPr>
              <a:t>Главные «санитары организма» - удаляют обломков старых, отживших, свое клеток, и инородных элементов</a:t>
            </a:r>
            <a:endParaRPr lang="ru-RU" sz="1400" dirty="0">
              <a:latin typeface="Constantia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4429918" y="2428074"/>
            <a:ext cx="42862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287438" y="2428074"/>
            <a:ext cx="42862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6143636" y="2643182"/>
            <a:ext cx="2643206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Constantia" pitchFamily="18" charset="0"/>
              </a:rPr>
              <a:t>Главные клетки, опосредующими иммунный ответ.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643702" y="4286256"/>
            <a:ext cx="2357454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В-лимфоциты 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1934" y="4286256"/>
            <a:ext cx="2357454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Т-лимфоциты  </a:t>
            </a:r>
            <a:endParaRPr lang="ru-RU" sz="2400" dirty="0">
              <a:latin typeface="Constantia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7536677" y="3964785"/>
            <a:ext cx="64294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6000760" y="3643314"/>
            <a:ext cx="1000132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071934" y="4714884"/>
            <a:ext cx="2357454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Производят антитела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643702" y="4714884"/>
            <a:ext cx="2357454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убивают клетки, инфицированные вирусом, и регулируют активность других лейкоцитов.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0"/>
            <a:ext cx="4061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Т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ромбоциты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3762401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4214818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2095494" cy="183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 rot="16200000" flipV="1">
            <a:off x="428596" y="2928934"/>
            <a:ext cx="250033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393009" y="2607463"/>
            <a:ext cx="2071702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857356" y="4286256"/>
            <a:ext cx="1785950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934" y="785795"/>
            <a:ext cx="4857784" cy="3847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Кровяные пластинки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Нет ядра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Округлой или овальной формы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 Размеры – 2-5 мкм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В 1 куб.мм крови – 180-320 тыс.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Образуются в костном мозге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Живут 7-10 дней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Разрушаются в селезенке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</a:rPr>
              <a:t>Функции –свертывание крови, восстановление сосудов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6245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Свертывание крови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439486"/>
            <a:ext cx="2971799" cy="318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1142984"/>
            <a:ext cx="857256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Свертывание крови </a:t>
            </a:r>
            <a:r>
              <a:rPr lang="ru-RU" sz="3200" dirty="0" smtClean="0">
                <a:latin typeface="Constantia" pitchFamily="18" charset="0"/>
              </a:rPr>
              <a:t>– совокупность реакций, придающих к образованию </a:t>
            </a:r>
            <a:r>
              <a:rPr lang="ru-RU" sz="3200" dirty="0" err="1" smtClean="0">
                <a:latin typeface="Constantia" pitchFamily="18" charset="0"/>
              </a:rPr>
              <a:t>фибринового</a:t>
            </a:r>
            <a:r>
              <a:rPr lang="ru-RU" sz="3200" dirty="0" smtClean="0">
                <a:latin typeface="Constantia" pitchFamily="18" charset="0"/>
              </a:rPr>
              <a:t> тромба при повреждении целостности стенки сосуда.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85728"/>
            <a:ext cx="235745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СЛОВАРЬ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521497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В норме кровь свертывается за 5-7 минут, при гемофилии кровь не свертывается.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681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Этапы свертывания крови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1"/>
            <a:ext cx="28272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4214818"/>
            <a:ext cx="164307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itchFamily="18" charset="0"/>
              </a:rPr>
              <a:t>Нити фибрина</a:t>
            </a:r>
            <a:endParaRPr lang="ru-RU" sz="1600" dirty="0">
              <a:latin typeface="Constantia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rot="5400000" flipH="1" flipV="1">
            <a:off x="625052" y="3554019"/>
            <a:ext cx="1143005" cy="1785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357554" y="1071546"/>
            <a:ext cx="5572164" cy="12144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Освобождение промбопластина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643182"/>
            <a:ext cx="5572164" cy="12144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Constantia" pitchFamily="18" charset="0"/>
            </a:endParaRPr>
          </a:p>
          <a:p>
            <a:pPr lvl="0" algn="ctr"/>
            <a:r>
              <a:rPr lang="ru-RU" sz="2400" dirty="0" smtClean="0">
                <a:latin typeface="Constantia" pitchFamily="18" charset="0"/>
              </a:rPr>
              <a:t>Тромбопластин + витамина К + Са</a:t>
            </a:r>
            <a:r>
              <a:rPr lang="ru-RU" sz="2400" baseline="30000" dirty="0" smtClean="0">
                <a:latin typeface="Constantia" pitchFamily="18" charset="0"/>
              </a:rPr>
              <a:t>+2 </a:t>
            </a:r>
            <a:r>
              <a:rPr lang="ru-RU" sz="2400" dirty="0" smtClean="0">
                <a:latin typeface="Constantia" pitchFamily="18" charset="0"/>
              </a:rPr>
              <a:t>+ протромбином = тромбин</a:t>
            </a:r>
          </a:p>
          <a:p>
            <a:pPr algn="ctr"/>
            <a:endParaRPr lang="ru-RU" dirty="0"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4214818"/>
            <a:ext cx="5572164" cy="928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Constantia" pitchFamily="18" charset="0"/>
              </a:rPr>
              <a:t>Тромбин + фибриногеном = фибрин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5572140"/>
            <a:ext cx="5572164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Тромб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928794" y="214290"/>
            <a:ext cx="65831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Илья Ильич Мечников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(1845 – 1916гг)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857364"/>
            <a:ext cx="3400425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2143116"/>
            <a:ext cx="4286280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Создал учение о защитных свойствах крови. </a:t>
            </a:r>
          </a:p>
          <a:p>
            <a:r>
              <a:rPr lang="ru-RU" sz="2800" dirty="0" smtClean="0">
                <a:latin typeface="Constantia" pitchFamily="18" charset="0"/>
              </a:rPr>
              <a:t>За исследование фагоцитоза в 1908г ему была присуждена Нобелевская премия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143240" y="285728"/>
            <a:ext cx="312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Фагоцитоз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42968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Активное захватывание и поглощение микроскопических инородных живых объектов (бактерии, фрагменты клеток) и твёрдых частиц одноклеточными организмами или некоторыми клетками многоклеточных животных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235745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СЛОВАРЬ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857628"/>
            <a:ext cx="67151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607220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Схема последовательного захвата пищи амёбой: 1 — ядро; 2 — сократительная вакуоль; 3 — пищевая частица; 4 — пищеварительная вакуоль.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285728"/>
            <a:ext cx="250033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СЛОВАРЬ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821537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Внутренняя среда организма </a:t>
            </a:r>
            <a:r>
              <a:rPr lang="ru-RU" sz="3200" dirty="0" smtClean="0">
                <a:latin typeface="Constantia" pitchFamily="18" charset="0"/>
              </a:rPr>
              <a:t>– совокупность жидкостей (кровь, лимфа, тканевая и цереброспинальная жидкости), принимающих участие в процессах обмена веществ и поддержания гомеостаза организма.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0"/>
            <a:ext cx="56616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Лабораторная работа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Сравнение крови человека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с кровью лягушки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09167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57200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Кровь лягушки 150х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85926"/>
            <a:ext cx="292895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457200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Кровь человека 150х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000636"/>
            <a:ext cx="82153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В чем сходство, а в чем разница в строении клеток крови человека и лягушки? Почему?</a:t>
            </a:r>
          </a:p>
          <a:p>
            <a:r>
              <a:rPr lang="ru-RU" sz="2400" dirty="0" smtClean="0">
                <a:latin typeface="Constantia" pitchFamily="18" charset="0"/>
              </a:rPr>
              <a:t>Эритроциты лягушки или человека больше переносят кислорода? Объясните.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285728"/>
            <a:ext cx="2714644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(инструкция на стр.72 учебника)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071546"/>
            <a:ext cx="3286148" cy="246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357187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Кровь лягушки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71546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64331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Кровь рыбы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07194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2910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Кровь человека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14290"/>
            <a:ext cx="5091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Микрофотографии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4968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1643050"/>
            <a:ext cx="692948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§ 14</a:t>
            </a:r>
          </a:p>
          <a:p>
            <a:r>
              <a:rPr lang="ru-RU" sz="3600" dirty="0" smtClean="0">
                <a:latin typeface="Constantia" pitchFamily="18" charset="0"/>
              </a:rPr>
              <a:t>заполнить таблицу</a:t>
            </a:r>
          </a:p>
          <a:p>
            <a:r>
              <a:rPr lang="ru-RU" sz="3600" dirty="0" smtClean="0">
                <a:latin typeface="Constantia" pitchFamily="18" charset="0"/>
              </a:rPr>
              <a:t> задачи (по желанию)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428868"/>
            <a:ext cx="171451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Кол-во в 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1 куб.мм крови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000108"/>
            <a:ext cx="214314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Эритроциты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000108"/>
            <a:ext cx="221457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Лейкоциты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000108"/>
            <a:ext cx="221457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Constantia" pitchFamily="18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</a:rPr>
              <a:t>Тромбоциты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143248"/>
            <a:ext cx="171451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Форма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7628"/>
            <a:ext cx="1714512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Строение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357694"/>
            <a:ext cx="1714512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Место образования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429264"/>
            <a:ext cx="171451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Продолжит-ть жизни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6143644"/>
            <a:ext cx="1714512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Функции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714488"/>
            <a:ext cx="171451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Рисунок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000108"/>
            <a:ext cx="171451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Название клетки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14290"/>
            <a:ext cx="8076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ФОРМЕННЫЕ ЭЛЕМЕНТЫ КРОВИ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1714488"/>
            <a:ext cx="2143140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2428868"/>
            <a:ext cx="2143140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3143248"/>
            <a:ext cx="2143140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1670" y="3857628"/>
            <a:ext cx="214314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1670" y="4357694"/>
            <a:ext cx="2143140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onstantia" pitchFamily="18" charset="0"/>
              </a:rPr>
              <a:t>Красный костный мозг, селезенка (красная пульпа)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71670" y="5429264"/>
            <a:ext cx="2143140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120 дней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71670" y="6143644"/>
            <a:ext cx="2143140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1714488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1714488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2428868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4810" y="3143248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3857628"/>
            <a:ext cx="2214578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14810" y="4357694"/>
            <a:ext cx="2214578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onstantia" pitchFamily="18" charset="0"/>
              </a:rPr>
              <a:t>Селезенка (белая пульпа), лимфоузлы, костный мозг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14810" y="5429264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 от 1 дня до нескольких часов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14810" y="6143644"/>
            <a:ext cx="2214578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2428868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180-320 тыс.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388" y="3143248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429388" y="3857628"/>
            <a:ext cx="2214578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29388" y="4357694"/>
            <a:ext cx="2214578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Красный костный мозг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388" y="5429264"/>
            <a:ext cx="221457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5-8 дней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29388" y="6143644"/>
            <a:ext cx="2214578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250033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Задачи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14393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1.Известно, что за сутки у человека заменяется около 25 тыс.мг крови. Рассчитайте, сколько примерно крови образуется в организме человека за всю жизнь (средний возраст 70 лет)</a:t>
            </a:r>
          </a:p>
          <a:p>
            <a:endParaRPr lang="ru-RU" sz="2800" dirty="0" smtClean="0">
              <a:latin typeface="Constantia" pitchFamily="18" charset="0"/>
            </a:endParaRPr>
          </a:p>
          <a:p>
            <a:r>
              <a:rPr lang="ru-RU" sz="2800" dirty="0" smtClean="0">
                <a:latin typeface="Constantia" pitchFamily="18" charset="0"/>
              </a:rPr>
              <a:t>2. В одной популярной книге по физиологии было образно сказано: «В каждую секунду в красном море миллионы кораблей терпят крушение и опускаются на дно. Но миллионы новых кораблей выходят из каменных гаваней вновь в плавание». О каких кораблей идет речь и что имеется в виду?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74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smtClean="0">
                <a:latin typeface="Constantia" pitchFamily="18" charset="0"/>
                <a:hlinkClick r:id="rId2"/>
              </a:rPr>
              <a:t>http://elementy.ru/images/eltpub/krov_delo_3_600.jpg</a:t>
            </a:r>
            <a:r>
              <a:rPr lang="ru-RU" sz="1700" dirty="0" smtClean="0">
                <a:latin typeface="Constantia" pitchFamily="18" charset="0"/>
              </a:rPr>
              <a:t> - кровь</a:t>
            </a:r>
          </a:p>
          <a:p>
            <a:r>
              <a:rPr lang="en-US" sz="1700" dirty="0" smtClean="0">
                <a:latin typeface="Constantia" pitchFamily="18" charset="0"/>
                <a:hlinkClick r:id="rId3"/>
              </a:rPr>
              <a:t>http://img.encyc.yandex.net/illustrations/bse/fullsize/02294/156540.jpg</a:t>
            </a:r>
            <a:r>
              <a:rPr lang="ru-RU" sz="1700" dirty="0" smtClean="0">
                <a:latin typeface="Constantia" pitchFamily="18" charset="0"/>
                <a:hlinkClick r:id="rId3"/>
              </a:rPr>
              <a:t> - К.Бернар</a:t>
            </a:r>
            <a:endParaRPr lang="ru-RU" sz="1700" dirty="0" smtClean="0">
              <a:latin typeface="Constantia" pitchFamily="18" charset="0"/>
            </a:endParaRPr>
          </a:p>
          <a:p>
            <a:r>
              <a:rPr lang="ru-RU" sz="1700" dirty="0" smtClean="0">
                <a:latin typeface="Constantia" pitchFamily="18" charset="0"/>
              </a:rPr>
              <a:t>Заяц Р.Г. и др.Биология для абитуриентов: вопросы, ответы, тесты, задачи/ Р.Г.Заяц и др. – Мн.: ООО «</a:t>
            </a:r>
            <a:r>
              <a:rPr lang="ru-RU" sz="1700" dirty="0" err="1" smtClean="0">
                <a:latin typeface="Constantia" pitchFamily="18" charset="0"/>
              </a:rPr>
              <a:t>Юнипресс</a:t>
            </a:r>
            <a:r>
              <a:rPr lang="ru-RU" sz="1700" dirty="0" smtClean="0">
                <a:latin typeface="Constantia" pitchFamily="18" charset="0"/>
              </a:rPr>
              <a:t>», 2003.</a:t>
            </a:r>
          </a:p>
          <a:p>
            <a:r>
              <a:rPr lang="ru-RU" sz="1700" dirty="0" smtClean="0">
                <a:latin typeface="Constantia" pitchFamily="18" charset="0"/>
              </a:rPr>
              <a:t>Демьянков Е.Н. Биология. Мир человека: Задачи. Дополнительные материалы: 8 кл./Е.Н.Демьянков. – М.: Гуманитр.изд.центр ВЛАДОС, 2007. – Задачи № 75, 76</a:t>
            </a:r>
          </a:p>
          <a:p>
            <a:r>
              <a:rPr lang="ru-RU" sz="1700" dirty="0" smtClean="0">
                <a:latin typeface="Constantia" pitchFamily="18" charset="0"/>
              </a:rPr>
              <a:t>Резанова Е.А., Антонова И.П. Резанов А.А. Биология </a:t>
            </a:r>
            <a:r>
              <a:rPr lang="ru-RU" sz="1700" dirty="0" err="1" smtClean="0">
                <a:latin typeface="Constantia" pitchFamily="18" charset="0"/>
              </a:rPr>
              <a:t>человка</a:t>
            </a:r>
            <a:r>
              <a:rPr lang="ru-RU" sz="1700" dirty="0" smtClean="0">
                <a:latin typeface="Constantia" pitchFamily="18" charset="0"/>
              </a:rPr>
              <a:t> (Анатомия, физиология и гигиена человека с основами медицинской экологии) в таблицах и схемах. – М.: Издат-Школа, 1998. – с.102-103</a:t>
            </a:r>
          </a:p>
          <a:p>
            <a:r>
              <a:rPr lang="ru-RU" sz="1700" u="sng" dirty="0" smtClean="0">
                <a:latin typeface="Constantia" pitchFamily="18" charset="0"/>
                <a:hlinkClick r:id="rId4"/>
              </a:rPr>
              <a:t>http://www.rkm.com.au/imagelibrary/thumbnails/CELL-Red-Blood-Cell-150.jpg</a:t>
            </a:r>
            <a:r>
              <a:rPr lang="ru-RU" sz="1700" u="sng" dirty="0" smtClean="0">
                <a:latin typeface="Constantia" pitchFamily="18" charset="0"/>
              </a:rPr>
              <a:t> - </a:t>
            </a:r>
            <a:r>
              <a:rPr lang="ru-RU" sz="1700" dirty="0" smtClean="0">
                <a:latin typeface="Constantia" pitchFamily="18" charset="0"/>
              </a:rPr>
              <a:t>эритроциты</a:t>
            </a:r>
          </a:p>
          <a:p>
            <a:r>
              <a:rPr lang="ru-RU" sz="1700" u="sng" dirty="0" smtClean="0">
                <a:latin typeface="Constantia" pitchFamily="18" charset="0"/>
                <a:hlinkClick r:id="rId5"/>
              </a:rPr>
              <a:t>http://im8-tub.yandex.net/i?id=119613555&amp;tov=8</a:t>
            </a:r>
            <a:r>
              <a:rPr lang="ru-RU" sz="1700" u="sng" dirty="0" smtClean="0">
                <a:latin typeface="Constantia" pitchFamily="18" charset="0"/>
              </a:rPr>
              <a:t> </a:t>
            </a:r>
            <a:r>
              <a:rPr lang="ru-RU" sz="1700" dirty="0" smtClean="0">
                <a:latin typeface="Constantia" pitchFamily="18" charset="0"/>
              </a:rPr>
              <a:t>– тромбоциты</a:t>
            </a:r>
          </a:p>
          <a:p>
            <a:r>
              <a:rPr lang="ru-RU" sz="1700" u="sng" dirty="0" smtClean="0">
                <a:latin typeface="Constantia" pitchFamily="18" charset="0"/>
                <a:hlinkClick r:id="rId6"/>
              </a:rPr>
              <a:t>http://www.kardio.ru/images2/blood1.jpg</a:t>
            </a:r>
            <a:r>
              <a:rPr lang="ru-RU" sz="1700" dirty="0" smtClean="0">
                <a:latin typeface="Constantia" pitchFamily="18" charset="0"/>
              </a:rPr>
              <a:t>  - компоненты крови</a:t>
            </a:r>
          </a:p>
          <a:p>
            <a:r>
              <a:rPr lang="ru-RU" sz="1700" u="sng" dirty="0" smtClean="0">
                <a:latin typeface="Constantia" pitchFamily="18" charset="0"/>
                <a:cs typeface="Times New Roman" pitchFamily="18" charset="0"/>
                <a:hlinkClick r:id="rId7"/>
              </a:rPr>
              <a:t>http://www.kardio.ru/images2/eritrocit.jpg</a:t>
            </a:r>
            <a:r>
              <a:rPr lang="ru-RU" sz="1700" u="sng" dirty="0" smtClean="0">
                <a:latin typeface="Constantia" pitchFamily="18" charset="0"/>
                <a:cs typeface="Times New Roman" pitchFamily="18" charset="0"/>
              </a:rPr>
              <a:t> - </a:t>
            </a:r>
            <a:r>
              <a:rPr lang="ru-RU" sz="1700" dirty="0" smtClean="0">
                <a:latin typeface="Constantia" pitchFamily="18" charset="0"/>
                <a:cs typeface="Times New Roman" pitchFamily="18" charset="0"/>
              </a:rPr>
              <a:t>эритроциты</a:t>
            </a:r>
          </a:p>
          <a:p>
            <a:r>
              <a:rPr lang="en-US" sz="1700" dirty="0" smtClean="0">
                <a:latin typeface="Constantia" pitchFamily="18" charset="0"/>
                <a:hlinkClick r:id="rId8"/>
              </a:rPr>
              <a:t>http://i063.radikal.ru/0904/b3/07dfef2ad2bc.jpg</a:t>
            </a:r>
            <a:r>
              <a:rPr lang="ru-RU" sz="1700" dirty="0" smtClean="0">
                <a:latin typeface="Constantia" pitchFamily="18" charset="0"/>
              </a:rPr>
              <a:t> - лейкоциты</a:t>
            </a:r>
          </a:p>
          <a:p>
            <a:r>
              <a:rPr lang="ru-RU" sz="1700" u="sng" dirty="0" smtClean="0">
                <a:latin typeface="Constantia" pitchFamily="18" charset="0"/>
                <a:hlinkClick r:id="rId9"/>
              </a:rPr>
              <a:t>http://www.kardio.ru/images2/platelet.jpg</a:t>
            </a:r>
            <a:r>
              <a:rPr lang="ru-RU" sz="1700" u="sng" dirty="0" smtClean="0">
                <a:latin typeface="Constantia" pitchFamily="18" charset="0"/>
              </a:rPr>
              <a:t>,</a:t>
            </a:r>
            <a:r>
              <a:rPr lang="ru-RU" sz="1700" dirty="0" smtClean="0">
                <a:latin typeface="Constantia" pitchFamily="18" charset="0"/>
              </a:rPr>
              <a:t> </a:t>
            </a:r>
            <a:r>
              <a:rPr lang="en-US" sz="1700" u="sng" dirty="0" smtClean="0">
                <a:latin typeface="Constantia" pitchFamily="18" charset="0"/>
                <a:hlinkClick r:id="rId10"/>
              </a:rPr>
              <a:t>http://www.ovumlab.ru/userpics/newdna23_big.jpg</a:t>
            </a:r>
            <a:r>
              <a:rPr lang="ru-RU" sz="1700" u="sng" dirty="0" smtClean="0">
                <a:latin typeface="Constantia" pitchFamily="18" charset="0"/>
              </a:rPr>
              <a:t> </a:t>
            </a:r>
            <a:r>
              <a:rPr lang="ru-RU" sz="1700" dirty="0" smtClean="0">
                <a:latin typeface="Constantia" pitchFamily="18" charset="0"/>
              </a:rPr>
              <a:t> - тромбоциты</a:t>
            </a:r>
          </a:p>
          <a:p>
            <a:r>
              <a:rPr lang="en-US" sz="1700" dirty="0" smtClean="0">
                <a:latin typeface="Constantia" pitchFamily="18" charset="0"/>
                <a:hlinkClick r:id="rId11"/>
              </a:rPr>
              <a:t>http://www.abc.net.au/science/photos/whatis/img/4.jpg</a:t>
            </a:r>
            <a:r>
              <a:rPr lang="ru-RU" sz="1700" dirty="0" smtClean="0">
                <a:latin typeface="Constantia" pitchFamily="18" charset="0"/>
              </a:rPr>
              <a:t> - клетки крови</a:t>
            </a:r>
          </a:p>
          <a:p>
            <a:endParaRPr lang="ru-RU" sz="1700" dirty="0" smtClean="0">
              <a:latin typeface="Constantia" pitchFamily="18" charset="0"/>
            </a:endParaRPr>
          </a:p>
          <a:p>
            <a:endParaRPr lang="ru-RU" sz="1700" dirty="0" smtClean="0">
              <a:latin typeface="Constant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Constantia" pitchFamily="18" charset="0"/>
              </a:rPr>
              <a:t> </a:t>
            </a:r>
          </a:p>
          <a:p>
            <a:endParaRPr lang="ru-RU" sz="1700" dirty="0" smtClean="0">
              <a:latin typeface="Constantia" pitchFamily="18" charset="0"/>
            </a:endParaRPr>
          </a:p>
          <a:p>
            <a:endParaRPr lang="ru-RU" sz="1700" dirty="0" smtClean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71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Использованные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54617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latin typeface="Constantia" pitchFamily="18" charset="0"/>
              </a:rPr>
              <a:t>Механизм свертывания крови перестал быть тайной. /</a:t>
            </a:r>
            <a:r>
              <a:rPr lang="ru-RU" sz="1600" dirty="0" err="1" smtClean="0">
                <a:latin typeface="Constantia" pitchFamily="18" charset="0"/>
              </a:rPr>
              <a:t>Инноком</a:t>
            </a:r>
            <a:r>
              <a:rPr lang="ru-RU" sz="1600" dirty="0" smtClean="0">
                <a:latin typeface="Constantia" pitchFamily="18" charset="0"/>
              </a:rPr>
              <a:t>. Мир инноваций изнутри </a:t>
            </a:r>
            <a:r>
              <a:rPr lang="en-US" sz="1600" dirty="0" smtClean="0">
                <a:latin typeface="Constantia" pitchFamily="18" charset="0"/>
                <a:hlinkClick r:id="rId2"/>
              </a:rPr>
              <a:t>http://www.innocom.ru/news/mekhanizm-svertyvanija-krovi-perestal-byt-tajjnojj.html</a:t>
            </a:r>
            <a:r>
              <a:rPr lang="ru-RU" sz="1600" dirty="0" smtClean="0">
                <a:latin typeface="Constantia" pitchFamily="18" charset="0"/>
              </a:rPr>
              <a:t> </a:t>
            </a:r>
          </a:p>
          <a:p>
            <a:r>
              <a:rPr lang="en-US" sz="1600" dirty="0" smtClean="0">
                <a:latin typeface="Constantia" pitchFamily="18" charset="0"/>
                <a:hlinkClick r:id="rId3"/>
              </a:rPr>
              <a:t>http://www.galactic.org.ua/clovo/f_k2.htm</a:t>
            </a:r>
            <a:r>
              <a:rPr lang="ru-RU" sz="1600" dirty="0" smtClean="0">
                <a:latin typeface="Constantia" pitchFamily="18" charset="0"/>
              </a:rPr>
              <a:t> - Лаборатория пространств. Человек. </a:t>
            </a:r>
          </a:p>
          <a:p>
            <a:r>
              <a:rPr lang="en-US" sz="1600" dirty="0" smtClean="0">
                <a:latin typeface="Constantia" pitchFamily="18" charset="0"/>
                <a:cs typeface="Times New Roman" pitchFamily="18" charset="0"/>
                <a:hlinkClick r:id="rId4"/>
              </a:rPr>
              <a:t>http://scienceblogs.com/startswithabang/upload/2009/04/putting_the_yellow_in_your_urine/19443.jpg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 - гемоглобин и эритроцит</a:t>
            </a:r>
          </a:p>
          <a:p>
            <a:r>
              <a:rPr lang="en-US" sz="1600" dirty="0" smtClean="0">
                <a:latin typeface="Constantia" pitchFamily="18" charset="0"/>
                <a:hlinkClick r:id="rId5"/>
              </a:rPr>
              <a:t>http://www.cirlab.ru/analiz/about/gemost/gemost.jpg</a:t>
            </a:r>
            <a:r>
              <a:rPr lang="ru-RU" sz="1600" dirty="0" smtClean="0">
                <a:latin typeface="Constantia" pitchFamily="18" charset="0"/>
              </a:rPr>
              <a:t> - фотография свертывания крови</a:t>
            </a:r>
          </a:p>
          <a:p>
            <a:r>
              <a:rPr lang="en-US" sz="1600" dirty="0" smtClean="0">
                <a:latin typeface="Constantia" pitchFamily="18" charset="0"/>
                <a:hlinkClick r:id="rId6"/>
              </a:rPr>
              <a:t>http://www.primamedica.ru/article.htm?id=5401</a:t>
            </a:r>
            <a:r>
              <a:rPr lang="ru-RU" sz="1600" dirty="0" smtClean="0">
                <a:latin typeface="Constantia" pitchFamily="18" charset="0"/>
              </a:rPr>
              <a:t> – Медицинский центр «</a:t>
            </a:r>
            <a:r>
              <a:rPr lang="en-US" sz="1600" dirty="0" smtClean="0">
                <a:latin typeface="Constantia" pitchFamily="18" charset="0"/>
              </a:rPr>
              <a:t>Prima medic</a:t>
            </a:r>
            <a:r>
              <a:rPr lang="ru-RU" sz="1600" dirty="0" smtClean="0">
                <a:latin typeface="Constantia" pitchFamily="18" charset="0"/>
              </a:rPr>
              <a:t>а»</a:t>
            </a:r>
          </a:p>
          <a:p>
            <a:r>
              <a:rPr lang="en-US" sz="1600" dirty="0" smtClean="0">
                <a:latin typeface="Constantia" pitchFamily="18" charset="0"/>
                <a:hlinkClick r:id="rId7"/>
              </a:rPr>
              <a:t>http://www.primamedica.ru/kletki_krovi5.jpg</a:t>
            </a:r>
            <a:r>
              <a:rPr lang="ru-RU" sz="1600" dirty="0" smtClean="0">
                <a:latin typeface="Constantia" pitchFamily="18" charset="0"/>
              </a:rPr>
              <a:t> - образование тромба</a:t>
            </a:r>
          </a:p>
          <a:p>
            <a:r>
              <a:rPr lang="en-US" sz="1600" dirty="0" smtClean="0">
                <a:latin typeface="Constantia" pitchFamily="18" charset="0"/>
                <a:hlinkClick r:id="rId8"/>
              </a:rPr>
              <a:t>http://nplit.ru/books/item/f00/s00/z0000054/pic/000018.jpg</a:t>
            </a:r>
            <a:r>
              <a:rPr lang="ru-RU" sz="1600" dirty="0" smtClean="0">
                <a:latin typeface="Constantia" pitchFamily="18" charset="0"/>
                <a:hlinkClick r:id="rId8"/>
              </a:rPr>
              <a:t> - Мечников И.И</a:t>
            </a:r>
            <a:r>
              <a:rPr lang="ru-RU" sz="1600" dirty="0" smtClean="0">
                <a:latin typeface="Constantia" pitchFamily="18" charset="0"/>
              </a:rPr>
              <a:t>.</a:t>
            </a:r>
          </a:p>
          <a:p>
            <a:r>
              <a:rPr lang="en-US" sz="1600" dirty="0" smtClean="0">
                <a:latin typeface="Constantia" pitchFamily="18" charset="0"/>
                <a:hlinkClick r:id="rId9"/>
              </a:rPr>
              <a:t>http://nplit.ru/books/item/f00/s00/z0000054/st009.shtml</a:t>
            </a:r>
            <a:r>
              <a:rPr lang="ru-RU" sz="1600" dirty="0" smtClean="0">
                <a:latin typeface="Constantia" pitchFamily="18" charset="0"/>
              </a:rPr>
              <a:t> - Библиотека юного исследователя</a:t>
            </a:r>
          </a:p>
          <a:p>
            <a:r>
              <a:rPr lang="en-US" sz="1600" dirty="0" smtClean="0">
                <a:latin typeface="Constantia" pitchFamily="18" charset="0"/>
                <a:hlinkClick r:id="rId10"/>
              </a:rPr>
              <a:t>http://img-fotki.yandex.ru/get/3213/kuzminvladi.0/0_3c13_21dad9f4_L</a:t>
            </a:r>
            <a:r>
              <a:rPr lang="ru-RU" sz="1600" dirty="0" smtClean="0">
                <a:latin typeface="Constantia" pitchFamily="18" charset="0"/>
              </a:rPr>
              <a:t> - кровь лягушки</a:t>
            </a:r>
          </a:p>
          <a:p>
            <a:r>
              <a:rPr lang="en-US" sz="1600" dirty="0" smtClean="0">
                <a:latin typeface="Constantia" pitchFamily="18" charset="0"/>
                <a:hlinkClick r:id="rId11"/>
              </a:rPr>
              <a:t>http://img-fotki.yandex.ru/get/3214/kuzminvladi.0/0_3c15_1f72996e_L</a:t>
            </a:r>
            <a:r>
              <a:rPr lang="ru-RU" sz="1600" dirty="0" smtClean="0">
                <a:latin typeface="Constantia" pitchFamily="18" charset="0"/>
              </a:rPr>
              <a:t> - кровь человека</a:t>
            </a:r>
          </a:p>
          <a:p>
            <a:r>
              <a:rPr lang="en-US" sz="1600" dirty="0" smtClean="0">
                <a:latin typeface="Constantia" pitchFamily="18" charset="0"/>
                <a:hlinkClick r:id="rId12"/>
              </a:rPr>
              <a:t>http://fotki.yandex.ru/users/kuzminvladi/view/15382/?page=0</a:t>
            </a:r>
            <a:r>
              <a:rPr lang="ru-RU" sz="1600" dirty="0" smtClean="0">
                <a:latin typeface="Constantia" pitchFamily="18" charset="0"/>
              </a:rPr>
              <a:t> – микрофотографии</a:t>
            </a:r>
          </a:p>
          <a:p>
            <a:r>
              <a:rPr lang="en-US" sz="1600" dirty="0" smtClean="0">
                <a:latin typeface="Constantia" pitchFamily="18" charset="0"/>
                <a:cs typeface="Times New Roman" pitchFamily="18" charset="0"/>
                <a:hlinkClick r:id="rId13"/>
              </a:rPr>
              <a:t>http://dic.academic.ru/dic.nsf/dic_biology/6018/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  <a:hlinkClick r:id="rId13"/>
              </a:rPr>
              <a:t>ФАГОЦИТОЗ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 - Словари и энциклопедии на Академике</a:t>
            </a:r>
          </a:p>
          <a:p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71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Использованные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nstantia" pitchFamily="18" charset="0"/>
                <a:hlinkClick r:id="rId2"/>
              </a:rPr>
              <a:t>http://dic.academic.ru/pictures/dic_biology/fagotsitoz1.gif</a:t>
            </a:r>
            <a:r>
              <a:rPr lang="ru-RU" sz="1600" dirty="0" smtClean="0">
                <a:latin typeface="Constantia" pitchFamily="18" charset="0"/>
              </a:rPr>
              <a:t> - фагоцитоз</a:t>
            </a:r>
          </a:p>
          <a:p>
            <a:r>
              <a:rPr lang="en-US" sz="1600" dirty="0" smtClean="0">
                <a:latin typeface="Constantia" pitchFamily="18" charset="0"/>
                <a:hlinkClick r:id="rId3"/>
              </a:rPr>
              <a:t>http://www.shvedun.ru/images/fotomicro/C_IMAGE_1051-sm.jpg</a:t>
            </a:r>
            <a:r>
              <a:rPr lang="ru-RU" sz="1600" dirty="0" smtClean="0">
                <a:latin typeface="Constantia" pitchFamily="18" charset="0"/>
              </a:rPr>
              <a:t> - кровь лягушки</a:t>
            </a:r>
          </a:p>
          <a:p>
            <a:r>
              <a:rPr lang="en-US" sz="1600" dirty="0" smtClean="0">
                <a:latin typeface="Constantia" pitchFamily="18" charset="0"/>
                <a:hlinkClick r:id="rId4"/>
              </a:rPr>
              <a:t>http://www.shvedun.ru/images/fotomicro/C_IMAGE_1091-sm.jpg</a:t>
            </a:r>
            <a:r>
              <a:rPr lang="ru-RU" sz="1600" dirty="0" smtClean="0">
                <a:latin typeface="Constantia" pitchFamily="18" charset="0"/>
              </a:rPr>
              <a:t> - кровь лягушки</a:t>
            </a:r>
          </a:p>
          <a:p>
            <a:r>
              <a:rPr lang="en-US" sz="1600" dirty="0" smtClean="0">
                <a:latin typeface="Constantia" pitchFamily="18" charset="0"/>
                <a:hlinkClick r:id="rId5"/>
              </a:rPr>
              <a:t>http://www.shvedun.ru/levenhug20.htm</a:t>
            </a:r>
            <a:r>
              <a:rPr lang="ru-RU" sz="1600" dirty="0" smtClean="0">
                <a:latin typeface="Constantia" pitchFamily="18" charset="0"/>
              </a:rPr>
              <a:t> - микрофотографии</a:t>
            </a:r>
          </a:p>
          <a:p>
            <a:r>
              <a:rPr lang="ru-RU" sz="1600" dirty="0" smtClean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  <a:hlinkClick r:id="rId6"/>
              </a:rPr>
              <a:t>http://img-fotki.yandex.ru/get/3112/kuzminvladi.0/0_3c14_ccf1070f_L</a:t>
            </a:r>
            <a:r>
              <a:rPr lang="ru-RU" sz="1600" dirty="0" smtClean="0">
                <a:latin typeface="Constantia" pitchFamily="18" charset="0"/>
              </a:rPr>
              <a:t> - кровь рыбы</a:t>
            </a:r>
          </a:p>
          <a:p>
            <a:r>
              <a:rPr lang="en-US" sz="1600" dirty="0" smtClean="0">
                <a:latin typeface="Constantia" pitchFamily="18" charset="0"/>
                <a:hlinkClick r:id="rId7"/>
              </a:rPr>
              <a:t>http://vampires-vito.ucoz.ru/human/hemoglobin_004_large.gif</a:t>
            </a:r>
            <a:r>
              <a:rPr lang="ru-RU" sz="1600" dirty="0" smtClean="0">
                <a:latin typeface="Constantia" pitchFamily="18" charset="0"/>
              </a:rPr>
              <a:t> - перенос кислорода</a:t>
            </a:r>
          </a:p>
          <a:p>
            <a:r>
              <a:rPr lang="en-US" sz="1600" dirty="0" smtClean="0">
                <a:latin typeface="Constantia" pitchFamily="18" charset="0"/>
                <a:hlinkClick r:id="rId8"/>
              </a:rPr>
              <a:t>http://www.vampires-vito.ucoz.ru/human/hemoglobin_002_large.jpg</a:t>
            </a:r>
            <a:r>
              <a:rPr lang="ru-RU" sz="1600" dirty="0" smtClean="0">
                <a:latin typeface="Constantia" pitchFamily="18" charset="0"/>
              </a:rPr>
              <a:t> - гемоглобин</a:t>
            </a:r>
          </a:p>
          <a:p>
            <a:r>
              <a:rPr lang="en-US" sz="1600" dirty="0" smtClean="0">
                <a:latin typeface="Constantia" pitchFamily="18" charset="0"/>
                <a:hlinkClick r:id="rId9"/>
              </a:rPr>
              <a:t>http://tentoriumstrit.com/uploads/1241273669_anemia.jpg</a:t>
            </a:r>
            <a:r>
              <a:rPr lang="ru-RU" sz="1600" dirty="0" smtClean="0">
                <a:latin typeface="Constantia" pitchFamily="18" charset="0"/>
              </a:rPr>
              <a:t> - соединение гемоглобина и железа</a:t>
            </a: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600" dirty="0" smtClean="0">
              <a:latin typeface="Constantia" pitchFamily="18" charset="0"/>
            </a:endParaRPr>
          </a:p>
          <a:p>
            <a:endParaRPr lang="ru-RU" sz="1600" dirty="0" smtClean="0"/>
          </a:p>
          <a:p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71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Использованные ресурсы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1501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34329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496" y="785794"/>
            <a:ext cx="4572000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Бернар Клод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(1813 — 1878)</a:t>
            </a:r>
          </a:p>
          <a:p>
            <a:r>
              <a:rPr lang="ru-RU" sz="2800" dirty="0" smtClean="0">
                <a:latin typeface="Constantia" pitchFamily="18" charset="0"/>
              </a:rPr>
              <a:t>французский физиолог и патолог, один из основоположников современной физиологии и экспериментальной патологии, член АН в Париже (1854г).</a:t>
            </a:r>
          </a:p>
          <a:p>
            <a:r>
              <a:rPr lang="ru-RU" sz="2800" dirty="0" smtClean="0">
                <a:latin typeface="Constantia" pitchFamily="18" charset="0"/>
              </a:rPr>
              <a:t>Впервые предложил термин «Внутренняя среда организма» (1878г)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0232" y="857232"/>
            <a:ext cx="528641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Внутренняя среда организма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928802"/>
            <a:ext cx="2286016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Лимфа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1928802"/>
            <a:ext cx="2286016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Кровь 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1928802"/>
            <a:ext cx="2286016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Тканевая жидкость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3286124"/>
            <a:ext cx="228601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Плазма 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3286124"/>
            <a:ext cx="228601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Форменные элементы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4429132"/>
            <a:ext cx="2428892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тромбоциты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5572140"/>
            <a:ext cx="228601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лейкоциты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429132"/>
            <a:ext cx="228601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эритроциты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142852"/>
            <a:ext cx="1785950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nstantia" pitchFamily="18" charset="0"/>
              </a:rPr>
              <a:t>Работа с учебником</a:t>
            </a:r>
            <a:endParaRPr lang="ru-RU" b="1" dirty="0">
              <a:latin typeface="Constant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785918" y="1500174"/>
            <a:ext cx="642942" cy="42862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215207" y="1714091"/>
            <a:ext cx="429422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58016" y="1500174"/>
            <a:ext cx="785818" cy="42862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3214678" y="2928934"/>
            <a:ext cx="500066" cy="35719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8" idx="0"/>
          </p:cNvCxnSpPr>
          <p:nvPr/>
        </p:nvCxnSpPr>
        <p:spPr>
          <a:xfrm>
            <a:off x="5286380" y="2928934"/>
            <a:ext cx="571504" cy="35719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4500562" y="4071942"/>
            <a:ext cx="500066" cy="35719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786578" y="4071942"/>
            <a:ext cx="642942" cy="35719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250661" y="4822041"/>
            <a:ext cx="1500198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071670" y="142852"/>
            <a:ext cx="707233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Пользуясь текстом учебника – заполни схему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2286016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250033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Работа с учебником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285728"/>
            <a:ext cx="61436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Пользуясь текстом, заполните таблицу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64399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Состав и функции внутренней среды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0240"/>
            <a:ext cx="1785950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Состав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000240"/>
            <a:ext cx="2286016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000240"/>
            <a:ext cx="2286016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000240"/>
            <a:ext cx="2286016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714620"/>
            <a:ext cx="228601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714620"/>
            <a:ext cx="228601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2714620"/>
            <a:ext cx="228601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357562"/>
            <a:ext cx="228601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За счет поглощения органических веществ, минеральных солей и воды из органов пищеварения, лимфатических сосудов и живых функционирующих клеток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929330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3357562"/>
            <a:ext cx="228601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счет тканевой жидкости, всосавшейся в лимфатические капилляры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929330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3357562"/>
            <a:ext cx="228601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счет плазмы крови и продуктов жизнедеятельности клеток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929330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714620"/>
            <a:ext cx="1785950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Местонахож-дения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3357562"/>
            <a:ext cx="1785950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Источник и место образования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929330"/>
            <a:ext cx="1785950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Функции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500174"/>
            <a:ext cx="178595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itchFamily="18" charset="0"/>
              </a:rPr>
              <a:t>Внутренняя среда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00232" y="1500174"/>
            <a:ext cx="228601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Кровь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6248" y="1500174"/>
            <a:ext cx="228601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Лимфа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1500174"/>
            <a:ext cx="228601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Тканевая жидкость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221457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СЛОВАРЬ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21537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Гомеостаз  </a:t>
            </a:r>
            <a:r>
              <a:rPr lang="ru-RU" sz="3600" dirty="0" smtClean="0">
                <a:latin typeface="Constantia" pitchFamily="18" charset="0"/>
              </a:rPr>
              <a:t>– постоянство состава внутренней среды организма  (</a:t>
            </a:r>
            <a:r>
              <a:rPr lang="en-US" sz="3600" dirty="0" smtClean="0">
                <a:latin typeface="Constantia" pitchFamily="18" charset="0"/>
              </a:rPr>
              <a:t>ph</a:t>
            </a:r>
            <a:r>
              <a:rPr lang="ru-RU" sz="3600" dirty="0" smtClean="0">
                <a:latin typeface="Constantia" pitchFamily="18" charset="0"/>
              </a:rPr>
              <a:t>, осмотического давления)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250033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СЛОВАРЬ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21537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Кровь </a:t>
            </a:r>
            <a:r>
              <a:rPr lang="ru-RU" sz="3600" dirty="0" smtClean="0">
                <a:latin typeface="Constantia" pitchFamily="18" charset="0"/>
              </a:rPr>
              <a:t>– жидкая соединительная ткань, которая циркулирует в замкнутой системе кровеносных сосудов.</a:t>
            </a: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Кровь</a:t>
            </a:r>
            <a:r>
              <a:rPr lang="ru-RU" sz="3600" dirty="0" smtClean="0">
                <a:latin typeface="Constantia" pitchFamily="18" charset="0"/>
              </a:rPr>
              <a:t> – основная часть внутренней среды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143380"/>
            <a:ext cx="342423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821537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Общее количество крови в организме взрослого человека составляет в среднем 6 – 8% от массы тела.</a:t>
            </a:r>
          </a:p>
          <a:p>
            <a:r>
              <a:rPr lang="ru-RU" sz="2400" dirty="0" smtClean="0">
                <a:latin typeface="Constantia" pitchFamily="18" charset="0"/>
              </a:rPr>
              <a:t>У мужчин - от 5 до 6 литров крови</a:t>
            </a:r>
          </a:p>
          <a:p>
            <a:r>
              <a:rPr lang="ru-RU" sz="2400" dirty="0" smtClean="0">
                <a:latin typeface="Constantia" pitchFamily="18" charset="0"/>
              </a:rPr>
              <a:t>У женщины – от 4 до 5 литров. </a:t>
            </a:r>
          </a:p>
          <a:p>
            <a:r>
              <a:rPr lang="ru-RU" sz="2400" dirty="0" smtClean="0">
                <a:latin typeface="Constantia" pitchFamily="18" charset="0"/>
              </a:rPr>
              <a:t>Протяженность кровеносной системы человека может доходить до 100 000 километров и, по подсчетам </a:t>
            </a:r>
            <a:r>
              <a:rPr lang="ru-RU" sz="2400" dirty="0" err="1" smtClean="0">
                <a:latin typeface="Constantia" pitchFamily="18" charset="0"/>
              </a:rPr>
              <a:t>А.Карреля</a:t>
            </a:r>
            <a:r>
              <a:rPr lang="ru-RU" sz="2400" dirty="0" smtClean="0">
                <a:latin typeface="Constantia" pitchFamily="18" charset="0"/>
              </a:rPr>
              <a:t>, для ее заполнения требуется 200 000 литров, т.е. по 2 литра крови на один километр, тогда как наш организм располагает лишь 5-7 литрами. То есть, кровеносная система человека заполнена на 1/40 000 ее потенциального объема.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500042"/>
            <a:ext cx="4329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Это интересно…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t="16456"/>
          <a:stretch>
            <a:fillRect/>
          </a:stretch>
        </p:blipFill>
        <p:spPr bwMode="auto">
          <a:xfrm>
            <a:off x="1000100" y="1428736"/>
            <a:ext cx="714380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5137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Компоненты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1298</Words>
  <Application>Microsoft Office PowerPoint</Application>
  <PresentationFormat>Экран (4:3)</PresentationFormat>
  <Paragraphs>225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154</cp:revision>
  <dcterms:created xsi:type="dcterms:W3CDTF">2009-11-08T14:13:09Z</dcterms:created>
  <dcterms:modified xsi:type="dcterms:W3CDTF">2009-11-11T18:53:36Z</dcterms:modified>
</cp:coreProperties>
</file>