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8" r:id="rId21"/>
    <p:sldId id="279" r:id="rId22"/>
    <p:sldId id="275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76" r:id="rId34"/>
    <p:sldId id="290" r:id="rId35"/>
    <p:sldId id="300" r:id="rId36"/>
    <p:sldId id="301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277" r:id="rId6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97" d="100"/>
          <a:sy n="97" d="100"/>
        </p:scale>
        <p:origin x="-11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7DB56B24-5706-49C1-8245-9FB31B462657}" type="datetimeFigureOut">
              <a:rPr lang="ru-RU" smtClean="0"/>
              <a:pPr/>
              <a:t>20.01.2013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45C56570-C816-461A-984A-5B4C2A32E2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56B24-5706-49C1-8245-9FB31B462657}" type="datetimeFigureOut">
              <a:rPr lang="ru-RU" smtClean="0"/>
              <a:pPr/>
              <a:t>20.01.2013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56570-C816-461A-984A-5B4C2A32E2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56B24-5706-49C1-8245-9FB31B462657}" type="datetimeFigureOut">
              <a:rPr lang="ru-RU" smtClean="0"/>
              <a:pPr/>
              <a:t>20.01.2013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56570-C816-461A-984A-5B4C2A32E2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DB56B24-5706-49C1-8245-9FB31B462657}" type="datetimeFigureOut">
              <a:rPr lang="ru-RU" smtClean="0"/>
              <a:pPr/>
              <a:t>20.01.2013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45C56570-C816-461A-984A-5B4C2A32E24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7DB56B24-5706-49C1-8245-9FB31B462657}" type="datetimeFigureOut">
              <a:rPr lang="ru-RU" smtClean="0"/>
              <a:pPr/>
              <a:t>20.01.2013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45C56570-C816-461A-984A-5B4C2A32E2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56B24-5706-49C1-8245-9FB31B462657}" type="datetimeFigureOut">
              <a:rPr lang="ru-RU" smtClean="0"/>
              <a:pPr/>
              <a:t>20.01.2013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56570-C816-461A-984A-5B4C2A32E24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spd="slow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56B24-5706-49C1-8245-9FB31B462657}" type="datetimeFigureOut">
              <a:rPr lang="ru-RU" smtClean="0"/>
              <a:pPr/>
              <a:t>20.01.2013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56570-C816-461A-984A-5B4C2A32E24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spd="slow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DB56B24-5706-49C1-8245-9FB31B462657}" type="datetimeFigureOut">
              <a:rPr lang="ru-RU" smtClean="0"/>
              <a:pPr/>
              <a:t>20.01.2013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5C56570-C816-461A-984A-5B4C2A32E24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56B24-5706-49C1-8245-9FB31B462657}" type="datetimeFigureOut">
              <a:rPr lang="ru-RU" smtClean="0"/>
              <a:pPr/>
              <a:t>20.01.2013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56570-C816-461A-984A-5B4C2A32E2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DB56B24-5706-49C1-8245-9FB31B462657}" type="datetimeFigureOut">
              <a:rPr lang="ru-RU" smtClean="0"/>
              <a:pPr/>
              <a:t>20.01.2013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45C56570-C816-461A-984A-5B4C2A32E24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DB56B24-5706-49C1-8245-9FB31B462657}" type="datetimeFigureOut">
              <a:rPr lang="ru-RU" smtClean="0"/>
              <a:pPr/>
              <a:t>20.01.2013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5C56570-C816-461A-984A-5B4C2A32E24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7DB56B24-5706-49C1-8245-9FB31B462657}" type="datetimeFigureOut">
              <a:rPr lang="ru-RU" smtClean="0"/>
              <a:pPr/>
              <a:t>20.01.2013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45C56570-C816-461A-984A-5B4C2A32E24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dissolve/>
  </p:transition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uk.wikipedia.org/wiki/%D0%A1%D1%82%D0%B5%D0%BF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uk.wikipedia.org/wiki/%D0%90%D1%81%D0%BA%D0%B0%D0%BD%D1%96%D1%8F-%D0%9D%D0%BE%D0%B2%D0%B0_(%D0%B7%D0%B0%D0%BF%D0%BE%D0%B2%D1%96%D0%B4%D0%BD%D0%B8%D0%BA)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uk.wikipedia.org/wiki/%D0%91%D0%B0%D0%B3%D0%B0%D1%82%D0%BE%D1%80%D1%96%D1%87%D0%BD%D1%96_%D1%80%D0%BE%D1%81%D0%BB%D0%B8%D0%BD%D0%B8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uk.wikipedia.org/wiki/%D0%A2%D1%80%D0%B0%D0%B2%D0%B0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://uk.wikipedia.org/wiki/%D0%A1%D1%82%D0%B5%D0%BF" TargetMode="External"/><Relationship Id="rId3" Type="http://schemas.openxmlformats.org/officeDocument/2006/relationships/hyperlink" Target="http://uk.wikipedia.org/wiki/%D0%9B%D1%83%D0%BA%D0%B0_(%D1%80%D0%BE%D1%81%D0%BB%D0%B8%D0%BD%D0%BD%D1%96%D1%81%D1%82%D1%8C)" TargetMode="External"/><Relationship Id="rId7" Type="http://schemas.openxmlformats.org/officeDocument/2006/relationships/hyperlink" Target="http://uk.wikipedia.org/wiki/%D0%9B%D1%96%D1%81%D0%BE%D1%81%D1%82%D0%B5%D0%BF" TargetMode="External"/><Relationship Id="rId2" Type="http://schemas.openxmlformats.org/officeDocument/2006/relationships/hyperlink" Target="http://uk.wikipedia.org/wiki/%D0%97%D0%B0%D0%BF%D0%BB%D0%B0%D0%B2%D0%B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uk.wikipedia.org/w/index.php?title=%D0%9B%D1%96%D1%81%D0%BE%D0%B2%D0%B0_%D0%B7%D0%BE%D0%BD%D0%B0&amp;action=edit&amp;redlink=1" TargetMode="External"/><Relationship Id="rId5" Type="http://schemas.openxmlformats.org/officeDocument/2006/relationships/hyperlink" Target="http://uk.wikipedia.org/wiki/%D0%A3%D0%B7%D0%BB%D1%96%D1%81%D1%81%D1%8F" TargetMode="External"/><Relationship Id="rId10" Type="http://schemas.openxmlformats.org/officeDocument/2006/relationships/image" Target="../media/image38.jpeg"/><Relationship Id="rId4" Type="http://schemas.openxmlformats.org/officeDocument/2006/relationships/hyperlink" Target="http://uk.wikipedia.org/wiki/%D0%A7%D0%B0%D0%B3%D0%B0%D1%80%D0%BD%D0%B8%D0%BA" TargetMode="External"/><Relationship Id="rId9" Type="http://schemas.openxmlformats.org/officeDocument/2006/relationships/hyperlink" Target="http://uk.wikipedia.org/wiki/%D0%9A%D1%80%D0%B8%D0%BC%D1%81%D1%8C%D0%BA%D0%B8%D0%B9_%D0%BF%D1%96%D0%B2%D0%BE%D1%81%D1%82%D1%80%D1%96%D0%B2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school.xvatit.com/index.php?title=%D0%A7%D0%B5%D1%80%D0%B2%D0%BE%D0%BD%D0%B0_%D0%BA%D0%BD%D0%B8%D0%B3%D0%B0._%D0%A0%D0%BE%D1%81%D0%BB%D0%B8%D0%BD%D0%B8_%D1%82%D0%B0_%D1%82%D0%B2%D0%B0%D1%80%D0%B8%D0%BD%D0%B8_%D1%81%D0%B2%D0%BE%D1%94%D1%97_%D0%BC%D1%96%D1%81%D1%86%D0%B5%D0%B2%D0%BE%D1%81%D1%82%D1%96,_%D1%89%D0%BE_%D0%B7%D0%B0%D0%BD%D0%B5%D1%81%D0%B5%D0%BD%D1%96_%D0%B4%D0%BE_%D0%A7%D0%B5%D1%80%D0%B2%D0%BE%D0%BD%D0%BE%D1%97_%D0%BA%D0%BD%D0%B8%D0%B3%D0%B8_%D0%A3%D0%BA%D1%80%D0%B0%D1%97%D0%BD%D0%B8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uk.wikipedia.org/wiki/%D0%84%D0%B2%D1%80%D0%BE%D0%BF%D0%B0" TargetMode="External"/><Relationship Id="rId7" Type="http://schemas.openxmlformats.org/officeDocument/2006/relationships/hyperlink" Target="http://uk.wikipedia.org/wiki/%D0%93%D0%BE%D0%BB%D1%83%D0%B1" TargetMode="Externa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uk.wikipedia.org/wiki/%D0%9B%D1%96%D1%81" TargetMode="External"/><Relationship Id="rId5" Type="http://schemas.openxmlformats.org/officeDocument/2006/relationships/hyperlink" Target="http://uk.wikipedia.org/wiki/%D0%A2%D0%B0%D0%B9%D0%B3%D0%B0" TargetMode="External"/><Relationship Id="rId4" Type="http://schemas.openxmlformats.org/officeDocument/2006/relationships/hyperlink" Target="http://uk.wikipedia.org/wiki/%D0%A1%D0%B8%D0%B1%D1%96%D1%80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uk.wikipedia.org/wiki/%D0%9E%D1%87%D0%B5%D1%80%D0%B5%D1%82" TargetMode="Externa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uk.wikipedia.org/wiki/%D0%91%D0%B0%D0%B1%D0%B0%D0%BA_%D1%81%D1%82%D0%B5%D0%BF%D0%BE%D0%B2%D0%B8%D0%B9" TargetMode="External"/><Relationship Id="rId2" Type="http://schemas.openxmlformats.org/officeDocument/2006/relationships/hyperlink" Target="http://uk.wikipedia.org/wiki/%D0%A1%D1%82%D0%B5%D0%BF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7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808_b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85720" y="785794"/>
            <a:ext cx="7467600" cy="1143000"/>
          </a:xfrm>
        </p:spPr>
        <p:txBody>
          <a:bodyPr>
            <a:noAutofit/>
          </a:bodyPr>
          <a:lstStyle/>
          <a:p>
            <a:r>
              <a:rPr lang="uk-UA" sz="5400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Рослинний покрив України</a:t>
            </a:r>
            <a:endParaRPr lang="ru-RU" sz="5400" i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Содержимое 17" descr="Изображение 071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2714612" y="274638"/>
            <a:ext cx="5210188" cy="1143000"/>
          </a:xfrm>
        </p:spPr>
        <p:txBody>
          <a:bodyPr>
            <a:noAutofit/>
          </a:bodyPr>
          <a:lstStyle/>
          <a:p>
            <a:r>
              <a:rPr lang="uk-UA" sz="8800" dirty="0" smtClean="0"/>
              <a:t>                         </a:t>
            </a:r>
            <a:r>
              <a:rPr lang="uk-UA" sz="8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Клен</a:t>
            </a:r>
            <a:endParaRPr lang="ru-RU" sz="8800" dirty="0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1"/>
          </p:nvPr>
        </p:nvSpPr>
        <p:spPr>
          <a:xfrm>
            <a:off x="-285784" y="1214422"/>
            <a:ext cx="2714644" cy="3286148"/>
          </a:xfrm>
        </p:spPr>
        <p:txBody>
          <a:bodyPr>
            <a:normAutofit fontScale="85000" lnSpcReduction="10000"/>
          </a:bodyPr>
          <a:lstStyle/>
          <a:p>
            <a:r>
              <a:rPr lang="ru-RU" sz="1800" b="1" i="1" dirty="0" err="1" smtClean="0">
                <a:solidFill>
                  <a:schemeClr val="bg1"/>
                </a:solidFill>
              </a:rPr>
              <a:t>Справжньою</a:t>
            </a:r>
            <a:r>
              <a:rPr lang="ru-RU" sz="1800" b="1" i="1" dirty="0" smtClean="0">
                <a:solidFill>
                  <a:schemeClr val="bg1"/>
                </a:solidFill>
              </a:rPr>
              <a:t> </a:t>
            </a:r>
            <a:r>
              <a:rPr lang="ru-RU" sz="1800" b="1" i="1" dirty="0" err="1" smtClean="0">
                <a:solidFill>
                  <a:schemeClr val="bg1"/>
                </a:solidFill>
              </a:rPr>
              <a:t>окрасою</a:t>
            </a:r>
            <a:r>
              <a:rPr lang="ru-RU" sz="1800" b="1" i="1" dirty="0" smtClean="0">
                <a:solidFill>
                  <a:schemeClr val="bg1"/>
                </a:solidFill>
              </a:rPr>
              <a:t> наших </a:t>
            </a:r>
            <a:r>
              <a:rPr lang="ru-RU" sz="1800" b="1" i="1" dirty="0" err="1" smtClean="0">
                <a:solidFill>
                  <a:schemeClr val="bg1"/>
                </a:solidFill>
              </a:rPr>
              <a:t>лисів</a:t>
            </a:r>
            <a:r>
              <a:rPr lang="ru-RU" sz="1800" b="1" i="1" dirty="0" smtClean="0">
                <a:solidFill>
                  <a:schemeClr val="bg1"/>
                </a:solidFill>
              </a:rPr>
              <a:t> </a:t>
            </a:r>
            <a:r>
              <a:rPr lang="ru-RU" sz="1800" b="1" i="1" dirty="0" err="1" smtClean="0">
                <a:solidFill>
                  <a:schemeClr val="bg1"/>
                </a:solidFill>
              </a:rPr>
              <a:t>є</a:t>
            </a:r>
            <a:r>
              <a:rPr lang="ru-RU" sz="1800" b="1" i="1" dirty="0" smtClean="0">
                <a:solidFill>
                  <a:schemeClr val="bg1"/>
                </a:solidFill>
              </a:rPr>
              <a:t> клен </a:t>
            </a:r>
            <a:r>
              <a:rPr lang="ru-RU" sz="1800" b="1" i="1" dirty="0" err="1" smtClean="0">
                <a:solidFill>
                  <a:schemeClr val="bg1"/>
                </a:solidFill>
              </a:rPr>
              <a:t>гостролистий</a:t>
            </a:r>
            <a:r>
              <a:rPr lang="ru-RU" sz="1800" b="1" i="1" dirty="0" smtClean="0">
                <a:solidFill>
                  <a:schemeClr val="bg1"/>
                </a:solidFill>
              </a:rPr>
              <a:t>. </a:t>
            </a:r>
            <a:r>
              <a:rPr lang="ru-RU" sz="1800" b="1" i="1" dirty="0" err="1" smtClean="0">
                <a:solidFill>
                  <a:schemeClr val="bg1"/>
                </a:solidFill>
              </a:rPr>
              <a:t>Це</a:t>
            </a:r>
            <a:r>
              <a:rPr lang="ru-RU" sz="1800" b="1" i="1" dirty="0" smtClean="0">
                <a:solidFill>
                  <a:schemeClr val="bg1"/>
                </a:solidFill>
              </a:rPr>
              <a:t> </a:t>
            </a:r>
            <a:r>
              <a:rPr lang="ru-RU" sz="1800" b="1" i="1" dirty="0" err="1" smtClean="0">
                <a:solidFill>
                  <a:schemeClr val="bg1"/>
                </a:solidFill>
              </a:rPr>
              <a:t>високе</a:t>
            </a:r>
            <a:r>
              <a:rPr lang="ru-RU" sz="1800" b="1" i="1" dirty="0" smtClean="0">
                <a:solidFill>
                  <a:schemeClr val="bg1"/>
                </a:solidFill>
              </a:rPr>
              <a:t>, струнке дерево </a:t>
            </a:r>
            <a:r>
              <a:rPr lang="ru-RU" sz="1800" b="1" i="1" dirty="0" err="1" smtClean="0">
                <a:solidFill>
                  <a:schemeClr val="bg1"/>
                </a:solidFill>
              </a:rPr>
              <a:t>з</a:t>
            </a:r>
            <a:r>
              <a:rPr lang="ru-RU" sz="1800" b="1" i="1" dirty="0" smtClean="0">
                <a:solidFill>
                  <a:schemeClr val="bg1"/>
                </a:solidFill>
              </a:rPr>
              <a:t> </a:t>
            </a:r>
            <a:r>
              <a:rPr lang="ru-RU" sz="1800" b="1" i="1" dirty="0" err="1" smtClean="0">
                <a:solidFill>
                  <a:schemeClr val="bg1"/>
                </a:solidFill>
              </a:rPr>
              <a:t>колоподібним</a:t>
            </a:r>
            <a:r>
              <a:rPr lang="ru-RU" sz="1800" b="1" i="1" dirty="0" smtClean="0">
                <a:solidFill>
                  <a:schemeClr val="bg1"/>
                </a:solidFill>
              </a:rPr>
              <a:t> </a:t>
            </a:r>
            <a:r>
              <a:rPr lang="ru-RU" sz="1800" b="1" i="1" dirty="0" err="1" smtClean="0">
                <a:solidFill>
                  <a:schemeClr val="bg1"/>
                </a:solidFill>
              </a:rPr>
              <a:t>стовбуром</a:t>
            </a:r>
            <a:r>
              <a:rPr lang="ru-RU" sz="1800" b="1" i="1" dirty="0" smtClean="0">
                <a:solidFill>
                  <a:schemeClr val="bg1"/>
                </a:solidFill>
              </a:rPr>
              <a:t>. Кора у клена </a:t>
            </a:r>
            <a:r>
              <a:rPr lang="ru-RU" sz="1800" b="1" i="1" dirty="0" err="1" smtClean="0">
                <a:solidFill>
                  <a:schemeClr val="bg1"/>
                </a:solidFill>
              </a:rPr>
              <a:t>дуже</a:t>
            </a:r>
            <a:r>
              <a:rPr lang="ru-RU" sz="1800" b="1" i="1" dirty="0" smtClean="0">
                <a:solidFill>
                  <a:schemeClr val="bg1"/>
                </a:solidFill>
              </a:rPr>
              <a:t> гарного </a:t>
            </a:r>
            <a:r>
              <a:rPr lang="ru-RU" sz="1800" b="1" i="1" dirty="0" err="1" smtClean="0">
                <a:solidFill>
                  <a:schemeClr val="bg1"/>
                </a:solidFill>
              </a:rPr>
              <a:t>сірого</a:t>
            </a:r>
            <a:r>
              <a:rPr lang="ru-RU" sz="1800" b="1" i="1" dirty="0" smtClean="0">
                <a:solidFill>
                  <a:schemeClr val="bg1"/>
                </a:solidFill>
              </a:rPr>
              <a:t> </a:t>
            </a:r>
            <a:r>
              <a:rPr lang="ru-RU" sz="1800" b="1" i="1" dirty="0" err="1" smtClean="0">
                <a:solidFill>
                  <a:schemeClr val="bg1"/>
                </a:solidFill>
              </a:rPr>
              <a:t>відтінку</a:t>
            </a:r>
            <a:r>
              <a:rPr lang="ru-RU" sz="1800" b="1" i="1" dirty="0" smtClean="0">
                <a:solidFill>
                  <a:schemeClr val="bg1"/>
                </a:solidFill>
              </a:rPr>
              <a:t>, </a:t>
            </a:r>
            <a:r>
              <a:rPr lang="ru-RU" sz="1800" b="1" i="1" dirty="0" err="1" smtClean="0">
                <a:solidFill>
                  <a:schemeClr val="bg1"/>
                </a:solidFill>
              </a:rPr>
              <a:t>покрита</a:t>
            </a:r>
            <a:r>
              <a:rPr lang="ru-RU" sz="1800" b="1" i="1" dirty="0" smtClean="0">
                <a:solidFill>
                  <a:schemeClr val="bg1"/>
                </a:solidFill>
              </a:rPr>
              <a:t> </a:t>
            </a:r>
            <a:r>
              <a:rPr lang="ru-RU" sz="1800" b="1" i="1" dirty="0" err="1" smtClean="0">
                <a:solidFill>
                  <a:schemeClr val="bg1"/>
                </a:solidFill>
              </a:rPr>
              <a:t>дрібними</a:t>
            </a:r>
            <a:r>
              <a:rPr lang="ru-RU" sz="1800" b="1" i="1" dirty="0" smtClean="0">
                <a:solidFill>
                  <a:schemeClr val="bg1"/>
                </a:solidFill>
              </a:rPr>
              <a:t> </a:t>
            </a:r>
            <a:r>
              <a:rPr lang="ru-RU" sz="1800" b="1" i="1" dirty="0" err="1" smtClean="0">
                <a:solidFill>
                  <a:schemeClr val="bg1"/>
                </a:solidFill>
              </a:rPr>
              <a:t>тріщинками</a:t>
            </a:r>
            <a:r>
              <a:rPr lang="ru-RU" sz="1800" b="1" i="1" dirty="0" smtClean="0">
                <a:solidFill>
                  <a:schemeClr val="bg1"/>
                </a:solidFill>
              </a:rPr>
              <a:t>. </a:t>
            </a:r>
            <a:r>
              <a:rPr lang="ru-RU" sz="1800" b="1" i="1" dirty="0" err="1" smtClean="0">
                <a:solidFill>
                  <a:schemeClr val="bg1"/>
                </a:solidFill>
              </a:rPr>
              <a:t>Клени</a:t>
            </a:r>
            <a:r>
              <a:rPr lang="ru-RU" sz="1800" b="1" i="1" dirty="0" smtClean="0">
                <a:solidFill>
                  <a:schemeClr val="bg1"/>
                </a:solidFill>
              </a:rPr>
              <a:t> – </a:t>
            </a:r>
            <a:r>
              <a:rPr lang="ru-RU" sz="1800" b="1" i="1" dirty="0" err="1" smtClean="0">
                <a:solidFill>
                  <a:schemeClr val="bg1"/>
                </a:solidFill>
              </a:rPr>
              <a:t>тіньовитривалі</a:t>
            </a:r>
            <a:r>
              <a:rPr lang="ru-RU" sz="1800" b="1" i="1" dirty="0" smtClean="0">
                <a:solidFill>
                  <a:schemeClr val="bg1"/>
                </a:solidFill>
              </a:rPr>
              <a:t>, у </a:t>
            </a:r>
            <a:r>
              <a:rPr lang="ru-RU" sz="1800" b="1" i="1" dirty="0" err="1" smtClean="0">
                <a:solidFill>
                  <a:schemeClr val="bg1"/>
                </a:solidFill>
              </a:rPr>
              <a:t>лісі</a:t>
            </a:r>
            <a:r>
              <a:rPr lang="ru-RU" sz="1800" b="1" i="1" dirty="0" smtClean="0">
                <a:solidFill>
                  <a:schemeClr val="bg1"/>
                </a:solidFill>
              </a:rPr>
              <a:t> вони часто </a:t>
            </a:r>
            <a:r>
              <a:rPr lang="ru-RU" sz="1800" b="1" i="1" dirty="0" err="1" smtClean="0">
                <a:solidFill>
                  <a:schemeClr val="bg1"/>
                </a:solidFill>
              </a:rPr>
              <a:t>ростуть</a:t>
            </a:r>
            <a:r>
              <a:rPr lang="ru-RU" sz="1800" b="1" i="1" dirty="0" smtClean="0">
                <a:solidFill>
                  <a:schemeClr val="bg1"/>
                </a:solidFill>
              </a:rPr>
              <a:t> </a:t>
            </a:r>
            <a:r>
              <a:rPr lang="ru-RU" sz="1800" b="1" i="1" dirty="0" err="1" smtClean="0">
                <a:solidFill>
                  <a:schemeClr val="bg1"/>
                </a:solidFill>
              </a:rPr>
              <a:t>під</a:t>
            </a:r>
            <a:r>
              <a:rPr lang="ru-RU" sz="1800" b="1" i="1" dirty="0" smtClean="0">
                <a:solidFill>
                  <a:schemeClr val="bg1"/>
                </a:solidFill>
              </a:rPr>
              <a:t> </a:t>
            </a:r>
            <a:r>
              <a:rPr lang="ru-RU" sz="1800" b="1" i="1" dirty="0" err="1" smtClean="0">
                <a:solidFill>
                  <a:schemeClr val="bg1"/>
                </a:solidFill>
              </a:rPr>
              <a:t>іншими</a:t>
            </a:r>
            <a:r>
              <a:rPr lang="ru-RU" sz="1800" b="1" i="1" dirty="0" smtClean="0">
                <a:solidFill>
                  <a:schemeClr val="bg1"/>
                </a:solidFill>
              </a:rPr>
              <a:t> деревами. 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User\Мои документы\lipa_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00496" y="357166"/>
            <a:ext cx="7467600" cy="1143000"/>
          </a:xfrm>
        </p:spPr>
        <p:txBody>
          <a:bodyPr>
            <a:normAutofit/>
          </a:bodyPr>
          <a:lstStyle/>
          <a:p>
            <a:r>
              <a:rPr lang="uk-UA" sz="6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Липа</a:t>
            </a:r>
            <a:endParaRPr lang="ru-RU" sz="6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5429264"/>
            <a:ext cx="8501090" cy="1428736"/>
          </a:xfrm>
        </p:spPr>
        <p:txBody>
          <a:bodyPr>
            <a:normAutofit fontScale="85000" lnSpcReduction="10000"/>
          </a:bodyPr>
          <a:lstStyle/>
          <a:p>
            <a:r>
              <a:rPr lang="ru-RU" b="1" i="1" dirty="0" smtClean="0">
                <a:solidFill>
                  <a:schemeClr val="bg1"/>
                </a:solidFill>
              </a:rPr>
              <a:t>Липа – </a:t>
            </a:r>
            <a:r>
              <a:rPr lang="ru-RU" b="1" i="1" dirty="0" err="1" smtClean="0">
                <a:solidFill>
                  <a:schemeClr val="bg1"/>
                </a:solidFill>
              </a:rPr>
              <a:t>тіньовитривале</a:t>
            </a:r>
            <a:r>
              <a:rPr lang="ru-RU" b="1" i="1" dirty="0" smtClean="0">
                <a:solidFill>
                  <a:schemeClr val="bg1"/>
                </a:solidFill>
              </a:rPr>
              <a:t> деревина, </a:t>
            </a:r>
            <a:r>
              <a:rPr lang="ru-RU" b="1" i="1" dirty="0" err="1" smtClean="0">
                <a:solidFill>
                  <a:schemeClr val="bg1"/>
                </a:solidFill>
              </a:rPr>
              <a:t>доживає</a:t>
            </a:r>
            <a:r>
              <a:rPr lang="ru-RU" b="1" i="1" dirty="0" smtClean="0">
                <a:solidFill>
                  <a:schemeClr val="bg1"/>
                </a:solidFill>
              </a:rPr>
              <a:t> до 1000 </a:t>
            </a:r>
            <a:r>
              <a:rPr lang="ru-RU" b="1" i="1" dirty="0" err="1" smtClean="0">
                <a:solidFill>
                  <a:schemeClr val="bg1"/>
                </a:solidFill>
              </a:rPr>
              <a:t>років</a:t>
            </a:r>
            <a:r>
              <a:rPr lang="ru-RU" b="1" i="1" dirty="0" smtClean="0">
                <a:solidFill>
                  <a:schemeClr val="bg1"/>
                </a:solidFill>
              </a:rPr>
              <a:t>. З </a:t>
            </a:r>
            <a:r>
              <a:rPr lang="ru-RU" b="1" i="1" dirty="0" err="1" smtClean="0">
                <a:solidFill>
                  <a:schemeClr val="bg1"/>
                </a:solidFill>
              </a:rPr>
              <a:t>квіток</a:t>
            </a:r>
            <a:r>
              <a:rPr lang="ru-RU" b="1" i="1" dirty="0" smtClean="0">
                <a:solidFill>
                  <a:schemeClr val="bg1"/>
                </a:solidFill>
              </a:rPr>
              <a:t> </a:t>
            </a:r>
            <a:r>
              <a:rPr lang="ru-RU" b="1" i="1" dirty="0" err="1" smtClean="0">
                <a:solidFill>
                  <a:schemeClr val="bg1"/>
                </a:solidFill>
              </a:rPr>
              <a:t>липи</a:t>
            </a:r>
            <a:r>
              <a:rPr lang="ru-RU" b="1" i="1" dirty="0" smtClean="0">
                <a:solidFill>
                  <a:schemeClr val="bg1"/>
                </a:solidFill>
              </a:rPr>
              <a:t> </a:t>
            </a:r>
            <a:r>
              <a:rPr lang="ru-RU" b="1" i="1" dirty="0" err="1" smtClean="0">
                <a:solidFill>
                  <a:schemeClr val="bg1"/>
                </a:solidFill>
              </a:rPr>
              <a:t>бджоли</a:t>
            </a:r>
            <a:r>
              <a:rPr lang="ru-RU" b="1" i="1" dirty="0" smtClean="0">
                <a:solidFill>
                  <a:schemeClr val="bg1"/>
                </a:solidFill>
              </a:rPr>
              <a:t> </a:t>
            </a:r>
            <a:r>
              <a:rPr lang="ru-RU" b="1" i="1" dirty="0" err="1" smtClean="0">
                <a:solidFill>
                  <a:schemeClr val="bg1"/>
                </a:solidFill>
              </a:rPr>
              <a:t>збирають</a:t>
            </a:r>
            <a:r>
              <a:rPr lang="ru-RU" b="1" i="1" dirty="0" smtClean="0">
                <a:solidFill>
                  <a:schemeClr val="bg1"/>
                </a:solidFill>
              </a:rPr>
              <a:t> </a:t>
            </a:r>
            <a:r>
              <a:rPr lang="ru-RU" b="1" i="1" dirty="0" err="1" smtClean="0">
                <a:solidFill>
                  <a:schemeClr val="bg1"/>
                </a:solidFill>
              </a:rPr>
              <a:t>багато</a:t>
            </a:r>
            <a:r>
              <a:rPr lang="ru-RU" b="1" i="1" dirty="0" smtClean="0">
                <a:solidFill>
                  <a:schemeClr val="bg1"/>
                </a:solidFill>
              </a:rPr>
              <a:t> нектару </a:t>
            </a:r>
            <a:r>
              <a:rPr lang="ru-RU" b="1" i="1" dirty="0" err="1" smtClean="0">
                <a:solidFill>
                  <a:schemeClr val="bg1"/>
                </a:solidFill>
              </a:rPr>
              <a:t>і</a:t>
            </a:r>
            <a:r>
              <a:rPr lang="ru-RU" b="1" i="1" dirty="0" smtClean="0">
                <a:solidFill>
                  <a:schemeClr val="bg1"/>
                </a:solidFill>
              </a:rPr>
              <a:t> </a:t>
            </a:r>
            <a:r>
              <a:rPr lang="ru-RU" b="1" i="1" dirty="0" err="1" smtClean="0">
                <a:solidFill>
                  <a:schemeClr val="bg1"/>
                </a:solidFill>
              </a:rPr>
              <a:t>вироблять</a:t>
            </a:r>
            <a:r>
              <a:rPr lang="ru-RU" b="1" i="1" dirty="0" smtClean="0">
                <a:solidFill>
                  <a:schemeClr val="bg1"/>
                </a:solidFill>
              </a:rPr>
              <a:t> </a:t>
            </a:r>
            <a:r>
              <a:rPr lang="ru-RU" b="1" i="1" dirty="0" err="1" smtClean="0">
                <a:solidFill>
                  <a:schemeClr val="bg1"/>
                </a:solidFill>
              </a:rPr>
              <a:t>липовий</a:t>
            </a:r>
            <a:r>
              <a:rPr lang="ru-RU" b="1" i="1" dirty="0" smtClean="0">
                <a:solidFill>
                  <a:schemeClr val="bg1"/>
                </a:solidFill>
              </a:rPr>
              <a:t> мед. </a:t>
            </a:r>
            <a:r>
              <a:rPr lang="ru-RU" b="1" i="1" dirty="0" err="1" smtClean="0">
                <a:solidFill>
                  <a:schemeClr val="bg1"/>
                </a:solidFill>
              </a:rPr>
              <a:t>Квітки</a:t>
            </a:r>
            <a:r>
              <a:rPr lang="ru-RU" b="1" i="1" dirty="0" smtClean="0">
                <a:solidFill>
                  <a:schemeClr val="bg1"/>
                </a:solidFill>
              </a:rPr>
              <a:t> </a:t>
            </a:r>
            <a:r>
              <a:rPr lang="ru-RU" b="1" i="1" dirty="0" err="1" smtClean="0">
                <a:solidFill>
                  <a:schemeClr val="bg1"/>
                </a:solidFill>
              </a:rPr>
              <a:t>липи</a:t>
            </a:r>
            <a:r>
              <a:rPr lang="ru-RU" b="1" i="1" dirty="0" smtClean="0">
                <a:solidFill>
                  <a:schemeClr val="bg1"/>
                </a:solidFill>
              </a:rPr>
              <a:t> </a:t>
            </a:r>
            <a:r>
              <a:rPr lang="ru-RU" b="1" i="1" dirty="0" err="1" smtClean="0">
                <a:solidFill>
                  <a:schemeClr val="bg1"/>
                </a:solidFill>
              </a:rPr>
              <a:t>збирають</a:t>
            </a:r>
            <a:r>
              <a:rPr lang="ru-RU" b="1" i="1" dirty="0" smtClean="0">
                <a:solidFill>
                  <a:schemeClr val="bg1"/>
                </a:solidFill>
              </a:rPr>
              <a:t>, </a:t>
            </a:r>
            <a:r>
              <a:rPr lang="ru-RU" b="1" i="1" dirty="0" err="1" smtClean="0">
                <a:solidFill>
                  <a:schemeClr val="bg1"/>
                </a:solidFill>
              </a:rPr>
              <a:t>сушать</a:t>
            </a:r>
            <a:r>
              <a:rPr lang="ru-RU" b="1" i="1" dirty="0" smtClean="0">
                <a:solidFill>
                  <a:schemeClr val="bg1"/>
                </a:solidFill>
              </a:rPr>
              <a:t> </a:t>
            </a:r>
            <a:r>
              <a:rPr lang="ru-RU" b="1" i="1" dirty="0" err="1" smtClean="0">
                <a:solidFill>
                  <a:schemeClr val="bg1"/>
                </a:solidFill>
              </a:rPr>
              <a:t>і</a:t>
            </a:r>
            <a:r>
              <a:rPr lang="ru-RU" b="1" i="1" dirty="0" smtClean="0">
                <a:solidFill>
                  <a:schemeClr val="bg1"/>
                </a:solidFill>
              </a:rPr>
              <a:t> </a:t>
            </a:r>
            <a:r>
              <a:rPr lang="ru-RU" b="1" i="1" dirty="0" err="1" smtClean="0">
                <a:solidFill>
                  <a:schemeClr val="bg1"/>
                </a:solidFill>
              </a:rPr>
              <a:t>заварюють</a:t>
            </a:r>
            <a:r>
              <a:rPr lang="ru-RU" b="1" i="1" dirty="0" smtClean="0">
                <a:solidFill>
                  <a:schemeClr val="bg1"/>
                </a:solidFill>
              </a:rPr>
              <a:t> як чай для </a:t>
            </a:r>
            <a:r>
              <a:rPr lang="ru-RU" b="1" i="1" dirty="0" err="1" smtClean="0">
                <a:solidFill>
                  <a:schemeClr val="bg1"/>
                </a:solidFill>
              </a:rPr>
              <a:t>лікування</a:t>
            </a:r>
            <a:r>
              <a:rPr lang="ru-RU" b="1" i="1" dirty="0" smtClean="0">
                <a:solidFill>
                  <a:schemeClr val="bg1"/>
                </a:solidFill>
              </a:rPr>
              <a:t> людей. </a:t>
            </a:r>
          </a:p>
          <a:p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1237_1303_1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-142908" y="3143248"/>
            <a:ext cx="3657600" cy="4572000"/>
          </a:xfrm>
        </p:spPr>
        <p:txBody>
          <a:bodyPr/>
          <a:lstStyle/>
          <a:p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Досить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звичними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 у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листяних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лісах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є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 ясен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звичайний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, верба,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вільха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. 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14942" y="274638"/>
            <a:ext cx="3714776" cy="1143000"/>
          </a:xfrm>
        </p:spPr>
        <p:txBody>
          <a:bodyPr>
            <a:normAutofit/>
          </a:bodyPr>
          <a:lstStyle/>
          <a:p>
            <a:r>
              <a:rPr lang="uk-UA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Горобина</a:t>
            </a:r>
            <a:endParaRPr lang="ru-RU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5" name="Содержимое 4" descr="4607959_292ceb8b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5286381" cy="6858000"/>
          </a:xfrm>
        </p:spPr>
      </p:pic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214942" y="1571612"/>
            <a:ext cx="3714776" cy="4572000"/>
          </a:xfrm>
        </p:spPr>
        <p:txBody>
          <a:bodyPr/>
          <a:lstStyle/>
          <a:p>
            <a:r>
              <a:rPr lang="ru-RU" b="1" i="1" dirty="0" smtClean="0"/>
              <a:t>На </a:t>
            </a:r>
            <a:r>
              <a:rPr lang="ru-RU" b="1" i="1" dirty="0" err="1" smtClean="0"/>
              <a:t>галявинах</a:t>
            </a:r>
            <a:r>
              <a:rPr lang="ru-RU" b="1" i="1" dirty="0" smtClean="0"/>
              <a:t> </a:t>
            </a:r>
            <a:r>
              <a:rPr lang="ru-RU" b="1" i="1" dirty="0" err="1" smtClean="0"/>
              <a:t>і</a:t>
            </a:r>
            <a:r>
              <a:rPr lang="ru-RU" b="1" i="1" dirty="0" smtClean="0"/>
              <a:t> </a:t>
            </a:r>
            <a:r>
              <a:rPr lang="ru-RU" b="1" i="1" dirty="0" err="1" smtClean="0"/>
              <a:t>узліссях</a:t>
            </a:r>
            <a:r>
              <a:rPr lang="ru-RU" b="1" i="1" dirty="0" smtClean="0"/>
              <a:t> </a:t>
            </a:r>
            <a:r>
              <a:rPr lang="ru-RU" b="1" i="1" dirty="0" err="1" smtClean="0"/>
              <a:t>можна</a:t>
            </a:r>
            <a:r>
              <a:rPr lang="ru-RU" b="1" i="1" dirty="0" smtClean="0"/>
              <a:t> </a:t>
            </a:r>
            <a:r>
              <a:rPr lang="ru-RU" b="1" i="1" dirty="0" err="1" smtClean="0"/>
              <a:t>зустріти</a:t>
            </a:r>
            <a:r>
              <a:rPr lang="ru-RU" b="1" i="1" dirty="0" smtClean="0"/>
              <a:t> </a:t>
            </a:r>
            <a:r>
              <a:rPr lang="ru-RU" b="1" i="1" dirty="0" err="1" smtClean="0"/>
              <a:t>горобину</a:t>
            </a:r>
            <a:r>
              <a:rPr lang="ru-RU" b="1" i="1" dirty="0" smtClean="0"/>
              <a:t> </a:t>
            </a:r>
            <a:r>
              <a:rPr lang="ru-RU" b="1" i="1" dirty="0" err="1" smtClean="0"/>
              <a:t>звичайну</a:t>
            </a:r>
            <a:r>
              <a:rPr lang="ru-RU" b="1" i="1" dirty="0" smtClean="0"/>
              <a:t>, плодами </a:t>
            </a:r>
            <a:r>
              <a:rPr lang="ru-RU" b="1" i="1" dirty="0" err="1" smtClean="0"/>
              <a:t>якої</a:t>
            </a:r>
            <a:r>
              <a:rPr lang="ru-RU" b="1" i="1" dirty="0" smtClean="0"/>
              <a:t> </a:t>
            </a:r>
            <a:r>
              <a:rPr lang="ru-RU" b="1" i="1" dirty="0" err="1" smtClean="0"/>
              <a:t>люблять</a:t>
            </a:r>
            <a:r>
              <a:rPr lang="ru-RU" b="1" i="1" dirty="0" smtClean="0"/>
              <a:t> </a:t>
            </a:r>
            <a:r>
              <a:rPr lang="ru-RU" b="1" i="1" dirty="0" err="1" smtClean="0"/>
              <a:t>ласувати</a:t>
            </a:r>
            <a:r>
              <a:rPr lang="ru-RU" b="1" i="1" dirty="0" smtClean="0"/>
              <a:t> </a:t>
            </a:r>
            <a:r>
              <a:rPr lang="ru-RU" b="1" i="1" dirty="0" err="1" smtClean="0"/>
              <a:t>снігурі</a:t>
            </a:r>
            <a:r>
              <a:rPr lang="ru-RU" b="1" i="1" dirty="0" smtClean="0"/>
              <a:t>, </a:t>
            </a:r>
            <a:r>
              <a:rPr lang="ru-RU" b="1" i="1" dirty="0" err="1" smtClean="0"/>
              <a:t>дрозди</a:t>
            </a:r>
            <a:r>
              <a:rPr lang="ru-RU" b="1" i="1" dirty="0" smtClean="0"/>
              <a:t>. 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\Мои документы\прапаппрььттт.jpg"/>
          <p:cNvPicPr>
            <a:picLocks noChangeAspect="1" noChangeArrowheads="1"/>
          </p:cNvPicPr>
          <p:nvPr/>
        </p:nvPicPr>
        <p:blipFill>
          <a:blip r:embed="rId2">
            <a:lum bright="-30000"/>
          </a:blip>
          <a:srcRect/>
          <a:stretch>
            <a:fillRect/>
          </a:stretch>
        </p:blipFill>
        <p:spPr bwMode="auto">
          <a:xfrm>
            <a:off x="0" y="0"/>
            <a:ext cx="9144000" cy="695324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7924799" y="274638"/>
            <a:ext cx="45719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2857496"/>
            <a:ext cx="3657600" cy="4572000"/>
          </a:xfrm>
        </p:spPr>
        <p:txBody>
          <a:bodyPr>
            <a:normAutofit fontScale="77500" lnSpcReduction="20000"/>
          </a:bodyPr>
          <a:lstStyle/>
          <a:p>
            <a:r>
              <a:rPr lang="ru-RU" b="1" i="1" dirty="0" err="1" smtClean="0">
                <a:solidFill>
                  <a:schemeClr val="bg1"/>
                </a:solidFill>
              </a:rPr>
              <a:t>Другий</a:t>
            </a:r>
            <a:r>
              <a:rPr lang="ru-RU" b="1" i="1" dirty="0" smtClean="0">
                <a:solidFill>
                  <a:schemeClr val="bg1"/>
                </a:solidFill>
              </a:rPr>
              <a:t> ярус </a:t>
            </a:r>
            <a:r>
              <a:rPr lang="ru-RU" b="1" i="1" dirty="0" err="1" smtClean="0">
                <a:solidFill>
                  <a:schemeClr val="bg1"/>
                </a:solidFill>
              </a:rPr>
              <a:t>лісу</a:t>
            </a:r>
            <a:r>
              <a:rPr lang="ru-RU" b="1" i="1" dirty="0" smtClean="0">
                <a:solidFill>
                  <a:schemeClr val="bg1"/>
                </a:solidFill>
              </a:rPr>
              <a:t> представлений </a:t>
            </a:r>
            <a:r>
              <a:rPr lang="ru-RU" b="1" i="1" dirty="0" err="1" smtClean="0">
                <a:solidFill>
                  <a:schemeClr val="bg1"/>
                </a:solidFill>
              </a:rPr>
              <a:t>різноманітними</a:t>
            </a:r>
            <a:r>
              <a:rPr lang="ru-RU" b="1" i="1" dirty="0" smtClean="0">
                <a:solidFill>
                  <a:schemeClr val="bg1"/>
                </a:solidFill>
              </a:rPr>
              <a:t> кущами. </a:t>
            </a:r>
            <a:r>
              <a:rPr lang="ru-RU" b="1" i="1" dirty="0" err="1" smtClean="0">
                <a:solidFill>
                  <a:schemeClr val="bg1"/>
                </a:solidFill>
              </a:rPr>
              <a:t>Досить</a:t>
            </a:r>
            <a:r>
              <a:rPr lang="ru-RU" b="1" i="1" dirty="0" smtClean="0">
                <a:solidFill>
                  <a:schemeClr val="bg1"/>
                </a:solidFill>
              </a:rPr>
              <a:t> </a:t>
            </a:r>
            <a:r>
              <a:rPr lang="ru-RU" b="1" i="1" dirty="0" err="1" smtClean="0">
                <a:solidFill>
                  <a:schemeClr val="bg1"/>
                </a:solidFill>
              </a:rPr>
              <a:t>поширеними</a:t>
            </a:r>
            <a:r>
              <a:rPr lang="ru-RU" b="1" i="1" dirty="0" smtClean="0">
                <a:solidFill>
                  <a:schemeClr val="bg1"/>
                </a:solidFill>
              </a:rPr>
              <a:t> </a:t>
            </a:r>
            <a:r>
              <a:rPr lang="ru-RU" b="1" i="1" dirty="0" err="1" smtClean="0">
                <a:solidFill>
                  <a:schemeClr val="bg1"/>
                </a:solidFill>
              </a:rPr>
              <a:t>є</a:t>
            </a:r>
            <a:r>
              <a:rPr lang="ru-RU" b="1" i="1" dirty="0" smtClean="0">
                <a:solidFill>
                  <a:schemeClr val="bg1"/>
                </a:solidFill>
              </a:rPr>
              <a:t> </a:t>
            </a:r>
            <a:r>
              <a:rPr lang="ru-RU" b="1" i="1" dirty="0" err="1" smtClean="0">
                <a:solidFill>
                  <a:schemeClr val="bg1"/>
                </a:solidFill>
              </a:rPr>
              <a:t>ліщина</a:t>
            </a:r>
            <a:r>
              <a:rPr lang="ru-RU" b="1" i="1" dirty="0" smtClean="0">
                <a:solidFill>
                  <a:schemeClr val="bg1"/>
                </a:solidFill>
              </a:rPr>
              <a:t> </a:t>
            </a:r>
            <a:r>
              <a:rPr lang="ru-RU" b="1" i="1" dirty="0" err="1" smtClean="0">
                <a:solidFill>
                  <a:schemeClr val="bg1"/>
                </a:solidFill>
              </a:rPr>
              <a:t>звичайна</a:t>
            </a:r>
            <a:r>
              <a:rPr lang="ru-RU" b="1" i="1" dirty="0" smtClean="0">
                <a:solidFill>
                  <a:schemeClr val="bg1"/>
                </a:solidFill>
              </a:rPr>
              <a:t>, калина, </a:t>
            </a:r>
            <a:r>
              <a:rPr lang="ru-RU" b="1" i="1" dirty="0" err="1" smtClean="0">
                <a:solidFill>
                  <a:schemeClr val="bg1"/>
                </a:solidFill>
              </a:rPr>
              <a:t>шипшина</a:t>
            </a:r>
            <a:r>
              <a:rPr lang="ru-RU" b="1" i="1" dirty="0" smtClean="0">
                <a:solidFill>
                  <a:schemeClr val="bg1"/>
                </a:solidFill>
              </a:rPr>
              <a:t> собача </a:t>
            </a:r>
            <a:r>
              <a:rPr lang="ru-RU" b="1" i="1" dirty="0" err="1" smtClean="0">
                <a:solidFill>
                  <a:schemeClr val="bg1"/>
                </a:solidFill>
              </a:rPr>
              <a:t>бруслина</a:t>
            </a:r>
            <a:r>
              <a:rPr lang="ru-RU" b="1" i="1" dirty="0" smtClean="0">
                <a:solidFill>
                  <a:schemeClr val="bg1"/>
                </a:solidFill>
              </a:rPr>
              <a:t> </a:t>
            </a:r>
            <a:r>
              <a:rPr lang="ru-RU" b="1" i="1" dirty="0" err="1" smtClean="0">
                <a:solidFill>
                  <a:schemeClr val="bg1"/>
                </a:solidFill>
              </a:rPr>
              <a:t>бородавчаста</a:t>
            </a:r>
            <a:r>
              <a:rPr lang="ru-RU" b="1" i="1" dirty="0" smtClean="0">
                <a:solidFill>
                  <a:schemeClr val="bg1"/>
                </a:solidFill>
              </a:rPr>
              <a:t>, барбарис </a:t>
            </a:r>
            <a:r>
              <a:rPr lang="ru-RU" b="1" i="1" dirty="0" err="1" smtClean="0">
                <a:solidFill>
                  <a:schemeClr val="bg1"/>
                </a:solidFill>
              </a:rPr>
              <a:t>звичайний</a:t>
            </a:r>
            <a:r>
              <a:rPr lang="ru-RU" b="1" i="1" dirty="0" smtClean="0">
                <a:solidFill>
                  <a:schemeClr val="bg1"/>
                </a:solidFill>
              </a:rPr>
              <a:t>, малина, </a:t>
            </a:r>
            <a:r>
              <a:rPr lang="ru-RU" b="1" i="1" dirty="0" err="1" smtClean="0">
                <a:solidFill>
                  <a:schemeClr val="bg1"/>
                </a:solidFill>
              </a:rPr>
              <a:t>ожина</a:t>
            </a:r>
            <a:r>
              <a:rPr lang="ru-RU" b="1" i="1" dirty="0" smtClean="0">
                <a:solidFill>
                  <a:schemeClr val="bg1"/>
                </a:solidFill>
              </a:rPr>
              <a:t>, бузина </a:t>
            </a:r>
            <a:r>
              <a:rPr lang="ru-RU" b="1" i="1" dirty="0" err="1" smtClean="0">
                <a:solidFill>
                  <a:schemeClr val="bg1"/>
                </a:solidFill>
              </a:rPr>
              <a:t>чорна</a:t>
            </a:r>
            <a:r>
              <a:rPr lang="ru-RU" b="1" i="1" dirty="0" smtClean="0">
                <a:solidFill>
                  <a:schemeClr val="bg1"/>
                </a:solidFill>
              </a:rPr>
              <a:t>, </a:t>
            </a:r>
            <a:r>
              <a:rPr lang="ru-RU" b="1" i="1" dirty="0" err="1" smtClean="0">
                <a:solidFill>
                  <a:schemeClr val="bg1"/>
                </a:solidFill>
              </a:rPr>
              <a:t>бузина</a:t>
            </a:r>
            <a:r>
              <a:rPr lang="ru-RU" b="1" i="1" dirty="0" smtClean="0">
                <a:solidFill>
                  <a:schemeClr val="bg1"/>
                </a:solidFill>
              </a:rPr>
              <a:t> </a:t>
            </a:r>
            <a:r>
              <a:rPr lang="ru-RU" b="1" i="1" dirty="0" err="1" smtClean="0">
                <a:solidFill>
                  <a:schemeClr val="bg1"/>
                </a:solidFill>
              </a:rPr>
              <a:t>червона</a:t>
            </a:r>
            <a:r>
              <a:rPr lang="ru-RU" b="1" i="1" dirty="0" smtClean="0">
                <a:solidFill>
                  <a:schemeClr val="bg1"/>
                </a:solidFill>
              </a:rPr>
              <a:t> </a:t>
            </a:r>
            <a:r>
              <a:rPr lang="ru-RU" b="1" i="1" dirty="0" err="1" smtClean="0">
                <a:solidFill>
                  <a:schemeClr val="bg1"/>
                </a:solidFill>
              </a:rPr>
              <a:t>і</a:t>
            </a:r>
            <a:r>
              <a:rPr lang="ru-RU" b="1" i="1" dirty="0" smtClean="0">
                <a:solidFill>
                  <a:schemeClr val="bg1"/>
                </a:solidFill>
              </a:rPr>
              <a:t> </a:t>
            </a:r>
            <a:r>
              <a:rPr lang="ru-RU" b="1" i="1" dirty="0" err="1" smtClean="0">
                <a:solidFill>
                  <a:schemeClr val="bg1"/>
                </a:solidFill>
              </a:rPr>
              <a:t>бузина</a:t>
            </a:r>
            <a:r>
              <a:rPr lang="ru-RU" b="1" i="1" dirty="0" smtClean="0">
                <a:solidFill>
                  <a:schemeClr val="bg1"/>
                </a:solidFill>
              </a:rPr>
              <a:t> </a:t>
            </a:r>
            <a:r>
              <a:rPr lang="ru-RU" b="1" i="1" dirty="0" err="1" smtClean="0">
                <a:solidFill>
                  <a:schemeClr val="bg1"/>
                </a:solidFill>
              </a:rPr>
              <a:t>трав’яниста</a:t>
            </a:r>
            <a:r>
              <a:rPr lang="ru-RU" b="1" i="1" dirty="0" smtClean="0">
                <a:solidFill>
                  <a:schemeClr val="bg1"/>
                </a:solidFill>
              </a:rPr>
              <a:t>, </a:t>
            </a:r>
            <a:r>
              <a:rPr lang="ru-RU" b="1" i="1" dirty="0" err="1" smtClean="0">
                <a:solidFill>
                  <a:schemeClr val="bg1"/>
                </a:solidFill>
              </a:rPr>
              <a:t>чорниця</a:t>
            </a:r>
            <a:r>
              <a:rPr lang="ru-RU" b="1" i="1" dirty="0" smtClean="0">
                <a:solidFill>
                  <a:schemeClr val="bg1"/>
                </a:solidFill>
              </a:rPr>
              <a:t>.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sz="2300" b="1" i="1" dirty="0" smtClean="0">
                <a:solidFill>
                  <a:schemeClr val="bg1"/>
                </a:solidFill>
              </a:rPr>
              <a:t>До </a:t>
            </a:r>
            <a:r>
              <a:rPr lang="ru-RU" sz="2300" b="1" i="1" dirty="0" err="1" smtClean="0">
                <a:solidFill>
                  <a:schemeClr val="bg1"/>
                </a:solidFill>
              </a:rPr>
              <a:t>третього</a:t>
            </a:r>
            <a:r>
              <a:rPr lang="ru-RU" sz="2300" b="1" i="1" dirty="0" smtClean="0">
                <a:solidFill>
                  <a:schemeClr val="bg1"/>
                </a:solidFill>
              </a:rPr>
              <a:t> ярусу </a:t>
            </a:r>
            <a:r>
              <a:rPr lang="ru-RU" sz="2300" b="1" i="1" dirty="0" err="1" smtClean="0">
                <a:solidFill>
                  <a:schemeClr val="bg1"/>
                </a:solidFill>
              </a:rPr>
              <a:t>лісових</a:t>
            </a:r>
            <a:r>
              <a:rPr lang="ru-RU" sz="2300" b="1" i="1" dirty="0" smtClean="0">
                <a:solidFill>
                  <a:schemeClr val="bg1"/>
                </a:solidFill>
              </a:rPr>
              <a:t> </a:t>
            </a:r>
            <a:r>
              <a:rPr lang="ru-RU" sz="2300" b="1" i="1" dirty="0" err="1" smtClean="0">
                <a:solidFill>
                  <a:schemeClr val="bg1"/>
                </a:solidFill>
              </a:rPr>
              <a:t>рослин</a:t>
            </a:r>
            <a:r>
              <a:rPr lang="ru-RU" sz="2300" b="1" i="1" dirty="0" smtClean="0">
                <a:solidFill>
                  <a:schemeClr val="bg1"/>
                </a:solidFill>
              </a:rPr>
              <a:t> належать </a:t>
            </a:r>
            <a:r>
              <a:rPr lang="ru-RU" sz="2300" b="1" i="1" dirty="0" err="1" smtClean="0">
                <a:solidFill>
                  <a:schemeClr val="bg1"/>
                </a:solidFill>
              </a:rPr>
              <a:t>трав’янисті</a:t>
            </a:r>
            <a:r>
              <a:rPr lang="ru-RU" sz="2300" b="1" i="1" dirty="0" smtClean="0">
                <a:solidFill>
                  <a:schemeClr val="bg1"/>
                </a:solidFill>
              </a:rPr>
              <a:t> </a:t>
            </a:r>
            <a:r>
              <a:rPr lang="ru-RU" sz="2300" b="1" i="1" dirty="0" err="1" smtClean="0">
                <a:solidFill>
                  <a:schemeClr val="bg1"/>
                </a:solidFill>
              </a:rPr>
              <a:t>рослини</a:t>
            </a:r>
            <a:r>
              <a:rPr lang="ru-RU" sz="2300" b="1" i="1" dirty="0" smtClean="0">
                <a:solidFill>
                  <a:schemeClr val="bg1"/>
                </a:solidFill>
              </a:rPr>
              <a:t>. </a:t>
            </a:r>
          </a:p>
          <a:p>
            <a:r>
              <a:rPr lang="ru-RU" sz="2300" b="1" i="1" dirty="0" smtClean="0"/>
              <a:t> </a:t>
            </a:r>
          </a:p>
          <a:p>
            <a:endParaRPr lang="ru-RU" dirty="0"/>
          </a:p>
        </p:txBody>
      </p:sp>
      <p:pic>
        <p:nvPicPr>
          <p:cNvPr id="5" name="Содержимое 4" descr="ezhevika-ljubit-uhod.jpg"/>
          <p:cNvPicPr>
            <a:picLocks noGrp="1" noChangeAspect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>
          <a:xfrm>
            <a:off x="4714876" y="0"/>
            <a:ext cx="4429124" cy="4357694"/>
          </a:xfrm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User\Мои документы\парапрпар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anutiniglazki.jpg"/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4572000" y="0"/>
            <a:ext cx="4572000" cy="6858000"/>
          </a:xfrm>
        </p:spPr>
      </p:pic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-357222" y="0"/>
            <a:ext cx="5143536" cy="1428728"/>
          </a:xfrm>
        </p:spPr>
        <p:txBody>
          <a:bodyPr>
            <a:normAutofit fontScale="62500" lnSpcReduction="20000"/>
          </a:bodyPr>
          <a:lstStyle/>
          <a:p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У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березні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і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квітні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починають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цвісти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рослини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які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називають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ефемероїдами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що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з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 перекладу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означає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швидкоплинний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.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Серед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 них: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підсніжник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проліска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мати-й-мачуха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, ряст,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зірочки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жовті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медунка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фіалки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, сон,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первоцвіт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весняний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. 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игьтгиьрьир.bmp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0" y="-22"/>
            <a:ext cx="9144000" cy="685802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71536" y="5429264"/>
            <a:ext cx="45719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142852"/>
            <a:ext cx="8929718" cy="785794"/>
          </a:xfrm>
        </p:spPr>
        <p:txBody>
          <a:bodyPr>
            <a:normAutofit fontScale="77500" lnSpcReduction="20000"/>
          </a:bodyPr>
          <a:lstStyle/>
          <a:p>
            <a:r>
              <a:rPr lang="ru-RU" b="1" i="1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Найбільш</a:t>
            </a:r>
            <a:r>
              <a:rPr lang="ru-RU" b="1" i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цікавими</a:t>
            </a:r>
            <a:r>
              <a:rPr lang="ru-RU" b="1" i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у </a:t>
            </a:r>
            <a:r>
              <a:rPr lang="ru-RU" b="1" i="1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травні</a:t>
            </a:r>
            <a:r>
              <a:rPr lang="ru-RU" b="1" i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є</a:t>
            </a:r>
            <a:r>
              <a:rPr lang="ru-RU" b="1" i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конвалія</a:t>
            </a:r>
            <a:r>
              <a:rPr lang="ru-RU" b="1" i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звичайна</a:t>
            </a:r>
            <a:r>
              <a:rPr lang="ru-RU" b="1" i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, купина </a:t>
            </a:r>
            <a:r>
              <a:rPr lang="ru-RU" b="1" i="1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лікарська</a:t>
            </a:r>
            <a:r>
              <a:rPr lang="ru-RU" b="1" i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, горлянка </a:t>
            </a:r>
            <a:r>
              <a:rPr lang="ru-RU" b="1" i="1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повзуча</a:t>
            </a:r>
            <a:r>
              <a:rPr lang="ru-RU" b="1" i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, </a:t>
            </a:r>
            <a:r>
              <a:rPr lang="ru-RU" b="1" i="1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веснівка</a:t>
            </a:r>
            <a:r>
              <a:rPr lang="ru-RU" b="1" i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дволиста</a:t>
            </a:r>
            <a:r>
              <a:rPr lang="ru-RU" b="1" i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, </a:t>
            </a:r>
            <a:r>
              <a:rPr lang="ru-RU" b="1" i="1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суниці</a:t>
            </a:r>
            <a:r>
              <a:rPr lang="ru-RU" b="1" i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лісові</a:t>
            </a:r>
            <a:r>
              <a:rPr lang="ru-RU" b="1" i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. </a:t>
            </a:r>
            <a:endParaRPr lang="ru-RU" b="1" i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3714744" cy="1143000"/>
          </a:xfrm>
        </p:spPr>
        <p:txBody>
          <a:bodyPr>
            <a:noAutofit/>
          </a:bodyPr>
          <a:lstStyle/>
          <a:p>
            <a:r>
              <a:rPr lang="uk-UA" sz="7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звіробій</a:t>
            </a:r>
            <a:endParaRPr lang="ru-RU" sz="7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1600200"/>
            <a:ext cx="4114800" cy="2757494"/>
          </a:xfrm>
        </p:spPr>
        <p:txBody>
          <a:bodyPr>
            <a:normAutofit lnSpcReduction="10000"/>
          </a:bodyPr>
          <a:lstStyle/>
          <a:p>
            <a:r>
              <a:rPr lang="ru-RU" b="1" i="1" dirty="0" smtClean="0"/>
              <a:t>У </a:t>
            </a:r>
            <a:r>
              <a:rPr lang="ru-RU" b="1" i="1" dirty="0" err="1" smtClean="0"/>
              <a:t>серпні-вересні</a:t>
            </a:r>
            <a:r>
              <a:rPr lang="ru-RU" b="1" i="1" dirty="0" smtClean="0"/>
              <a:t> в </a:t>
            </a:r>
            <a:r>
              <a:rPr lang="ru-RU" b="1" i="1" dirty="0" err="1" smtClean="0"/>
              <a:t>лісах</a:t>
            </a:r>
            <a:r>
              <a:rPr lang="ru-RU" b="1" i="1" dirty="0" smtClean="0"/>
              <a:t> </a:t>
            </a:r>
            <a:r>
              <a:rPr lang="ru-RU" b="1" i="1" dirty="0" err="1" smtClean="0"/>
              <a:t>продовжують</a:t>
            </a:r>
            <a:r>
              <a:rPr lang="ru-RU" b="1" i="1" dirty="0" smtClean="0"/>
              <a:t> </a:t>
            </a:r>
            <a:r>
              <a:rPr lang="ru-RU" b="1" i="1" dirty="0" err="1" smtClean="0"/>
              <a:t>квітнути</a:t>
            </a:r>
            <a:r>
              <a:rPr lang="ru-RU" b="1" i="1" dirty="0" smtClean="0"/>
              <a:t> </a:t>
            </a:r>
            <a:r>
              <a:rPr lang="ru-RU" b="1" i="1" dirty="0" err="1" smtClean="0"/>
              <a:t>трав’янисті</a:t>
            </a:r>
            <a:r>
              <a:rPr lang="ru-RU" b="1" i="1" dirty="0" smtClean="0"/>
              <a:t> </a:t>
            </a:r>
            <a:r>
              <a:rPr lang="ru-RU" b="1" i="1" dirty="0" err="1" smtClean="0"/>
              <a:t>рослини</a:t>
            </a:r>
            <a:r>
              <a:rPr lang="ru-RU" b="1" i="1" dirty="0" smtClean="0"/>
              <a:t>. В </a:t>
            </a:r>
            <a:r>
              <a:rPr lang="ru-RU" b="1" i="1" dirty="0" err="1" smtClean="0"/>
              <a:t>лісі</a:t>
            </a:r>
            <a:r>
              <a:rPr lang="ru-RU" b="1" i="1" dirty="0" smtClean="0"/>
              <a:t> </a:t>
            </a:r>
            <a:r>
              <a:rPr lang="ru-RU" b="1" i="1" dirty="0" err="1" smtClean="0"/>
              <a:t>можна</a:t>
            </a:r>
            <a:r>
              <a:rPr lang="ru-RU" b="1" i="1" dirty="0" smtClean="0"/>
              <a:t> </a:t>
            </a:r>
            <a:r>
              <a:rPr lang="ru-RU" b="1" i="1" dirty="0" err="1" smtClean="0"/>
              <a:t>знайти</a:t>
            </a:r>
            <a:r>
              <a:rPr lang="ru-RU" b="1" i="1" dirty="0" smtClean="0"/>
              <a:t> гвоздики, </a:t>
            </a:r>
            <a:r>
              <a:rPr lang="ru-RU" b="1" i="1" dirty="0" err="1" smtClean="0"/>
              <a:t>енатеру</a:t>
            </a:r>
            <a:r>
              <a:rPr lang="ru-RU" b="1" i="1" dirty="0" smtClean="0"/>
              <a:t>, </a:t>
            </a:r>
            <a:r>
              <a:rPr lang="ru-RU" b="1" i="1" dirty="0" err="1" smtClean="0"/>
              <a:t>звіробій</a:t>
            </a:r>
            <a:r>
              <a:rPr lang="ru-RU" b="1" i="1" dirty="0" smtClean="0"/>
              <a:t>, </a:t>
            </a:r>
            <a:r>
              <a:rPr lang="ru-RU" b="1" i="1" dirty="0" err="1" smtClean="0"/>
              <a:t>цмин</a:t>
            </a:r>
            <a:r>
              <a:rPr lang="ru-RU" b="1" i="1" dirty="0" smtClean="0"/>
              <a:t>. </a:t>
            </a:r>
          </a:p>
          <a:p>
            <a:endParaRPr lang="ru-RU" dirty="0"/>
          </a:p>
        </p:txBody>
      </p:sp>
      <p:pic>
        <p:nvPicPr>
          <p:cNvPr id="5" name="Содержимое 4" descr="zveroboy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3786182" y="1"/>
            <a:ext cx="5357818" cy="6858000"/>
          </a:xfrm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Содержимое 8" descr="3_1_4_fungi_3.pn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929190" cy="6858000"/>
          </a:xfrm>
        </p:spPr>
      </p:pic>
      <p:pic>
        <p:nvPicPr>
          <p:cNvPr id="10" name="Содержимое 9" descr="1240433483_bilyi_grib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000496" y="0"/>
            <a:ext cx="5143504" cy="6858000"/>
          </a:xfrm>
        </p:spPr>
      </p:pic>
      <p:sp>
        <p:nvSpPr>
          <p:cNvPr id="6" name="Текст 5"/>
          <p:cNvSpPr>
            <a:spLocks noGrp="1"/>
          </p:cNvSpPr>
          <p:nvPr>
            <p:ph type="body" sz="quarter" idx="1"/>
          </p:nvPr>
        </p:nvSpPr>
        <p:spPr>
          <a:xfrm>
            <a:off x="5486400" y="5630020"/>
            <a:ext cx="3657600" cy="1227980"/>
          </a:xfrm>
        </p:spPr>
        <p:txBody>
          <a:bodyPr/>
          <a:lstStyle/>
          <a:p>
            <a:r>
              <a:rPr lang="ru-RU" i="1" dirty="0" err="1" smtClean="0"/>
              <a:t>П’ятий</a:t>
            </a:r>
            <a:r>
              <a:rPr lang="ru-RU" i="1" dirty="0" smtClean="0"/>
              <a:t> ярус </a:t>
            </a:r>
            <a:r>
              <a:rPr lang="ru-RU" i="1" dirty="0" err="1" smtClean="0"/>
              <a:t>лісової</a:t>
            </a:r>
            <a:r>
              <a:rPr lang="ru-RU" i="1" dirty="0" smtClean="0"/>
              <a:t> </a:t>
            </a:r>
            <a:r>
              <a:rPr lang="ru-RU" i="1" dirty="0" err="1" smtClean="0"/>
              <a:t>рослинності</a:t>
            </a:r>
            <a:r>
              <a:rPr lang="ru-RU" i="1" dirty="0" smtClean="0"/>
              <a:t> </a:t>
            </a:r>
            <a:r>
              <a:rPr lang="ru-RU" i="1" dirty="0" err="1" smtClean="0"/>
              <a:t>займають</a:t>
            </a:r>
            <a:r>
              <a:rPr lang="ru-RU" i="1" dirty="0" smtClean="0"/>
              <a:t> </a:t>
            </a:r>
            <a:r>
              <a:rPr lang="ru-RU" i="1" dirty="0" err="1" smtClean="0"/>
              <a:t>гриби</a:t>
            </a:r>
            <a:r>
              <a:rPr lang="ru-RU" i="1" dirty="0" smtClean="0"/>
              <a:t> </a:t>
            </a:r>
            <a:r>
              <a:rPr lang="ru-RU" i="1" dirty="0" err="1" smtClean="0"/>
              <a:t>і</a:t>
            </a:r>
            <a:r>
              <a:rPr lang="ru-RU" i="1" dirty="0" smtClean="0"/>
              <a:t> </a:t>
            </a:r>
            <a:r>
              <a:rPr lang="ru-RU" i="1" dirty="0" err="1" smtClean="0"/>
              <a:t>бактерії</a:t>
            </a:r>
            <a:r>
              <a:rPr lang="ru-RU" i="1" dirty="0" smtClean="0"/>
              <a:t>.</a:t>
            </a:r>
          </a:p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9501222" y="1785926"/>
            <a:ext cx="3657600" cy="658368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571612"/>
            <a:ext cx="3857652" cy="785810"/>
          </a:xfrm>
        </p:spPr>
        <p:txBody>
          <a:bodyPr>
            <a:noAutofit/>
          </a:bodyPr>
          <a:lstStyle/>
          <a:p>
            <a:r>
              <a:rPr lang="ru-RU" sz="4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Рослинність</a:t>
            </a:r>
            <a: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4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луків</a:t>
            </a:r>
            <a: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b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endParaRPr lang="ru-RU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42844" y="1571612"/>
            <a:ext cx="3657600" cy="4572000"/>
          </a:xfrm>
        </p:spPr>
        <p:txBody>
          <a:bodyPr>
            <a:normAutofit fontScale="55000" lnSpcReduction="20000"/>
          </a:bodyPr>
          <a:lstStyle/>
          <a:p>
            <a:r>
              <a:rPr lang="ru-RU" sz="2500" b="1" i="1" dirty="0" err="1" smtClean="0"/>
              <a:t>Всі</a:t>
            </a:r>
            <a:r>
              <a:rPr lang="ru-RU" sz="2500" b="1" i="1" dirty="0" smtClean="0"/>
              <a:t> луки </a:t>
            </a:r>
            <a:r>
              <a:rPr lang="ru-RU" sz="2500" b="1" i="1" dirty="0" err="1" smtClean="0"/>
              <a:t>поділяють</a:t>
            </a:r>
            <a:r>
              <a:rPr lang="ru-RU" sz="2500" b="1" i="1" dirty="0" smtClean="0"/>
              <a:t> на </a:t>
            </a:r>
            <a:r>
              <a:rPr lang="ru-RU" sz="2500" b="1" i="1" dirty="0" err="1" smtClean="0"/>
              <a:t>заплавні</a:t>
            </a:r>
            <a:r>
              <a:rPr lang="ru-RU" sz="2500" b="1" i="1" dirty="0" smtClean="0"/>
              <a:t>, </a:t>
            </a:r>
            <a:r>
              <a:rPr lang="ru-RU" sz="2500" b="1" i="1" dirty="0" err="1" smtClean="0"/>
              <a:t>материкові</a:t>
            </a:r>
            <a:r>
              <a:rPr lang="ru-RU" sz="2500" b="1" i="1" dirty="0" smtClean="0"/>
              <a:t> </a:t>
            </a:r>
            <a:r>
              <a:rPr lang="ru-RU" sz="2500" b="1" i="1" dirty="0" err="1" smtClean="0"/>
              <a:t>і</a:t>
            </a:r>
            <a:r>
              <a:rPr lang="ru-RU" sz="2500" b="1" i="1" dirty="0" smtClean="0"/>
              <a:t> </a:t>
            </a:r>
            <a:r>
              <a:rPr lang="ru-RU" sz="2500" b="1" i="1" dirty="0" err="1" smtClean="0"/>
              <a:t>гірські</a:t>
            </a:r>
            <a:r>
              <a:rPr lang="ru-RU" sz="2500" b="1" i="1" dirty="0" smtClean="0"/>
              <a:t>. </a:t>
            </a:r>
            <a:r>
              <a:rPr lang="ru-RU" sz="2500" b="1" i="1" dirty="0" err="1" smtClean="0"/>
              <a:t>Заплавні</a:t>
            </a:r>
            <a:r>
              <a:rPr lang="ru-RU" sz="2500" b="1" i="1" dirty="0" smtClean="0"/>
              <a:t> луки </a:t>
            </a:r>
            <a:r>
              <a:rPr lang="ru-RU" sz="2500" b="1" i="1" dirty="0" err="1" smtClean="0"/>
              <a:t>розташовані</a:t>
            </a:r>
            <a:r>
              <a:rPr lang="ru-RU" sz="2500" b="1" i="1" dirty="0" smtClean="0"/>
              <a:t> по долинах </a:t>
            </a:r>
            <a:r>
              <a:rPr lang="ru-RU" sz="2500" b="1" i="1" dirty="0" err="1" smtClean="0"/>
              <a:t>річок</a:t>
            </a:r>
            <a:r>
              <a:rPr lang="ru-RU" sz="2500" b="1" i="1" dirty="0" smtClean="0"/>
              <a:t> </a:t>
            </a:r>
            <a:r>
              <a:rPr lang="ru-RU" sz="2500" b="1" i="1" dirty="0" err="1" smtClean="0"/>
              <a:t>і</a:t>
            </a:r>
            <a:r>
              <a:rPr lang="ru-RU" sz="2500" b="1" i="1" dirty="0" smtClean="0"/>
              <a:t> </a:t>
            </a:r>
            <a:r>
              <a:rPr lang="ru-RU" sz="2500" b="1" i="1" dirty="0" err="1" smtClean="0"/>
              <a:t>щороку</a:t>
            </a:r>
            <a:r>
              <a:rPr lang="ru-RU" sz="2500" b="1" i="1" dirty="0" smtClean="0"/>
              <a:t> </a:t>
            </a:r>
            <a:r>
              <a:rPr lang="ru-RU" sz="2500" b="1" i="1" dirty="0" err="1" smtClean="0"/>
              <a:t>заливаються</a:t>
            </a:r>
            <a:r>
              <a:rPr lang="ru-RU" sz="2500" b="1" i="1" dirty="0" smtClean="0"/>
              <a:t> </a:t>
            </a:r>
            <a:r>
              <a:rPr lang="ru-RU" sz="2500" b="1" i="1" dirty="0" err="1" smtClean="0"/>
              <a:t>весняними</a:t>
            </a:r>
            <a:r>
              <a:rPr lang="ru-RU" sz="2500" b="1" i="1" dirty="0" smtClean="0"/>
              <a:t> водами. </a:t>
            </a:r>
            <a:r>
              <a:rPr lang="ru-RU" sz="2500" b="1" i="1" dirty="0" err="1" smtClean="0"/>
              <a:t>Грунти</a:t>
            </a:r>
            <a:r>
              <a:rPr lang="ru-RU" sz="2500" b="1" i="1" dirty="0" smtClean="0"/>
              <a:t> </a:t>
            </a:r>
            <a:r>
              <a:rPr lang="ru-RU" sz="2500" b="1" i="1" dirty="0" err="1" smtClean="0"/>
              <a:t>поживні</a:t>
            </a:r>
            <a:r>
              <a:rPr lang="ru-RU" sz="2500" b="1" i="1" dirty="0" smtClean="0"/>
              <a:t>, в основному </a:t>
            </a:r>
            <a:r>
              <a:rPr lang="ru-RU" sz="2500" b="1" i="1" dirty="0" err="1" smtClean="0"/>
              <a:t>наносні</a:t>
            </a:r>
            <a:r>
              <a:rPr lang="ru-RU" sz="2500" b="1" i="1" dirty="0" smtClean="0"/>
              <a:t>. </a:t>
            </a:r>
            <a:r>
              <a:rPr lang="ru-RU" sz="2500" b="1" i="1" dirty="0" err="1" smtClean="0"/>
              <a:t>Материкові</a:t>
            </a:r>
            <a:r>
              <a:rPr lang="ru-RU" sz="2500" b="1" i="1" dirty="0" smtClean="0"/>
              <a:t> луки </a:t>
            </a:r>
            <a:r>
              <a:rPr lang="ru-RU" sz="2500" b="1" i="1" dirty="0" err="1" smtClean="0"/>
              <a:t>розташовуються</a:t>
            </a:r>
            <a:r>
              <a:rPr lang="ru-RU" sz="2500" b="1" i="1" dirty="0" smtClean="0"/>
              <a:t> поза </a:t>
            </a:r>
            <a:r>
              <a:rPr lang="ru-RU" sz="2500" b="1" i="1" dirty="0" err="1" smtClean="0"/>
              <a:t>річковими</a:t>
            </a:r>
            <a:r>
              <a:rPr lang="ru-RU" sz="2500" b="1" i="1" dirty="0" smtClean="0"/>
              <a:t> </a:t>
            </a:r>
            <a:r>
              <a:rPr lang="ru-RU" sz="2500" b="1" i="1" dirty="0" err="1" smtClean="0"/>
              <a:t>заплавами</a:t>
            </a:r>
            <a:r>
              <a:rPr lang="ru-RU" sz="2500" b="1" i="1" dirty="0" smtClean="0"/>
              <a:t>, а </a:t>
            </a:r>
            <a:r>
              <a:rPr lang="ru-RU" sz="2500" b="1" i="1" dirty="0" err="1" smtClean="0"/>
              <a:t>гірські</a:t>
            </a:r>
            <a:r>
              <a:rPr lang="ru-RU" sz="2500" b="1" i="1" dirty="0" smtClean="0"/>
              <a:t> – в горах </a:t>
            </a:r>
            <a:r>
              <a:rPr lang="ru-RU" sz="2500" b="1" i="1" dirty="0" err="1" smtClean="0"/>
              <a:t>вище</a:t>
            </a:r>
            <a:r>
              <a:rPr lang="ru-RU" sz="2500" b="1" i="1" dirty="0" smtClean="0"/>
              <a:t> </a:t>
            </a:r>
            <a:r>
              <a:rPr lang="ru-RU" sz="2500" b="1" i="1" dirty="0" err="1" smtClean="0"/>
              <a:t>від</a:t>
            </a:r>
            <a:r>
              <a:rPr lang="ru-RU" sz="2500" b="1" i="1" dirty="0" smtClean="0"/>
              <a:t> </a:t>
            </a:r>
            <a:r>
              <a:rPr lang="ru-RU" sz="2500" b="1" i="1" dirty="0" err="1" smtClean="0"/>
              <a:t>межі</a:t>
            </a:r>
            <a:r>
              <a:rPr lang="ru-RU" sz="2500" b="1" i="1" dirty="0" smtClean="0"/>
              <a:t> </a:t>
            </a:r>
            <a:r>
              <a:rPr lang="ru-RU" sz="2500" b="1" i="1" dirty="0" err="1" smtClean="0"/>
              <a:t>лісової</a:t>
            </a:r>
            <a:r>
              <a:rPr lang="ru-RU" sz="2500" b="1" i="1" dirty="0" smtClean="0"/>
              <a:t> </a:t>
            </a:r>
            <a:r>
              <a:rPr lang="ru-RU" sz="2500" b="1" i="1" dirty="0" err="1" smtClean="0"/>
              <a:t>рослинності</a:t>
            </a:r>
            <a:r>
              <a:rPr lang="ru-RU" sz="2500" b="1" i="1" dirty="0" smtClean="0"/>
              <a:t>. На луках </a:t>
            </a:r>
            <a:r>
              <a:rPr lang="ru-RU" sz="2500" b="1" i="1" dirty="0" err="1" smtClean="0"/>
              <a:t>відсутні</a:t>
            </a:r>
            <a:r>
              <a:rPr lang="ru-RU" sz="2500" b="1" i="1" dirty="0" smtClean="0"/>
              <a:t> дерева. </a:t>
            </a:r>
            <a:r>
              <a:rPr lang="ru-RU" sz="2500" b="1" i="1" dirty="0" err="1" smtClean="0"/>
              <a:t>Майже</a:t>
            </a:r>
            <a:r>
              <a:rPr lang="ru-RU" sz="2500" b="1" i="1" dirty="0" smtClean="0"/>
              <a:t> </a:t>
            </a:r>
            <a:r>
              <a:rPr lang="ru-RU" sz="2500" b="1" i="1" dirty="0" err="1" smtClean="0"/>
              <a:t>всі</a:t>
            </a:r>
            <a:r>
              <a:rPr lang="ru-RU" sz="2500" b="1" i="1" dirty="0" smtClean="0"/>
              <a:t> </a:t>
            </a:r>
            <a:r>
              <a:rPr lang="ru-RU" sz="2500" b="1" i="1" dirty="0" err="1" smtClean="0"/>
              <a:t>лучні</a:t>
            </a:r>
            <a:r>
              <a:rPr lang="ru-RU" sz="2500" b="1" i="1" dirty="0" smtClean="0"/>
              <a:t> </a:t>
            </a:r>
            <a:r>
              <a:rPr lang="ru-RU" sz="2500" b="1" i="1" dirty="0" err="1" smtClean="0"/>
              <a:t>рослини</a:t>
            </a:r>
            <a:r>
              <a:rPr lang="ru-RU" sz="2500" b="1" i="1" dirty="0" smtClean="0"/>
              <a:t> належать до </a:t>
            </a:r>
            <a:r>
              <a:rPr lang="ru-RU" sz="2500" b="1" i="1" dirty="0" err="1" smtClean="0"/>
              <a:t>багаторічних</a:t>
            </a:r>
            <a:r>
              <a:rPr lang="ru-RU" sz="2500" b="1" i="1" dirty="0" smtClean="0"/>
              <a:t>. </a:t>
            </a:r>
            <a:r>
              <a:rPr lang="ru-RU" sz="2500" b="1" i="1" dirty="0" err="1" smtClean="0"/>
              <a:t>Трав’янисті</a:t>
            </a:r>
            <a:r>
              <a:rPr lang="ru-RU" sz="2500" b="1" i="1" dirty="0" smtClean="0"/>
              <a:t> </a:t>
            </a:r>
            <a:r>
              <a:rPr lang="ru-RU" sz="2500" b="1" i="1" dirty="0" err="1" smtClean="0"/>
              <a:t>рослини</a:t>
            </a:r>
            <a:r>
              <a:rPr lang="ru-RU" sz="2500" b="1" i="1" dirty="0" smtClean="0"/>
              <a:t>, </a:t>
            </a:r>
            <a:r>
              <a:rPr lang="ru-RU" sz="2500" b="1" i="1" dirty="0" err="1" smtClean="0"/>
              <a:t>що</a:t>
            </a:r>
            <a:r>
              <a:rPr lang="ru-RU" sz="2500" b="1" i="1" dirty="0" smtClean="0"/>
              <a:t> </a:t>
            </a:r>
            <a:r>
              <a:rPr lang="ru-RU" sz="2500" b="1" i="1" dirty="0" err="1" smtClean="0"/>
              <a:t>ростуть</a:t>
            </a:r>
            <a:r>
              <a:rPr lang="ru-RU" sz="2500" b="1" i="1" dirty="0" smtClean="0"/>
              <a:t> на луках, належать до </a:t>
            </a:r>
            <a:r>
              <a:rPr lang="ru-RU" sz="2500" b="1" i="1" dirty="0" err="1" smtClean="0"/>
              <a:t>різних</a:t>
            </a:r>
            <a:r>
              <a:rPr lang="ru-RU" sz="2500" b="1" i="1" dirty="0" smtClean="0"/>
              <a:t> родин. </a:t>
            </a:r>
          </a:p>
          <a:p>
            <a:r>
              <a:rPr lang="ru-RU" sz="2500" b="1" i="1" dirty="0" err="1" smtClean="0"/>
              <a:t>Крім</a:t>
            </a:r>
            <a:r>
              <a:rPr lang="ru-RU" sz="2500" b="1" i="1" dirty="0" smtClean="0"/>
              <a:t> того, </a:t>
            </a:r>
            <a:r>
              <a:rPr lang="ru-RU" sz="2500" b="1" i="1" dirty="0" err="1" smtClean="0"/>
              <a:t>їх</a:t>
            </a:r>
            <a:r>
              <a:rPr lang="ru-RU" sz="2500" b="1" i="1" dirty="0" smtClean="0"/>
              <a:t> </a:t>
            </a:r>
            <a:r>
              <a:rPr lang="ru-RU" sz="2500" b="1" i="1" dirty="0" err="1" smtClean="0"/>
              <a:t>поділяють</a:t>
            </a:r>
            <a:r>
              <a:rPr lang="ru-RU" sz="2500" b="1" i="1" dirty="0" smtClean="0"/>
              <a:t> на </a:t>
            </a:r>
            <a:r>
              <a:rPr lang="ru-RU" sz="2500" b="1" i="1" dirty="0" err="1" smtClean="0"/>
              <a:t>такі</a:t>
            </a:r>
            <a:r>
              <a:rPr lang="ru-RU" sz="2500" b="1" i="1" dirty="0" smtClean="0"/>
              <a:t> </a:t>
            </a:r>
            <a:r>
              <a:rPr lang="ru-RU" sz="2500" b="1" i="1" dirty="0" err="1" smtClean="0"/>
              <a:t>господарські</a:t>
            </a:r>
            <a:r>
              <a:rPr lang="ru-RU" sz="2500" b="1" i="1" dirty="0" smtClean="0"/>
              <a:t> </a:t>
            </a:r>
            <a:r>
              <a:rPr lang="ru-RU" sz="2500" b="1" i="1" dirty="0" err="1" smtClean="0"/>
              <a:t>грунти</a:t>
            </a:r>
            <a:r>
              <a:rPr lang="ru-RU" sz="2500" b="1" i="1" dirty="0" smtClean="0"/>
              <a:t>: злаки, </a:t>
            </a:r>
            <a:r>
              <a:rPr lang="ru-RU" sz="2500" b="1" i="1" dirty="0" err="1" smtClean="0"/>
              <a:t>бобові</a:t>
            </a:r>
            <a:r>
              <a:rPr lang="ru-RU" sz="2500" b="1" i="1" dirty="0" smtClean="0"/>
              <a:t>, </a:t>
            </a:r>
            <a:r>
              <a:rPr lang="ru-RU" sz="2500" b="1" i="1" dirty="0" err="1" smtClean="0"/>
              <a:t>різнотрав’я</a:t>
            </a:r>
            <a:r>
              <a:rPr lang="ru-RU" sz="2500" b="1" i="1" dirty="0" smtClean="0"/>
              <a:t>, осоки. </a:t>
            </a:r>
          </a:p>
          <a:p>
            <a:r>
              <a:rPr lang="ru-RU" sz="2500" b="1" i="1" dirty="0" err="1" smtClean="0"/>
              <a:t>Найбільш</a:t>
            </a:r>
            <a:r>
              <a:rPr lang="ru-RU" sz="2500" b="1" i="1" dirty="0" smtClean="0"/>
              <a:t> </a:t>
            </a:r>
            <a:r>
              <a:rPr lang="ru-RU" sz="2500" b="1" i="1" dirty="0" err="1" smtClean="0"/>
              <a:t>поширені</a:t>
            </a:r>
            <a:r>
              <a:rPr lang="ru-RU" sz="2500" b="1" i="1" dirty="0" smtClean="0"/>
              <a:t> злаки – </a:t>
            </a:r>
            <a:r>
              <a:rPr lang="ru-RU" sz="2500" b="1" i="1" dirty="0" err="1" smtClean="0"/>
              <a:t>це</a:t>
            </a:r>
            <a:r>
              <a:rPr lang="ru-RU" sz="2500" b="1" i="1" dirty="0" smtClean="0"/>
              <a:t> </a:t>
            </a:r>
            <a:r>
              <a:rPr lang="ru-RU" sz="2500" b="1" i="1" dirty="0" err="1" smtClean="0"/>
              <a:t>тимофіївка</a:t>
            </a:r>
            <a:r>
              <a:rPr lang="ru-RU" sz="2500" b="1" i="1" dirty="0" smtClean="0"/>
              <a:t>, </a:t>
            </a:r>
            <a:r>
              <a:rPr lang="ru-RU" sz="2500" b="1" i="1" dirty="0" err="1" smtClean="0"/>
              <a:t>лисохвіст</a:t>
            </a:r>
            <a:r>
              <a:rPr lang="ru-RU" sz="2500" b="1" i="1" dirty="0" smtClean="0"/>
              <a:t>, </a:t>
            </a:r>
            <a:r>
              <a:rPr lang="ru-RU" sz="2500" b="1" i="1" dirty="0" err="1" smtClean="0"/>
              <a:t>тонконіг</a:t>
            </a:r>
            <a:r>
              <a:rPr lang="ru-RU" sz="2500" b="1" i="1" dirty="0" smtClean="0"/>
              <a:t>, </a:t>
            </a:r>
            <a:r>
              <a:rPr lang="ru-RU" sz="2500" b="1" i="1" dirty="0" err="1" smtClean="0"/>
              <a:t>грястиця</a:t>
            </a:r>
            <a:r>
              <a:rPr lang="ru-RU" sz="2500" b="1" i="1" dirty="0" smtClean="0"/>
              <a:t>, </a:t>
            </a:r>
            <a:r>
              <a:rPr lang="ru-RU" sz="2500" b="1" i="1" dirty="0" err="1" smtClean="0"/>
              <a:t>костриця</a:t>
            </a:r>
            <a:r>
              <a:rPr lang="ru-RU" sz="2500" b="1" i="1" dirty="0" smtClean="0"/>
              <a:t> </a:t>
            </a:r>
            <a:r>
              <a:rPr lang="ru-RU" sz="2500" b="1" i="1" dirty="0" err="1" smtClean="0"/>
              <a:t>лучна</a:t>
            </a:r>
            <a:r>
              <a:rPr lang="ru-RU" sz="2500" b="1" i="1" dirty="0" smtClean="0"/>
              <a:t>. </a:t>
            </a:r>
          </a:p>
          <a:p>
            <a:endParaRPr lang="ru-RU" dirty="0"/>
          </a:p>
        </p:txBody>
      </p:sp>
      <p:pic>
        <p:nvPicPr>
          <p:cNvPr id="5" name="Содержимое 4" descr="1154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4071934" y="0"/>
            <a:ext cx="5240547" cy="6858000"/>
          </a:xfr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98007074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-142908" y="1643050"/>
            <a:ext cx="3900486" cy="4572000"/>
          </a:xfrm>
        </p:spPr>
        <p:txBody>
          <a:bodyPr>
            <a:normAutofit fontScale="85000" lnSpcReduction="10000"/>
          </a:bodyPr>
          <a:lstStyle/>
          <a:p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Флора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України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характеризується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значною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різноманітністю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. На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території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України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нараховується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 до 16 тис.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видів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рослин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, в тому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числі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понад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 4 тис.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видів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дикорослих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рослин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.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Сучасна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 флора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України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сформувалася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 в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кінці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 антропогену,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після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 материкового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зледеніння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.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Впродовж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попередніх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періодів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 вона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зазнавала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значних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змін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. </a:t>
            </a:r>
            <a:endParaRPr lang="ru-RU" b="1" i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ап.jpg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-1" y="0"/>
            <a:ext cx="9185295" cy="685800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0"/>
            <a:ext cx="7715272" cy="3114684"/>
          </a:xfrm>
        </p:spPr>
        <p:txBody>
          <a:bodyPr>
            <a:normAutofit/>
          </a:bodyPr>
          <a:lstStyle/>
          <a:p>
            <a:r>
              <a:rPr lang="ru-RU" b="1" i="1" dirty="0" smtClean="0"/>
              <a:t> На </a:t>
            </a:r>
            <a:r>
              <a:rPr lang="ru-RU" b="1" i="1" dirty="0" err="1" smtClean="0"/>
              <a:t>заплавних</a:t>
            </a:r>
            <a:r>
              <a:rPr lang="ru-RU" b="1" i="1" dirty="0" smtClean="0"/>
              <a:t> луках </a:t>
            </a:r>
            <a:r>
              <a:rPr lang="ru-RU" b="1" i="1" dirty="0" err="1" smtClean="0"/>
              <a:t>поширені</a:t>
            </a:r>
            <a:r>
              <a:rPr lang="ru-RU" b="1" i="1" dirty="0" smtClean="0"/>
              <a:t> </a:t>
            </a:r>
            <a:r>
              <a:rPr lang="ru-RU" b="1" i="1" dirty="0" err="1" smtClean="0"/>
              <a:t>зарості</a:t>
            </a:r>
            <a:r>
              <a:rPr lang="ru-RU" b="1" i="1" dirty="0" smtClean="0"/>
              <a:t> </a:t>
            </a:r>
            <a:r>
              <a:rPr lang="ru-RU" b="1" i="1" dirty="0" err="1" smtClean="0"/>
              <a:t>лози</a:t>
            </a:r>
            <a:r>
              <a:rPr lang="ru-RU" b="1" i="1" dirty="0" smtClean="0"/>
              <a:t>, трави </a:t>
            </a:r>
            <a:r>
              <a:rPr lang="ru-RU" b="1" i="1" dirty="0" err="1" smtClean="0"/>
              <a:t>з</a:t>
            </a:r>
            <a:r>
              <a:rPr lang="ru-RU" b="1" i="1" dirty="0" smtClean="0"/>
              <a:t> </a:t>
            </a:r>
            <a:r>
              <a:rPr lang="ru-RU" b="1" i="1" dirty="0" err="1" smtClean="0"/>
              <a:t>вівсяниці</a:t>
            </a:r>
            <a:r>
              <a:rPr lang="ru-RU" b="1" i="1" dirty="0" smtClean="0"/>
              <a:t>, </a:t>
            </a:r>
            <a:r>
              <a:rPr lang="ru-RU" b="1" i="1" dirty="0" err="1" smtClean="0"/>
              <a:t>мітлиці</a:t>
            </a:r>
            <a:r>
              <a:rPr lang="ru-RU" b="1" i="1" dirty="0" smtClean="0"/>
              <a:t>, </a:t>
            </a:r>
            <a:r>
              <a:rPr lang="ru-RU" b="1" i="1" dirty="0" err="1" smtClean="0"/>
              <a:t>келерії</a:t>
            </a:r>
            <a:r>
              <a:rPr lang="ru-RU" b="1" i="1" dirty="0" smtClean="0"/>
              <a:t>, а </a:t>
            </a:r>
            <a:r>
              <a:rPr lang="ru-RU" b="1" i="1" dirty="0" err="1" smtClean="0"/>
              <a:t>також</a:t>
            </a:r>
            <a:r>
              <a:rPr lang="ru-RU" b="1" i="1" dirty="0" smtClean="0"/>
              <a:t> </a:t>
            </a:r>
            <a:r>
              <a:rPr lang="ru-RU" b="1" i="1" dirty="0" err="1" smtClean="0"/>
              <a:t>конюшина</a:t>
            </a:r>
            <a:r>
              <a:rPr lang="ru-RU" b="1" i="1" dirty="0" smtClean="0"/>
              <a:t>, </a:t>
            </a:r>
            <a:r>
              <a:rPr lang="ru-RU" b="1" i="1" dirty="0" err="1" smtClean="0"/>
              <a:t>жовтець</a:t>
            </a:r>
            <a:r>
              <a:rPr lang="ru-RU" b="1" i="1" dirty="0" smtClean="0"/>
              <a:t>, щавель, </a:t>
            </a:r>
            <a:r>
              <a:rPr lang="ru-RU" b="1" i="1" dirty="0" err="1" smtClean="0"/>
              <a:t>деревій</a:t>
            </a:r>
            <a:r>
              <a:rPr lang="ru-RU" b="1" i="1" dirty="0" smtClean="0"/>
              <a:t> </a:t>
            </a:r>
            <a:r>
              <a:rPr lang="ru-RU" b="1" i="1" dirty="0" err="1" smtClean="0"/>
              <a:t>тощо</a:t>
            </a:r>
            <a:r>
              <a:rPr lang="ru-RU" b="1" i="1" dirty="0" smtClean="0"/>
              <a:t>. На </a:t>
            </a:r>
            <a:r>
              <a:rPr lang="ru-RU" b="1" i="1" dirty="0" err="1" smtClean="0"/>
              <a:t>суходільних</a:t>
            </a:r>
            <a:r>
              <a:rPr lang="ru-RU" b="1" i="1" dirty="0" smtClean="0"/>
              <a:t> луках </a:t>
            </a:r>
            <a:r>
              <a:rPr lang="ru-RU" b="1" i="1" dirty="0" err="1" smtClean="0"/>
              <a:t>ростуть</a:t>
            </a:r>
            <a:r>
              <a:rPr lang="ru-RU" b="1" i="1" dirty="0" smtClean="0"/>
              <a:t> </a:t>
            </a:r>
            <a:r>
              <a:rPr lang="ru-RU" b="1" i="1" dirty="0" err="1" smtClean="0"/>
              <a:t>мітлиця</a:t>
            </a:r>
            <a:r>
              <a:rPr lang="ru-RU" b="1" i="1" dirty="0" smtClean="0"/>
              <a:t>, пахучий колосок, </a:t>
            </a:r>
            <a:r>
              <a:rPr lang="ru-RU" b="1" i="1" dirty="0" err="1" smtClean="0"/>
              <a:t>костриця</a:t>
            </a:r>
            <a:r>
              <a:rPr lang="ru-RU" b="1" i="1" dirty="0" smtClean="0"/>
              <a:t>, </a:t>
            </a:r>
            <a:r>
              <a:rPr lang="ru-RU" b="1" i="1" dirty="0" err="1" smtClean="0"/>
              <a:t>кульбаба</a:t>
            </a:r>
            <a:r>
              <a:rPr lang="ru-RU" b="1" i="1" dirty="0" smtClean="0"/>
              <a:t>, </a:t>
            </a:r>
            <a:r>
              <a:rPr lang="ru-RU" b="1" i="1" dirty="0" err="1" smtClean="0"/>
              <a:t>волошки</a:t>
            </a:r>
            <a:r>
              <a:rPr lang="ru-RU" b="1" i="1" dirty="0" smtClean="0"/>
              <a:t>.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9b9639171fde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9154079" cy="6858000"/>
          </a:xfrm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Содержимое 15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85720" y="5643578"/>
            <a:ext cx="3429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 smtClean="0">
                <a:solidFill>
                  <a:schemeClr val="bg1"/>
                </a:solidFill>
              </a:rPr>
              <a:t>ВОЛОШКИ</a:t>
            </a:r>
            <a:endParaRPr lang="ru-RU" sz="28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29256" y="274638"/>
            <a:ext cx="2495544" cy="1143000"/>
          </a:xfrm>
        </p:spPr>
        <p:txBody>
          <a:bodyPr>
            <a:normAutofit/>
          </a:bodyPr>
          <a:lstStyle/>
          <a:p>
            <a:r>
              <a:rPr lang="uk-UA" sz="6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Осока</a:t>
            </a:r>
            <a:endParaRPr lang="ru-RU" sz="6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5" name="Содержимое 4" descr="0007-010-Osoka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357818" cy="6858000"/>
          </a:xfrm>
        </p:spPr>
      </p:pic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214942" y="1571612"/>
            <a:ext cx="3657600" cy="4572000"/>
          </a:xfrm>
        </p:spPr>
        <p:txBody>
          <a:bodyPr/>
          <a:lstStyle/>
          <a:p>
            <a:r>
              <a:rPr lang="ru-RU" b="1" i="1" dirty="0" smtClean="0"/>
              <a:t>Осоки </a:t>
            </a:r>
            <a:r>
              <a:rPr lang="ru-RU" b="1" i="1" dirty="0" err="1" smtClean="0"/>
              <a:t>зустрічаються</a:t>
            </a:r>
            <a:r>
              <a:rPr lang="ru-RU" b="1" i="1" dirty="0" smtClean="0"/>
              <a:t> </a:t>
            </a:r>
            <a:r>
              <a:rPr lang="ru-RU" b="1" i="1" dirty="0" err="1" smtClean="0"/>
              <a:t>найчастіше</a:t>
            </a:r>
            <a:r>
              <a:rPr lang="ru-RU" b="1" i="1" dirty="0" smtClean="0"/>
              <a:t> на </a:t>
            </a:r>
            <a:r>
              <a:rPr lang="ru-RU" b="1" i="1" dirty="0" err="1" smtClean="0"/>
              <a:t>заплавних</a:t>
            </a:r>
            <a:r>
              <a:rPr lang="ru-RU" b="1" i="1" dirty="0" smtClean="0"/>
              <a:t> луках. </a:t>
            </a:r>
            <a:r>
              <a:rPr lang="ru-RU" b="1" i="1" dirty="0" err="1" smtClean="0"/>
              <a:t>Їхні</a:t>
            </a:r>
            <a:r>
              <a:rPr lang="ru-RU" b="1" i="1" dirty="0" smtClean="0"/>
              <a:t> </a:t>
            </a:r>
            <a:r>
              <a:rPr lang="ru-RU" b="1" i="1" dirty="0" err="1" smtClean="0"/>
              <a:t>пагони</a:t>
            </a:r>
            <a:r>
              <a:rPr lang="ru-RU" b="1" i="1" dirty="0" smtClean="0"/>
              <a:t> </a:t>
            </a:r>
            <a:r>
              <a:rPr lang="ru-RU" b="1" i="1" dirty="0" err="1" smtClean="0"/>
              <a:t>поїдають</a:t>
            </a:r>
            <a:r>
              <a:rPr lang="ru-RU" b="1" i="1" dirty="0" smtClean="0"/>
              <a:t> </a:t>
            </a:r>
            <a:r>
              <a:rPr lang="ru-RU" b="1" i="1" dirty="0" err="1" smtClean="0"/>
              <a:t>тварини</a:t>
            </a:r>
            <a:r>
              <a:rPr lang="ru-RU" b="1" i="1" dirty="0" smtClean="0"/>
              <a:t>. 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ррррр.bmp"/>
          <p:cNvPicPr>
            <a:picLocks noGrp="1" noChangeAspect="1"/>
          </p:cNvPicPr>
          <p:nvPr>
            <p:ph sz="quarter" idx="2"/>
          </p:nvPr>
        </p:nvPicPr>
        <p:blipFill>
          <a:blip r:embed="rId2">
            <a:lum bright="-20000"/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Степова</a:t>
            </a:r>
            <a:r>
              <a:rPr lang="ru-RU" sz="6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60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рослинність</a:t>
            </a:r>
            <a:r>
              <a:rPr lang="ru-RU" sz="6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endParaRPr lang="ru-RU" sz="6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2786058"/>
            <a:ext cx="3900486" cy="3686188"/>
          </a:xfrm>
        </p:spPr>
        <p:txBody>
          <a:bodyPr>
            <a:normAutofit fontScale="85000" lnSpcReduction="20000"/>
          </a:bodyPr>
          <a:lstStyle/>
          <a:p>
            <a:r>
              <a:rPr lang="ru-RU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На </a:t>
            </a:r>
            <a:r>
              <a:rPr lang="ru-RU" b="1" i="1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Україні</a:t>
            </a:r>
            <a:r>
              <a:rPr lang="ru-RU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степова</a:t>
            </a:r>
            <a:r>
              <a:rPr lang="ru-RU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зона </a:t>
            </a:r>
            <a:r>
              <a:rPr lang="ru-RU" b="1" i="1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займає</a:t>
            </a:r>
            <a:r>
              <a:rPr lang="ru-RU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40% </a:t>
            </a:r>
            <a:r>
              <a:rPr lang="ru-RU" b="1" i="1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усієї</a:t>
            </a:r>
            <a:r>
              <a:rPr lang="ru-RU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території</a:t>
            </a:r>
            <a:r>
              <a:rPr lang="ru-RU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.  </a:t>
            </a:r>
            <a:r>
              <a:rPr lang="ru-RU" b="1" i="1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Степова</a:t>
            </a:r>
            <a:r>
              <a:rPr lang="ru-RU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рослинність</a:t>
            </a:r>
            <a:r>
              <a:rPr lang="ru-RU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в природному </a:t>
            </a:r>
            <a:r>
              <a:rPr lang="ru-RU" b="1" i="1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вигляді</a:t>
            </a:r>
            <a:r>
              <a:rPr lang="ru-RU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до </a:t>
            </a:r>
            <a:r>
              <a:rPr lang="ru-RU" b="1" i="1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нього</a:t>
            </a:r>
            <a:r>
              <a:rPr lang="ru-RU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часу </a:t>
            </a:r>
            <a:r>
              <a:rPr lang="ru-RU" b="1" i="1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збереглася</a:t>
            </a:r>
            <a:r>
              <a:rPr lang="ru-RU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тільки</a:t>
            </a:r>
            <a:r>
              <a:rPr lang="ru-RU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на </a:t>
            </a:r>
            <a:r>
              <a:rPr lang="ru-RU" b="1" i="1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схилах</a:t>
            </a:r>
            <a:r>
              <a:rPr lang="ru-RU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балок, у </a:t>
            </a:r>
            <a:r>
              <a:rPr lang="ru-RU" b="1" i="1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передгір'ях</a:t>
            </a:r>
            <a:r>
              <a:rPr lang="ru-RU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Криму</a:t>
            </a:r>
            <a:r>
              <a:rPr lang="ru-RU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, на </a:t>
            </a:r>
            <a:r>
              <a:rPr lang="ru-RU" b="1" i="1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піщаних</a:t>
            </a:r>
            <a:r>
              <a:rPr lang="ru-RU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косах </a:t>
            </a:r>
            <a:r>
              <a:rPr lang="ru-RU" b="1" i="1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Азово-Чорноморського</a:t>
            </a:r>
            <a:r>
              <a:rPr lang="ru-RU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узбережжя</a:t>
            </a:r>
            <a:r>
              <a:rPr lang="ru-RU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, островах. </a:t>
            </a:r>
            <a:r>
              <a:rPr lang="ru-RU" b="1" i="1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Ділянки</a:t>
            </a:r>
            <a:r>
              <a:rPr lang="ru-RU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цілинних</a:t>
            </a:r>
            <a:r>
              <a:rPr lang="ru-RU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степів</a:t>
            </a:r>
            <a:r>
              <a:rPr lang="ru-RU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охороняються</a:t>
            </a:r>
            <a:r>
              <a:rPr lang="ru-RU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в </a:t>
            </a:r>
            <a:r>
              <a:rPr lang="ru-RU" b="1" i="1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заповідниках</a:t>
            </a:r>
            <a:r>
              <a:rPr lang="ru-RU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.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3f1cee8168524ab07e5d91568af5c30a.jpg"/>
          <p:cNvPicPr>
            <a:picLocks noGrp="1" noChangeAspect="1"/>
          </p:cNvPicPr>
          <p:nvPr>
            <p:ph sz="quarter" idx="2"/>
          </p:nvPr>
        </p:nvPicPr>
        <p:blipFill>
          <a:blip r:embed="rId2">
            <a:lum bright="-20000"/>
          </a:blip>
          <a:stretch>
            <a:fillRect/>
          </a:stretch>
        </p:blipFill>
        <p:spPr>
          <a:xfrm>
            <a:off x="0" y="0"/>
            <a:ext cx="9151264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8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Типчак</a:t>
            </a:r>
            <a:endParaRPr lang="ru-RU" sz="80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85720" y="5179223"/>
            <a:ext cx="6858048" cy="3357554"/>
          </a:xfrm>
        </p:spPr>
        <p:txBody>
          <a:bodyPr/>
          <a:lstStyle/>
          <a:p>
            <a:r>
              <a:rPr lang="uk-UA" b="1" i="1" dirty="0" smtClean="0">
                <a:solidFill>
                  <a:schemeClr val="bg1">
                    <a:lumMod val="95000"/>
                  </a:schemeClr>
                </a:solidFill>
              </a:rPr>
              <a:t>Єдиною незайманою територією з типчаком в Україні (і в Європі взагалі) є заповідний </a:t>
            </a:r>
            <a:r>
              <a:rPr lang="uk-UA" b="1" i="1" u="sng" dirty="0" smtClean="0">
                <a:solidFill>
                  <a:schemeClr val="bg1">
                    <a:lumMod val="95000"/>
                  </a:schemeClr>
                </a:solidFill>
                <a:hlinkClick r:id="rId3" tooltip="Степ"/>
              </a:rPr>
              <a:t>степ</a:t>
            </a:r>
            <a:r>
              <a:rPr lang="uk-UA" b="1" i="1" dirty="0" smtClean="0">
                <a:solidFill>
                  <a:schemeClr val="bg1">
                    <a:lumMod val="95000"/>
                  </a:schemeClr>
                </a:solidFill>
              </a:rPr>
              <a:t> в </a:t>
            </a:r>
            <a:r>
              <a:rPr lang="uk-UA" b="1" i="1" u="sng" dirty="0" err="1" smtClean="0">
                <a:solidFill>
                  <a:schemeClr val="bg1">
                    <a:lumMod val="95000"/>
                  </a:schemeClr>
                </a:solidFill>
                <a:hlinkClick r:id="rId4" tooltip="Асканія-Нова (заповідник)"/>
              </a:rPr>
              <a:t>Асканії-Нова</a:t>
            </a:r>
            <a:r>
              <a:rPr lang="uk-UA" b="1" i="1" baseline="300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endParaRPr lang="ru-RU" b="1" i="1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uk-UA" sz="7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Пирій </a:t>
            </a:r>
            <a:endParaRPr lang="ru-RU" sz="7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b="1" i="1" dirty="0" smtClean="0"/>
              <a:t> </a:t>
            </a:r>
            <a:r>
              <a:rPr lang="uk-UA" b="1" i="1" dirty="0" smtClean="0"/>
              <a:t>Лікарська, кормова і харчова рослина.</a:t>
            </a:r>
            <a:endParaRPr lang="ru-RU" b="1" i="1" dirty="0" smtClean="0"/>
          </a:p>
          <a:p>
            <a:endParaRPr lang="ru-RU" dirty="0"/>
          </a:p>
        </p:txBody>
      </p:sp>
      <p:pic>
        <p:nvPicPr>
          <p:cNvPr id="5" name="Содержимое 4" descr="250px-Kweek_Elytrigia_repens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3857620" y="0"/>
            <a:ext cx="5282064" cy="6858000"/>
          </a:xfrm>
        </p:spPr>
      </p:pic>
      <p:pic>
        <p:nvPicPr>
          <p:cNvPr id="2050" name="Picture 2" descr="C:\Documents and Settings\User\Мои документы\Настя\ГЕОГРАФІЯ\002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3571876"/>
            <a:ext cx="3943349" cy="328612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5068_3_b.jpg"/>
          <p:cNvPicPr>
            <a:picLocks noGrp="1" noChangeAspect="1"/>
          </p:cNvPicPr>
          <p:nvPr>
            <p:ph sz="quarter" idx="2"/>
          </p:nvPr>
        </p:nvPicPr>
        <p:blipFill>
          <a:blip r:embed="rId2">
            <a:lum bright="30000"/>
          </a:blip>
          <a:stretch>
            <a:fillRect/>
          </a:stretch>
        </p:blipFill>
        <p:spPr>
          <a:xfrm>
            <a:off x="0" y="0"/>
            <a:ext cx="9144000" cy="685800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Ковила </a:t>
            </a:r>
            <a:endParaRPr lang="ru-RU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1285860"/>
            <a:ext cx="8258204" cy="2043114"/>
          </a:xfrm>
        </p:spPr>
        <p:txBody>
          <a:bodyPr>
            <a:normAutofit/>
          </a:bodyPr>
          <a:lstStyle/>
          <a:p>
            <a:r>
              <a:rPr lang="uk-UA" b="1" i="1" dirty="0" smtClean="0"/>
              <a:t>До роду відносяться біля 300 видів </a:t>
            </a:r>
            <a:r>
              <a:rPr lang="uk-UA" b="1" i="1" u="sng" dirty="0" smtClean="0">
                <a:hlinkClick r:id="rId3" tooltip="Багаторічні рослини"/>
              </a:rPr>
              <a:t>багаторічних</a:t>
            </a:r>
            <a:r>
              <a:rPr lang="uk-UA" b="1" i="1" dirty="0" smtClean="0"/>
              <a:t> </a:t>
            </a:r>
            <a:r>
              <a:rPr lang="uk-UA" b="1" i="1" dirty="0" err="1" smtClean="0"/>
              <a:t>сухолюбивих</a:t>
            </a:r>
            <a:r>
              <a:rPr lang="uk-UA" b="1" i="1" dirty="0" smtClean="0"/>
              <a:t> </a:t>
            </a:r>
            <a:r>
              <a:rPr lang="uk-UA" b="1" i="1" u="sng" dirty="0" smtClean="0">
                <a:hlinkClick r:id="rId4" tooltip="Трава"/>
              </a:rPr>
              <a:t>трав</a:t>
            </a:r>
            <a:r>
              <a:rPr lang="uk-UA" b="1" i="1" dirty="0" smtClean="0"/>
              <a:t>, що ростуть переважно в тропічних і теплих степових районах.</a:t>
            </a:r>
            <a:endParaRPr lang="ru-RU" b="1" i="1" dirty="0" smtClean="0"/>
          </a:p>
          <a:p>
            <a:endParaRPr lang="ru-RU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258px-Poa_annua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0" y="-17721"/>
            <a:ext cx="9144000" cy="687572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142984"/>
            <a:ext cx="7467600" cy="1143000"/>
          </a:xfrm>
        </p:spPr>
        <p:txBody>
          <a:bodyPr>
            <a:noAutofit/>
          </a:bodyPr>
          <a:lstStyle/>
          <a:p>
            <a:r>
              <a:rPr lang="ru-RU" sz="7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Тонконіг</a:t>
            </a:r>
            <a:r>
              <a:rPr lang="ru-RU" sz="7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ru-RU" sz="7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endParaRPr lang="ru-RU" sz="7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486400" y="214290"/>
            <a:ext cx="3657600" cy="4572000"/>
          </a:xfrm>
        </p:spPr>
        <p:txBody>
          <a:bodyPr/>
          <a:lstStyle/>
          <a:p>
            <a:r>
              <a:rPr lang="ru-RU" b="1" i="1" dirty="0" smtClean="0"/>
              <a:t>Один </a:t>
            </a:r>
            <a:r>
              <a:rPr lang="ru-RU" b="1" i="1" dirty="0" err="1" smtClean="0"/>
              <a:t>з</a:t>
            </a:r>
            <a:r>
              <a:rPr lang="ru-RU" b="1" i="1" dirty="0" smtClean="0"/>
              <a:t> </a:t>
            </a:r>
            <a:r>
              <a:rPr lang="ru-RU" b="1" i="1" dirty="0" err="1" smtClean="0"/>
              <a:t>найцінніших</a:t>
            </a:r>
            <a:r>
              <a:rPr lang="ru-RU" b="1" i="1" dirty="0" smtClean="0"/>
              <a:t> </a:t>
            </a:r>
            <a:r>
              <a:rPr lang="ru-RU" b="1" i="1" dirty="0" err="1" smtClean="0"/>
              <a:t>багаторічних</a:t>
            </a:r>
            <a:r>
              <a:rPr lang="ru-RU" b="1" i="1" dirty="0" smtClean="0"/>
              <a:t> </a:t>
            </a:r>
            <a:r>
              <a:rPr lang="ru-RU" b="1" i="1" dirty="0" err="1" smtClean="0"/>
              <a:t>злаків</a:t>
            </a:r>
            <a:r>
              <a:rPr lang="ru-RU" b="1" i="1" dirty="0" smtClean="0"/>
              <a:t>, </a:t>
            </a:r>
            <a:r>
              <a:rPr lang="ru-RU" b="1" i="1" dirty="0" err="1" smtClean="0"/>
              <a:t>заввишки</a:t>
            </a:r>
            <a:r>
              <a:rPr lang="ru-RU" b="1" i="1" dirty="0" smtClean="0"/>
              <a:t> 40-60см.</a:t>
            </a:r>
            <a:r>
              <a:rPr lang="ru-RU" b="1" i="1" u="sng" dirty="0" smtClean="0"/>
              <a:t> </a:t>
            </a:r>
            <a:endParaRPr lang="ru-RU" b="1" i="1" dirty="0"/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471858" cy="1143000"/>
          </a:xfrm>
        </p:spPr>
        <p:txBody>
          <a:bodyPr>
            <a:normAutofit/>
          </a:bodyPr>
          <a:lstStyle/>
          <a:p>
            <a:r>
              <a:rPr lang="uk-UA" sz="5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Костриця</a:t>
            </a:r>
            <a:endParaRPr lang="ru-RU" sz="5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42844" y="1600200"/>
            <a:ext cx="3971956" cy="3043246"/>
          </a:xfrm>
        </p:spPr>
        <p:txBody>
          <a:bodyPr>
            <a:normAutofit fontScale="92500"/>
          </a:bodyPr>
          <a:lstStyle/>
          <a:p>
            <a:r>
              <a:rPr lang="uk-UA" b="1" i="1" dirty="0" err="1" smtClean="0"/>
              <a:t>Костриця—</a:t>
            </a:r>
            <a:r>
              <a:rPr lang="uk-UA" b="1" i="1" dirty="0" smtClean="0"/>
              <a:t> цінна кормова культура лісостепових, поліських та західних районів України. </a:t>
            </a:r>
            <a:r>
              <a:rPr lang="ru-RU" b="1" i="1" dirty="0" smtClean="0"/>
              <a:t>Трава </a:t>
            </a:r>
            <a:r>
              <a:rPr lang="ru-RU" b="1" i="1" dirty="0" err="1" smtClean="0"/>
              <a:t>й</a:t>
            </a:r>
            <a:r>
              <a:rPr lang="ru-RU" b="1" i="1" dirty="0" smtClean="0"/>
              <a:t> </a:t>
            </a:r>
            <a:r>
              <a:rPr lang="ru-RU" b="1" i="1" dirty="0" err="1" smtClean="0"/>
              <a:t>сіно</a:t>
            </a:r>
            <a:r>
              <a:rPr lang="ru-RU" b="1" i="1" dirty="0" smtClean="0"/>
              <a:t> </a:t>
            </a:r>
            <a:r>
              <a:rPr lang="ru-RU" b="1" i="1" dirty="0" err="1" smtClean="0"/>
              <a:t>її</a:t>
            </a:r>
            <a:r>
              <a:rPr lang="ru-RU" b="1" i="1" dirty="0" smtClean="0"/>
              <a:t> добре </a:t>
            </a:r>
            <a:r>
              <a:rPr lang="ru-RU" b="1" i="1" dirty="0" err="1" smtClean="0"/>
              <a:t>поїдаються</a:t>
            </a:r>
            <a:r>
              <a:rPr lang="ru-RU" b="1" i="1" dirty="0" smtClean="0"/>
              <a:t> </a:t>
            </a:r>
            <a:r>
              <a:rPr lang="ru-RU" b="1" i="1" dirty="0" err="1" smtClean="0"/>
              <a:t>тваринами</a:t>
            </a:r>
            <a:r>
              <a:rPr lang="ru-RU" b="1" i="1" dirty="0" smtClean="0"/>
              <a:t>.</a:t>
            </a:r>
          </a:p>
          <a:p>
            <a:endParaRPr lang="ru-RU" dirty="0"/>
          </a:p>
        </p:txBody>
      </p:sp>
      <p:pic>
        <p:nvPicPr>
          <p:cNvPr id="5" name="Содержимое 4" descr="Grass_Holcus_lanatus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4000496" y="0"/>
            <a:ext cx="5143504" cy="6858000"/>
          </a:xfrm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salvia-victoria.jpg"/>
          <p:cNvPicPr>
            <a:picLocks noGrp="1" noChangeAspect="1"/>
          </p:cNvPicPr>
          <p:nvPr>
            <p:ph sz="quarter" idx="1"/>
          </p:nvPr>
        </p:nvPicPr>
        <p:blipFill>
          <a:blip r:embed="rId2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8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Шавлія</a:t>
            </a:r>
            <a:endParaRPr lang="ru-RU" sz="8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0" y="4972056"/>
            <a:ext cx="7642128" cy="1885944"/>
          </a:xfrm>
        </p:spPr>
        <p:txBody>
          <a:bodyPr>
            <a:normAutofit/>
          </a:bodyPr>
          <a:lstStyle/>
          <a:p>
            <a:r>
              <a:rPr lang="uk-UA" b="1" i="1" dirty="0" smtClean="0"/>
              <a:t>Батьківщина шавлії — </a:t>
            </a:r>
            <a:r>
              <a:rPr lang="uk-UA" b="1" i="1" u="sng" dirty="0" err="1" smtClean="0"/>
              <a:t>Середземномор</a:t>
            </a:r>
            <a:r>
              <a:rPr lang="en-US" b="1" i="1" u="sng" dirty="0" smtClean="0"/>
              <a:t>’</a:t>
            </a:r>
            <a:r>
              <a:rPr lang="uk-UA" b="1" i="1" u="sng" dirty="0" smtClean="0"/>
              <a:t>я </a:t>
            </a:r>
            <a:r>
              <a:rPr lang="uk-UA" b="1" i="1" dirty="0" smtClean="0"/>
              <a:t>та </a:t>
            </a:r>
            <a:r>
              <a:rPr lang="uk-UA" b="1" i="1" u="sng" dirty="0" smtClean="0"/>
              <a:t>Південна Європа</a:t>
            </a:r>
            <a:r>
              <a:rPr lang="uk-UA" b="1" i="1" dirty="0" smtClean="0"/>
              <a:t>. Шавлія — </a:t>
            </a:r>
            <a:r>
              <a:rPr lang="uk-UA" b="1" i="1" u="sng" dirty="0" smtClean="0"/>
              <a:t>пряність</a:t>
            </a:r>
            <a:r>
              <a:rPr lang="uk-UA" b="1" i="1" dirty="0" smtClean="0"/>
              <a:t>, яка збагачує смак та сприяє покращенню засвоювання жирних м'ясних страв.</a:t>
            </a:r>
            <a:endParaRPr lang="ru-RU" b="1" i="1" dirty="0" smtClean="0"/>
          </a:p>
          <a:p>
            <a:endParaRPr lang="ru-RU" dirty="0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500042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ru-RU" sz="60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Лісова</a:t>
            </a:r>
            <a:r>
              <a:rPr lang="ru-RU" sz="6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            </a:t>
            </a:r>
            <a:r>
              <a:rPr lang="ru-RU" sz="60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рослинність</a:t>
            </a:r>
            <a:endParaRPr lang="ru-RU" sz="60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1571612"/>
            <a:ext cx="4086196" cy="4572000"/>
          </a:xfrm>
        </p:spPr>
        <p:txBody>
          <a:bodyPr>
            <a:noAutofit/>
          </a:bodyPr>
          <a:lstStyle/>
          <a:p>
            <a:r>
              <a:rPr lang="ru-RU" sz="1400" b="1" i="1" dirty="0" err="1" smtClean="0"/>
              <a:t>Ліс</a:t>
            </a:r>
            <a:r>
              <a:rPr lang="ru-RU" sz="1400" b="1" i="1" dirty="0" smtClean="0"/>
              <a:t> – </a:t>
            </a:r>
            <a:r>
              <a:rPr lang="ru-RU" sz="1400" b="1" i="1" dirty="0" err="1" smtClean="0"/>
              <a:t>безцінний</a:t>
            </a:r>
            <a:r>
              <a:rPr lang="ru-RU" sz="1400" b="1" i="1" dirty="0" smtClean="0"/>
              <a:t> дар </a:t>
            </a:r>
            <a:r>
              <a:rPr lang="ru-RU" sz="1400" b="1" i="1" dirty="0" err="1" smtClean="0"/>
              <a:t>природи</a:t>
            </a:r>
            <a:r>
              <a:rPr lang="ru-RU" sz="1400" b="1" i="1" dirty="0" smtClean="0"/>
              <a:t>. </a:t>
            </a:r>
            <a:r>
              <a:rPr lang="ru-RU" sz="1400" b="1" i="1" dirty="0" err="1" smtClean="0"/>
              <a:t>Значення</a:t>
            </a:r>
            <a:r>
              <a:rPr lang="ru-RU" sz="1400" b="1" i="1" dirty="0" smtClean="0"/>
              <a:t> </a:t>
            </a:r>
            <a:r>
              <a:rPr lang="ru-RU" sz="1400" b="1" i="1" dirty="0" err="1" smtClean="0"/>
              <a:t>його</a:t>
            </a:r>
            <a:r>
              <a:rPr lang="ru-RU" sz="1400" b="1" i="1" dirty="0" smtClean="0"/>
              <a:t> в </a:t>
            </a:r>
            <a:r>
              <a:rPr lang="ru-RU" sz="1400" b="1" i="1" dirty="0" err="1" smtClean="0"/>
              <a:t>природі</a:t>
            </a:r>
            <a:r>
              <a:rPr lang="ru-RU" sz="1400" b="1" i="1" dirty="0" smtClean="0"/>
              <a:t> </a:t>
            </a:r>
            <a:r>
              <a:rPr lang="ru-RU" sz="1400" b="1" i="1" dirty="0" err="1" smtClean="0"/>
              <a:t>неможливо</a:t>
            </a:r>
            <a:r>
              <a:rPr lang="ru-RU" sz="1400" b="1" i="1" dirty="0" smtClean="0"/>
              <a:t> </a:t>
            </a:r>
            <a:r>
              <a:rPr lang="ru-RU" sz="1400" b="1" i="1" dirty="0" err="1" smtClean="0"/>
              <a:t>переоцінити</a:t>
            </a:r>
            <a:r>
              <a:rPr lang="ru-RU" sz="1400" b="1" i="1" dirty="0" smtClean="0"/>
              <a:t>. </a:t>
            </a:r>
            <a:r>
              <a:rPr lang="ru-RU" sz="1400" b="1" i="1" dirty="0" err="1" smtClean="0"/>
              <a:t>Ліси</a:t>
            </a:r>
            <a:r>
              <a:rPr lang="ru-RU" sz="1400" b="1" i="1" dirty="0" smtClean="0"/>
              <a:t> </a:t>
            </a:r>
            <a:r>
              <a:rPr lang="ru-RU" sz="1400" b="1" i="1" dirty="0" err="1" smtClean="0"/>
              <a:t>впливають</a:t>
            </a:r>
            <a:r>
              <a:rPr lang="ru-RU" sz="1400" b="1" i="1" dirty="0" smtClean="0"/>
              <a:t> на </a:t>
            </a:r>
            <a:r>
              <a:rPr lang="ru-RU" sz="1400" b="1" i="1" dirty="0" err="1" smtClean="0"/>
              <a:t>клімат</a:t>
            </a:r>
            <a:r>
              <a:rPr lang="ru-RU" sz="1400" b="1" i="1" dirty="0" smtClean="0"/>
              <a:t>, </a:t>
            </a:r>
            <a:r>
              <a:rPr lang="ru-RU" sz="1400" b="1" i="1" dirty="0" err="1" smtClean="0"/>
              <a:t>пом’якшуючи</a:t>
            </a:r>
            <a:r>
              <a:rPr lang="ru-RU" sz="1400" b="1" i="1" dirty="0" smtClean="0"/>
              <a:t> </a:t>
            </a:r>
            <a:r>
              <a:rPr lang="ru-RU" sz="1400" b="1" i="1" dirty="0" err="1" smtClean="0"/>
              <a:t>його</a:t>
            </a:r>
            <a:r>
              <a:rPr lang="ru-RU" sz="1400" b="1" i="1" dirty="0" smtClean="0"/>
              <a:t>, </a:t>
            </a:r>
            <a:r>
              <a:rPr lang="ru-RU" sz="1400" b="1" i="1" dirty="0" err="1" smtClean="0"/>
              <a:t>мають</a:t>
            </a:r>
            <a:r>
              <a:rPr lang="ru-RU" sz="1400" b="1" i="1" dirty="0" smtClean="0"/>
              <a:t> </a:t>
            </a:r>
            <a:r>
              <a:rPr lang="ru-RU" sz="1400" b="1" i="1" dirty="0" err="1" smtClean="0"/>
              <a:t>величезне</a:t>
            </a:r>
            <a:r>
              <a:rPr lang="ru-RU" sz="1400" b="1" i="1" dirty="0" smtClean="0"/>
              <a:t> </a:t>
            </a:r>
            <a:r>
              <a:rPr lang="ru-RU" sz="1400" b="1" i="1" dirty="0" err="1" smtClean="0"/>
              <a:t>водорегулююче</a:t>
            </a:r>
            <a:r>
              <a:rPr lang="ru-RU" sz="1400" b="1" i="1" dirty="0" smtClean="0"/>
              <a:t> </a:t>
            </a:r>
            <a:r>
              <a:rPr lang="ru-RU" sz="1400" b="1" i="1" dirty="0" err="1" smtClean="0"/>
              <a:t>значення</a:t>
            </a:r>
            <a:r>
              <a:rPr lang="ru-RU" sz="1400" b="1" i="1" dirty="0" smtClean="0"/>
              <a:t>.  </a:t>
            </a:r>
            <a:r>
              <a:rPr lang="ru-RU" sz="1400" b="1" i="1" dirty="0" err="1" smtClean="0"/>
              <a:t>Ліс</a:t>
            </a:r>
            <a:r>
              <a:rPr lang="ru-RU" sz="1400" b="1" i="1" dirty="0" smtClean="0"/>
              <a:t> </a:t>
            </a:r>
            <a:r>
              <a:rPr lang="ru-RU" sz="1400" b="1" i="1" dirty="0" err="1" smtClean="0"/>
              <a:t>впливає</a:t>
            </a:r>
            <a:r>
              <a:rPr lang="ru-RU" sz="1400" b="1" i="1" dirty="0" smtClean="0"/>
              <a:t> на </a:t>
            </a:r>
            <a:r>
              <a:rPr lang="ru-RU" sz="1400" b="1" i="1" dirty="0" err="1" smtClean="0"/>
              <a:t>формування</a:t>
            </a:r>
            <a:r>
              <a:rPr lang="ru-RU" sz="1400" b="1" i="1" dirty="0" smtClean="0"/>
              <a:t> </a:t>
            </a:r>
            <a:r>
              <a:rPr lang="ru-RU" sz="1400" b="1" i="1" dirty="0" err="1" smtClean="0"/>
              <a:t>грунтів</a:t>
            </a:r>
            <a:r>
              <a:rPr lang="ru-RU" sz="1400" b="1" i="1" dirty="0" smtClean="0"/>
              <a:t>. </a:t>
            </a:r>
            <a:r>
              <a:rPr lang="ru-RU" sz="1400" b="1" i="1" dirty="0" err="1" smtClean="0"/>
              <a:t>Лісові</a:t>
            </a:r>
            <a:r>
              <a:rPr lang="ru-RU" sz="1400" b="1" i="1" dirty="0" smtClean="0"/>
              <a:t> </a:t>
            </a:r>
            <a:r>
              <a:rPr lang="ru-RU" sz="1400" b="1" i="1" dirty="0" err="1" smtClean="0"/>
              <a:t>насадження</a:t>
            </a:r>
            <a:r>
              <a:rPr lang="ru-RU" sz="1400" b="1" i="1" dirty="0" smtClean="0"/>
              <a:t> </a:t>
            </a:r>
            <a:r>
              <a:rPr lang="ru-RU" sz="1400" b="1" i="1" dirty="0" err="1" smtClean="0"/>
              <a:t>захищають</a:t>
            </a:r>
            <a:r>
              <a:rPr lang="ru-RU" sz="1400" b="1" i="1" dirty="0" smtClean="0"/>
              <a:t> поля </a:t>
            </a:r>
            <a:r>
              <a:rPr lang="ru-RU" sz="1400" b="1" i="1" dirty="0" err="1" smtClean="0"/>
              <a:t>від</a:t>
            </a:r>
            <a:r>
              <a:rPr lang="ru-RU" sz="1400" b="1" i="1" dirty="0" smtClean="0"/>
              <a:t> </a:t>
            </a:r>
            <a:r>
              <a:rPr lang="ru-RU" sz="1400" b="1" i="1" dirty="0" err="1" smtClean="0"/>
              <a:t>суховіїв</a:t>
            </a:r>
            <a:r>
              <a:rPr lang="ru-RU" sz="1400" b="1" i="1" dirty="0" smtClean="0"/>
              <a:t>, </a:t>
            </a:r>
            <a:r>
              <a:rPr lang="ru-RU" sz="1400" b="1" i="1" dirty="0" err="1" smtClean="0"/>
              <a:t>вітрової</a:t>
            </a:r>
            <a:r>
              <a:rPr lang="ru-RU" sz="1400" b="1" i="1" dirty="0" smtClean="0"/>
              <a:t> та </a:t>
            </a:r>
            <a:r>
              <a:rPr lang="ru-RU" sz="1400" b="1" i="1" dirty="0" err="1" smtClean="0"/>
              <a:t>водної</a:t>
            </a:r>
            <a:r>
              <a:rPr lang="ru-RU" sz="1400" b="1" i="1" dirty="0" smtClean="0"/>
              <a:t> </a:t>
            </a:r>
            <a:r>
              <a:rPr lang="ru-RU" sz="1400" b="1" i="1" dirty="0" err="1" smtClean="0"/>
              <a:t>ерозії</a:t>
            </a:r>
            <a:r>
              <a:rPr lang="ru-RU" sz="1400" b="1" i="1" dirty="0" smtClean="0"/>
              <a:t> </a:t>
            </a:r>
            <a:r>
              <a:rPr lang="ru-RU" sz="1400" b="1" i="1" dirty="0" err="1" smtClean="0"/>
              <a:t>грунтів</a:t>
            </a:r>
            <a:r>
              <a:rPr lang="ru-RU" sz="1400" b="1" i="1" dirty="0" smtClean="0"/>
              <a:t>. </a:t>
            </a:r>
            <a:r>
              <a:rPr lang="ru-RU" sz="1400" b="1" i="1" dirty="0" err="1" smtClean="0"/>
              <a:t>Лісове</a:t>
            </a:r>
            <a:r>
              <a:rPr lang="ru-RU" sz="1400" b="1" i="1" dirty="0" smtClean="0"/>
              <a:t> </a:t>
            </a:r>
            <a:r>
              <a:rPr lang="ru-RU" sz="1400" b="1" i="1" dirty="0" err="1" smtClean="0"/>
              <a:t>повітря</a:t>
            </a:r>
            <a:r>
              <a:rPr lang="ru-RU" sz="1400" b="1" i="1" dirty="0" smtClean="0"/>
              <a:t> </a:t>
            </a:r>
            <a:r>
              <a:rPr lang="ru-RU" sz="1400" b="1" i="1" dirty="0" err="1" smtClean="0"/>
              <a:t>позбавлене</a:t>
            </a:r>
            <a:r>
              <a:rPr lang="ru-RU" sz="1400" b="1" i="1" dirty="0" smtClean="0"/>
              <a:t> пилу, </a:t>
            </a:r>
            <a:r>
              <a:rPr lang="ru-RU" sz="1400" b="1" i="1" dirty="0" err="1" smtClean="0"/>
              <a:t>наповнене</a:t>
            </a:r>
            <a:r>
              <a:rPr lang="ru-RU" sz="1400" b="1" i="1" dirty="0" smtClean="0"/>
              <a:t> </a:t>
            </a:r>
            <a:r>
              <a:rPr lang="ru-RU" sz="1400" b="1" i="1" dirty="0" err="1" smtClean="0"/>
              <a:t>корисними</a:t>
            </a:r>
            <a:r>
              <a:rPr lang="ru-RU" sz="1400" b="1" i="1" dirty="0" smtClean="0"/>
              <a:t> </a:t>
            </a:r>
            <a:r>
              <a:rPr lang="ru-RU" sz="1400" b="1" i="1" dirty="0" err="1" smtClean="0"/>
              <a:t>виділеннями</a:t>
            </a:r>
            <a:r>
              <a:rPr lang="ru-RU" sz="1400" b="1" i="1" dirty="0" smtClean="0"/>
              <a:t> </a:t>
            </a:r>
            <a:r>
              <a:rPr lang="ru-RU" sz="1400" b="1" i="1" dirty="0" err="1" smtClean="0"/>
              <a:t>лісових</a:t>
            </a:r>
            <a:r>
              <a:rPr lang="ru-RU" sz="1400" b="1" i="1" dirty="0" smtClean="0"/>
              <a:t> </a:t>
            </a:r>
            <a:r>
              <a:rPr lang="ru-RU" sz="1400" b="1" i="1" dirty="0" err="1" smtClean="0"/>
              <a:t>рослин</a:t>
            </a:r>
            <a:r>
              <a:rPr lang="ru-RU" sz="1400" b="1" i="1" dirty="0" smtClean="0"/>
              <a:t>, </a:t>
            </a:r>
            <a:r>
              <a:rPr lang="ru-RU" sz="1400" b="1" i="1" dirty="0" err="1" smtClean="0"/>
              <a:t>які</a:t>
            </a:r>
            <a:r>
              <a:rPr lang="ru-RU" sz="1400" b="1" i="1" dirty="0" smtClean="0"/>
              <a:t> </a:t>
            </a:r>
            <a:r>
              <a:rPr lang="ru-RU" sz="1400" b="1" i="1" dirty="0" err="1" smtClean="0"/>
              <a:t>відновлюють</a:t>
            </a:r>
            <a:r>
              <a:rPr lang="ru-RU" sz="1400" b="1" i="1" dirty="0" smtClean="0"/>
              <a:t> </a:t>
            </a:r>
            <a:r>
              <a:rPr lang="ru-RU" sz="1400" b="1" i="1" dirty="0" err="1" smtClean="0"/>
              <a:t>сили</a:t>
            </a:r>
            <a:r>
              <a:rPr lang="ru-RU" sz="1400" b="1" i="1" dirty="0" smtClean="0"/>
              <a:t> </a:t>
            </a:r>
            <a:r>
              <a:rPr lang="ru-RU" sz="1400" b="1" i="1" dirty="0" err="1" smtClean="0"/>
              <a:t>людини</a:t>
            </a:r>
            <a:r>
              <a:rPr lang="ru-RU" sz="1400" b="1" i="1" dirty="0" smtClean="0"/>
              <a:t>, </a:t>
            </a:r>
            <a:r>
              <a:rPr lang="ru-RU" sz="1400" b="1" i="1" dirty="0" err="1" smtClean="0"/>
              <a:t>дарують</a:t>
            </a:r>
            <a:r>
              <a:rPr lang="ru-RU" sz="1400" b="1" i="1" dirty="0" smtClean="0"/>
              <a:t> </a:t>
            </a:r>
            <a:r>
              <a:rPr lang="ru-RU" sz="1400" b="1" i="1" dirty="0" err="1" smtClean="0"/>
              <a:t>їй</a:t>
            </a:r>
            <a:r>
              <a:rPr lang="ru-RU" sz="1400" b="1" i="1" dirty="0" smtClean="0"/>
              <a:t> </a:t>
            </a:r>
            <a:r>
              <a:rPr lang="ru-RU" sz="1400" b="1" i="1" dirty="0" err="1" smtClean="0"/>
              <a:t>здоров’я</a:t>
            </a:r>
            <a:r>
              <a:rPr lang="ru-RU" sz="1400" b="1" i="1" dirty="0" smtClean="0"/>
              <a:t>. </a:t>
            </a:r>
          </a:p>
          <a:p>
            <a:r>
              <a:rPr lang="ru-RU" sz="1400" b="1" i="1" dirty="0" smtClean="0"/>
              <a:t>У </a:t>
            </a:r>
            <a:r>
              <a:rPr lang="ru-RU" sz="1400" b="1" i="1" dirty="0" err="1" smtClean="0"/>
              <a:t>житті</a:t>
            </a:r>
            <a:r>
              <a:rPr lang="ru-RU" sz="1400" b="1" i="1" dirty="0" smtClean="0"/>
              <a:t> </a:t>
            </a:r>
            <a:r>
              <a:rPr lang="ru-RU" sz="1400" b="1" i="1" dirty="0" err="1" smtClean="0"/>
              <a:t>людини</a:t>
            </a:r>
            <a:r>
              <a:rPr lang="ru-RU" sz="1400" b="1" i="1" dirty="0" smtClean="0"/>
              <a:t> </a:t>
            </a:r>
            <a:r>
              <a:rPr lang="ru-RU" sz="1400" b="1" i="1" dirty="0" err="1" smtClean="0"/>
              <a:t>ліс</a:t>
            </a:r>
            <a:r>
              <a:rPr lang="ru-RU" sz="1400" b="1" i="1" dirty="0" smtClean="0"/>
              <a:t> </a:t>
            </a:r>
            <a:r>
              <a:rPr lang="ru-RU" sz="1400" b="1" i="1" dirty="0" err="1" smtClean="0"/>
              <a:t>відіграє</a:t>
            </a:r>
            <a:r>
              <a:rPr lang="ru-RU" sz="1400" b="1" i="1" dirty="0" smtClean="0"/>
              <a:t> </a:t>
            </a:r>
            <a:r>
              <a:rPr lang="ru-RU" sz="1400" b="1" i="1" dirty="0" err="1" smtClean="0"/>
              <a:t>першочергову</a:t>
            </a:r>
            <a:r>
              <a:rPr lang="ru-RU" sz="1400" b="1" i="1" dirty="0" smtClean="0"/>
              <a:t> роль ,як </a:t>
            </a:r>
            <a:r>
              <a:rPr lang="ru-RU" sz="1400" b="1" i="1" dirty="0" err="1" smtClean="0"/>
              <a:t>надзвичайно</a:t>
            </a:r>
            <a:r>
              <a:rPr lang="ru-RU" sz="1400" b="1" i="1" dirty="0" smtClean="0"/>
              <a:t> </a:t>
            </a:r>
            <a:r>
              <a:rPr lang="ru-RU" sz="1400" b="1" i="1" dirty="0" err="1" smtClean="0"/>
              <a:t>важливий</a:t>
            </a:r>
            <a:r>
              <a:rPr lang="ru-RU" sz="1400" b="1" i="1" dirty="0" smtClean="0"/>
              <a:t> </a:t>
            </a:r>
            <a:r>
              <a:rPr lang="ru-RU" sz="1400" b="1" i="1" dirty="0" err="1" smtClean="0"/>
              <a:t>природний</a:t>
            </a:r>
            <a:r>
              <a:rPr lang="ru-RU" sz="1400" b="1" i="1" dirty="0" smtClean="0"/>
              <a:t> ресурс. </a:t>
            </a:r>
            <a:r>
              <a:rPr lang="ru-RU" sz="1400" b="1" i="1" dirty="0" err="1" smtClean="0"/>
              <a:t>Він</a:t>
            </a:r>
            <a:r>
              <a:rPr lang="ru-RU" sz="1400" b="1" i="1" dirty="0" smtClean="0"/>
              <a:t> </a:t>
            </a:r>
            <a:r>
              <a:rPr lang="ru-RU" sz="1400" b="1" i="1" dirty="0" err="1" smtClean="0"/>
              <a:t>дає</a:t>
            </a:r>
            <a:r>
              <a:rPr lang="ru-RU" sz="1400" b="1" i="1" dirty="0" smtClean="0"/>
              <a:t> </a:t>
            </a:r>
            <a:r>
              <a:rPr lang="ru-RU" sz="1400" b="1" i="1" dirty="0" err="1" smtClean="0"/>
              <a:t>матеріали</a:t>
            </a:r>
            <a:r>
              <a:rPr lang="ru-RU" sz="1400" b="1" i="1" dirty="0" smtClean="0"/>
              <a:t> для </a:t>
            </a:r>
            <a:r>
              <a:rPr lang="ru-RU" sz="1400" b="1" i="1" dirty="0" err="1" smtClean="0"/>
              <a:t>будівництва</a:t>
            </a:r>
            <a:r>
              <a:rPr lang="ru-RU" sz="1400" b="1" i="1" dirty="0" smtClean="0"/>
              <a:t>, </a:t>
            </a:r>
            <a:r>
              <a:rPr lang="ru-RU" sz="1400" b="1" i="1" dirty="0" err="1" smtClean="0"/>
              <a:t>деревообробної</a:t>
            </a:r>
            <a:r>
              <a:rPr lang="ru-RU" sz="1400" b="1" i="1" dirty="0" smtClean="0"/>
              <a:t> та </a:t>
            </a:r>
            <a:r>
              <a:rPr lang="ru-RU" sz="1400" b="1" i="1" dirty="0" err="1" smtClean="0"/>
              <a:t>меблевої</a:t>
            </a:r>
            <a:r>
              <a:rPr lang="ru-RU" sz="1400" b="1" i="1" dirty="0" smtClean="0"/>
              <a:t> </a:t>
            </a:r>
            <a:r>
              <a:rPr lang="ru-RU" sz="1400" b="1" i="1" dirty="0" err="1" smtClean="0"/>
              <a:t>промисловості</a:t>
            </a:r>
            <a:r>
              <a:rPr lang="ru-RU" sz="1400" b="1" i="1" dirty="0" smtClean="0"/>
              <a:t>, </a:t>
            </a:r>
            <a:r>
              <a:rPr lang="ru-RU" sz="1400" b="1" i="1" dirty="0" err="1" smtClean="0"/>
              <a:t>постачає</a:t>
            </a:r>
            <a:r>
              <a:rPr lang="ru-RU" sz="1400" b="1" i="1" dirty="0" smtClean="0"/>
              <a:t> </a:t>
            </a:r>
            <a:r>
              <a:rPr lang="ru-RU" sz="1400" b="1" i="1" dirty="0" err="1" smtClean="0"/>
              <a:t>сировину</a:t>
            </a:r>
            <a:r>
              <a:rPr lang="ru-RU" sz="1400" b="1" i="1" dirty="0" smtClean="0"/>
              <a:t> для </a:t>
            </a:r>
            <a:r>
              <a:rPr lang="ru-RU" sz="1400" b="1" i="1" dirty="0" err="1" smtClean="0"/>
              <a:t>паперової</a:t>
            </a:r>
            <a:r>
              <a:rPr lang="ru-RU" sz="1400" b="1" i="1" dirty="0" smtClean="0"/>
              <a:t>, </a:t>
            </a:r>
            <a:r>
              <a:rPr lang="ru-RU" sz="1400" b="1" i="1" dirty="0" err="1" smtClean="0"/>
              <a:t>сірникової</a:t>
            </a:r>
            <a:r>
              <a:rPr lang="ru-RU" sz="1400" b="1" i="1" dirty="0" smtClean="0"/>
              <a:t> та </a:t>
            </a:r>
            <a:r>
              <a:rPr lang="ru-RU" sz="1400" b="1" i="1" dirty="0" err="1" smtClean="0"/>
              <a:t>хімічної</a:t>
            </a:r>
            <a:r>
              <a:rPr lang="ru-RU" sz="1400" b="1" i="1" dirty="0" smtClean="0"/>
              <a:t> </a:t>
            </a:r>
            <a:r>
              <a:rPr lang="ru-RU" sz="1400" b="1" i="1" dirty="0" err="1" smtClean="0"/>
              <a:t>промисловості</a:t>
            </a:r>
            <a:r>
              <a:rPr lang="ru-RU" sz="1400" b="1" i="1" dirty="0" smtClean="0"/>
              <a:t>. </a:t>
            </a:r>
            <a:endParaRPr lang="ru-RU" sz="1400" b="1" i="1" dirty="0"/>
          </a:p>
        </p:txBody>
      </p:sp>
      <p:pic>
        <p:nvPicPr>
          <p:cNvPr id="5" name="Содержимое 4" descr="8797.bmp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4071934" y="0"/>
            <a:ext cx="5072066" cy="6858000"/>
          </a:xfr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-214338"/>
            <a:ext cx="7467600" cy="1143000"/>
          </a:xfrm>
        </p:spPr>
        <p:txBody>
          <a:bodyPr>
            <a:normAutofit/>
          </a:bodyPr>
          <a:lstStyle/>
          <a:p>
            <a:r>
              <a:rPr lang="uk-UA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Конюшина</a:t>
            </a:r>
            <a:endParaRPr lang="ru-RU" sz="6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500034" y="785794"/>
            <a:ext cx="7467600" cy="4873752"/>
          </a:xfrm>
        </p:spPr>
        <p:txBody>
          <a:bodyPr/>
          <a:lstStyle/>
          <a:p>
            <a:r>
              <a:rPr lang="uk-UA" b="1" i="1" dirty="0" smtClean="0"/>
              <a:t>Росте на </a:t>
            </a:r>
            <a:r>
              <a:rPr lang="uk-UA" b="1" i="1" u="sng" dirty="0" smtClean="0">
                <a:hlinkClick r:id="rId2" tooltip="Заплава"/>
              </a:rPr>
              <a:t>заплавних</a:t>
            </a:r>
            <a:r>
              <a:rPr lang="uk-UA" b="1" i="1" dirty="0" smtClean="0"/>
              <a:t> </a:t>
            </a:r>
            <a:r>
              <a:rPr lang="uk-UA" b="1" i="1" u="sng" dirty="0" smtClean="0">
                <a:hlinkClick r:id="rId3" tooltip="Лука (рослинність)"/>
              </a:rPr>
              <a:t>луках</a:t>
            </a:r>
            <a:r>
              <a:rPr lang="uk-UA" b="1" i="1" dirty="0" smtClean="0"/>
              <a:t>, у </a:t>
            </a:r>
            <a:r>
              <a:rPr lang="uk-UA" b="1" i="1" u="sng" dirty="0" smtClean="0">
                <a:hlinkClick r:id="rId4" tooltip="Чагарник"/>
              </a:rPr>
              <a:t>чагарниках</a:t>
            </a:r>
            <a:r>
              <a:rPr lang="uk-UA" b="1" i="1" dirty="0" smtClean="0"/>
              <a:t>, на </a:t>
            </a:r>
            <a:r>
              <a:rPr lang="uk-UA" b="1" i="1" u="sng" dirty="0" smtClean="0">
                <a:hlinkClick r:id="rId5" tooltip="Узлісся"/>
              </a:rPr>
              <a:t>узліссях</a:t>
            </a:r>
            <a:r>
              <a:rPr lang="uk-UA" b="1" i="1" dirty="0" smtClean="0"/>
              <a:t>, по балках в </a:t>
            </a:r>
            <a:r>
              <a:rPr lang="uk-UA" b="1" i="1" u="sng" dirty="0" smtClean="0">
                <a:hlinkClick r:id="rId6" tooltip="Лісова зона (ще не написана)"/>
              </a:rPr>
              <a:t>лісових</a:t>
            </a:r>
            <a:r>
              <a:rPr lang="uk-UA" b="1" i="1" dirty="0" smtClean="0"/>
              <a:t> і </a:t>
            </a:r>
            <a:r>
              <a:rPr lang="uk-UA" b="1" i="1" u="sng" dirty="0" smtClean="0">
                <a:hlinkClick r:id="rId7" tooltip="Лісостеп"/>
              </a:rPr>
              <a:t>лісостепових</a:t>
            </a:r>
            <a:r>
              <a:rPr lang="uk-UA" b="1" i="1" dirty="0" smtClean="0"/>
              <a:t> районах, рідше в </a:t>
            </a:r>
            <a:r>
              <a:rPr lang="uk-UA" b="1" i="1" u="sng" dirty="0" smtClean="0">
                <a:hlinkClick r:id="rId8" tooltip="Степ"/>
              </a:rPr>
              <a:t>Степу</a:t>
            </a:r>
            <a:r>
              <a:rPr lang="uk-UA" b="1" i="1" dirty="0" smtClean="0"/>
              <a:t> і </a:t>
            </a:r>
            <a:r>
              <a:rPr lang="uk-UA" b="1" i="1" u="sng" dirty="0" smtClean="0">
                <a:hlinkClick r:id="rId9" tooltip="Кримський півострів"/>
              </a:rPr>
              <a:t>Криму</a:t>
            </a:r>
            <a:r>
              <a:rPr lang="uk-UA" b="1" i="1" dirty="0" smtClean="0"/>
              <a:t>.</a:t>
            </a:r>
            <a:endParaRPr lang="ru-RU" b="1" i="1" dirty="0" smtClean="0"/>
          </a:p>
          <a:p>
            <a:endParaRPr lang="ru-RU" dirty="0"/>
          </a:p>
        </p:txBody>
      </p:sp>
      <p:pic>
        <p:nvPicPr>
          <p:cNvPr id="5" name="Содержимое 4" descr="1.jpg"/>
          <p:cNvPicPr>
            <a:picLocks noGrp="1" noChangeAspect="1"/>
          </p:cNvPicPr>
          <p:nvPr>
            <p:ph sz="quarter" idx="4294967295"/>
          </p:nvPr>
        </p:nvPicPr>
        <p:blipFill>
          <a:blip r:embed="rId10"/>
          <a:stretch>
            <a:fillRect/>
          </a:stretch>
        </p:blipFill>
        <p:spPr>
          <a:xfrm>
            <a:off x="1785918" y="2000240"/>
            <a:ext cx="5786478" cy="4678083"/>
          </a:xfrm>
          <a:effectLst>
            <a:softEdge rad="317500"/>
          </a:effec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a48c29d426_215927.jpg"/>
          <p:cNvPicPr>
            <a:picLocks noGrp="1" noChangeAspect="1"/>
          </p:cNvPicPr>
          <p:nvPr>
            <p:ph sz="quarter" idx="1"/>
          </p:nvPr>
        </p:nvPicPr>
        <p:blipFill>
          <a:blip r:embed="rId2">
            <a:lum bright="-20000"/>
          </a:blip>
          <a:stretch>
            <a:fillRect/>
          </a:stretch>
        </p:blipFill>
        <p:spPr>
          <a:xfrm>
            <a:off x="-1" y="0"/>
            <a:ext cx="9104881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857232"/>
            <a:ext cx="7467600" cy="1143000"/>
          </a:xfrm>
        </p:spPr>
        <p:txBody>
          <a:bodyPr>
            <a:noAutofit/>
          </a:bodyPr>
          <a:lstStyle/>
          <a:p>
            <a:r>
              <a:rPr lang="ru-RU" sz="6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Болотна</a:t>
            </a:r>
            <a:r>
              <a:rPr lang="ru-RU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6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рослинність</a:t>
            </a:r>
            <a:r>
              <a:rPr lang="ru-RU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ru-RU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endParaRPr lang="ru-RU" sz="6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0" y="2643182"/>
            <a:ext cx="3657600" cy="4572000"/>
          </a:xfrm>
        </p:spPr>
        <p:txBody>
          <a:bodyPr>
            <a:normAutofit fontScale="70000" lnSpcReduction="20000"/>
          </a:bodyPr>
          <a:lstStyle/>
          <a:p>
            <a:r>
              <a:rPr lang="ru-RU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Болотна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рослинність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розвивається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зниженнях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надмірним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зволоженням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Болота </a:t>
            </a:r>
            <a:r>
              <a:rPr lang="ru-RU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займають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близько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2% </a:t>
            </a:r>
            <a:r>
              <a:rPr lang="ru-RU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території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України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Найбільше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поширення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вони </a:t>
            </a:r>
            <a:r>
              <a:rPr lang="ru-RU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дістали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Поліссі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 </a:t>
            </a:r>
            <a:r>
              <a:rPr lang="ru-RU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Врослинному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покриві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переважають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трав'яні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трав'яно-мохові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угруповання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Поширені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осока, очерет, </a:t>
            </a:r>
            <a:r>
              <a:rPr lang="ru-RU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рогіз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тростяниця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хвощ, лепеха та </a:t>
            </a:r>
            <a:r>
              <a:rPr lang="ru-RU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З дерев – </a:t>
            </a:r>
            <a:r>
              <a:rPr lang="ru-RU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вільха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чорна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менше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сосна, береза, верба, </a:t>
            </a:r>
            <a:r>
              <a:rPr lang="ru-RU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чагарники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верби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берези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pic198_1280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6" name="Содержимое 5" descr="equisetum_arvense2.jpg"/>
          <p:cNvPicPr>
            <a:picLocks noGrp="1" noChangeAspect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>
          <a:xfrm>
            <a:off x="4429124" y="-218737"/>
            <a:ext cx="4714876" cy="7076737"/>
          </a:xfrm>
        </p:spPr>
      </p:pic>
      <p:sp>
        <p:nvSpPr>
          <p:cNvPr id="7" name="TextBox 6"/>
          <p:cNvSpPr txBox="1"/>
          <p:nvPr/>
        </p:nvSpPr>
        <p:spPr>
          <a:xfrm>
            <a:off x="142844" y="142852"/>
            <a:ext cx="50006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Рослинність боліт: хвощі і мохи</a:t>
            </a:r>
            <a:r>
              <a:rPr lang="uk-UA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redb-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1"/>
          </a:xfrm>
        </p:spPr>
      </p:pic>
      <p:sp>
        <p:nvSpPr>
          <p:cNvPr id="6" name="Содержимое 5"/>
          <p:cNvSpPr>
            <a:spLocks noGrp="1"/>
          </p:cNvSpPr>
          <p:nvPr>
            <p:ph sz="quarter" idx="2"/>
          </p:nvPr>
        </p:nvSpPr>
        <p:spPr>
          <a:xfrm>
            <a:off x="0" y="4286256"/>
            <a:ext cx="6572264" cy="2928958"/>
          </a:xfrm>
        </p:spPr>
        <p:txBody>
          <a:bodyPr>
            <a:normAutofit fontScale="55000" lnSpcReduction="20000"/>
          </a:bodyPr>
          <a:lstStyle/>
          <a:p>
            <a:r>
              <a:rPr lang="ru-RU" i="1" dirty="0" smtClean="0">
                <a:solidFill>
                  <a:schemeClr val="bg1"/>
                </a:solidFill>
              </a:rPr>
              <a:t>На </a:t>
            </a:r>
            <a:r>
              <a:rPr lang="ru-RU" i="1" dirty="0" err="1" smtClean="0">
                <a:solidFill>
                  <a:schemeClr val="bg1"/>
                </a:solidFill>
              </a:rPr>
              <a:t>території</a:t>
            </a:r>
            <a:r>
              <a:rPr lang="ru-RU" i="1" dirty="0" smtClean="0">
                <a:solidFill>
                  <a:schemeClr val="bg1"/>
                </a:solidFill>
              </a:rPr>
              <a:t> </a:t>
            </a:r>
            <a:r>
              <a:rPr lang="ru-RU" i="1" dirty="0" err="1" smtClean="0">
                <a:solidFill>
                  <a:schemeClr val="bg1"/>
                </a:solidFill>
              </a:rPr>
              <a:t>України</a:t>
            </a:r>
            <a:r>
              <a:rPr lang="ru-RU" i="1" dirty="0" smtClean="0">
                <a:solidFill>
                  <a:schemeClr val="bg1"/>
                </a:solidFill>
              </a:rPr>
              <a:t> </a:t>
            </a:r>
            <a:r>
              <a:rPr lang="ru-RU" i="1" dirty="0" err="1" smtClean="0">
                <a:solidFill>
                  <a:schemeClr val="bg1"/>
                </a:solidFill>
              </a:rPr>
              <a:t>нині</a:t>
            </a:r>
            <a:r>
              <a:rPr lang="ru-RU" i="1" dirty="0" smtClean="0">
                <a:solidFill>
                  <a:schemeClr val="bg1"/>
                </a:solidFill>
              </a:rPr>
              <a:t> </a:t>
            </a:r>
            <a:r>
              <a:rPr lang="ru-RU" i="1" dirty="0" err="1" smtClean="0">
                <a:solidFill>
                  <a:schemeClr val="bg1"/>
                </a:solidFill>
              </a:rPr>
              <a:t>зростає</a:t>
            </a:r>
            <a:r>
              <a:rPr lang="ru-RU" i="1" dirty="0" smtClean="0">
                <a:solidFill>
                  <a:schemeClr val="bg1"/>
                </a:solidFill>
              </a:rPr>
              <a:t> </a:t>
            </a:r>
            <a:r>
              <a:rPr lang="ru-RU" i="1" dirty="0" err="1" smtClean="0">
                <a:solidFill>
                  <a:schemeClr val="bg1"/>
                </a:solidFill>
              </a:rPr>
              <a:t>понад</a:t>
            </a:r>
            <a:r>
              <a:rPr lang="ru-RU" i="1" dirty="0" smtClean="0">
                <a:solidFill>
                  <a:schemeClr val="bg1"/>
                </a:solidFill>
              </a:rPr>
              <a:t> 10 тис. </a:t>
            </a:r>
            <a:r>
              <a:rPr lang="ru-RU" i="1" dirty="0" err="1" smtClean="0">
                <a:solidFill>
                  <a:schemeClr val="bg1"/>
                </a:solidFill>
              </a:rPr>
              <a:t>видів</a:t>
            </a:r>
            <a:r>
              <a:rPr lang="ru-RU" i="1" dirty="0" smtClean="0">
                <a:solidFill>
                  <a:schemeClr val="bg1"/>
                </a:solidFill>
              </a:rPr>
              <a:t> </a:t>
            </a:r>
            <a:r>
              <a:rPr lang="ru-RU" i="1" dirty="0" err="1" smtClean="0">
                <a:solidFill>
                  <a:schemeClr val="bg1"/>
                </a:solidFill>
              </a:rPr>
              <a:t>рослин</a:t>
            </a:r>
            <a:r>
              <a:rPr lang="ru-RU" i="1" dirty="0" smtClean="0">
                <a:solidFill>
                  <a:schemeClr val="bg1"/>
                </a:solidFill>
              </a:rPr>
              <a:t> </a:t>
            </a:r>
            <a:r>
              <a:rPr lang="ru-RU" i="1" dirty="0" err="1" smtClean="0">
                <a:solidFill>
                  <a:schemeClr val="bg1"/>
                </a:solidFill>
              </a:rPr>
              <a:t>і</a:t>
            </a:r>
            <a:r>
              <a:rPr lang="ru-RU" i="1" dirty="0" smtClean="0">
                <a:solidFill>
                  <a:schemeClr val="bg1"/>
                </a:solidFill>
              </a:rPr>
              <a:t> 15 тис. </a:t>
            </a:r>
            <a:r>
              <a:rPr lang="ru-RU" i="1" dirty="0" err="1" smtClean="0">
                <a:solidFill>
                  <a:schemeClr val="bg1"/>
                </a:solidFill>
              </a:rPr>
              <a:t>видів</a:t>
            </a:r>
            <a:r>
              <a:rPr lang="ru-RU" i="1" dirty="0" smtClean="0">
                <a:solidFill>
                  <a:schemeClr val="bg1"/>
                </a:solidFill>
              </a:rPr>
              <a:t> </a:t>
            </a:r>
            <a:r>
              <a:rPr lang="ru-RU" i="1" dirty="0" err="1" smtClean="0">
                <a:solidFill>
                  <a:schemeClr val="bg1"/>
                </a:solidFill>
              </a:rPr>
              <a:t>грибів</a:t>
            </a:r>
            <a:r>
              <a:rPr lang="ru-RU" i="1" dirty="0" smtClean="0">
                <a:solidFill>
                  <a:schemeClr val="bg1"/>
                </a:solidFill>
              </a:rPr>
              <a:t>. Але </a:t>
            </a:r>
            <a:r>
              <a:rPr lang="ru-RU" i="1" dirty="0" err="1" smtClean="0">
                <a:solidFill>
                  <a:schemeClr val="bg1"/>
                </a:solidFill>
              </a:rPr>
              <a:t>діяльність</a:t>
            </a:r>
            <a:r>
              <a:rPr lang="ru-RU" i="1" dirty="0" smtClean="0">
                <a:solidFill>
                  <a:schemeClr val="bg1"/>
                </a:solidFill>
              </a:rPr>
              <a:t> </a:t>
            </a:r>
            <a:r>
              <a:rPr lang="ru-RU" i="1" dirty="0" err="1" smtClean="0">
                <a:solidFill>
                  <a:schemeClr val="bg1"/>
                </a:solidFill>
              </a:rPr>
              <a:t>людини</a:t>
            </a:r>
            <a:r>
              <a:rPr lang="ru-RU" i="1" dirty="0" smtClean="0">
                <a:solidFill>
                  <a:schemeClr val="bg1"/>
                </a:solidFill>
              </a:rPr>
              <a:t> створила </a:t>
            </a:r>
            <a:r>
              <a:rPr lang="ru-RU" i="1" dirty="0" err="1" smtClean="0">
                <a:solidFill>
                  <a:schemeClr val="bg1"/>
                </a:solidFill>
              </a:rPr>
              <a:t>серйозну</a:t>
            </a:r>
            <a:r>
              <a:rPr lang="ru-RU" i="1" dirty="0" smtClean="0">
                <a:solidFill>
                  <a:schemeClr val="bg1"/>
                </a:solidFill>
              </a:rPr>
              <a:t> </a:t>
            </a:r>
            <a:r>
              <a:rPr lang="ru-RU" i="1" dirty="0" err="1" smtClean="0">
                <a:solidFill>
                  <a:schemeClr val="bg1"/>
                </a:solidFill>
              </a:rPr>
              <a:t>загрозу</a:t>
            </a:r>
            <a:r>
              <a:rPr lang="ru-RU" i="1" dirty="0" smtClean="0">
                <a:solidFill>
                  <a:schemeClr val="bg1"/>
                </a:solidFill>
              </a:rPr>
              <a:t> для </a:t>
            </a:r>
            <a:r>
              <a:rPr lang="ru-RU" i="1" dirty="0" err="1" smtClean="0">
                <a:solidFill>
                  <a:schemeClr val="bg1"/>
                </a:solidFill>
              </a:rPr>
              <a:t>існування</a:t>
            </a:r>
            <a:r>
              <a:rPr lang="ru-RU" i="1" dirty="0" smtClean="0">
                <a:solidFill>
                  <a:schemeClr val="bg1"/>
                </a:solidFill>
              </a:rPr>
              <a:t> </a:t>
            </a:r>
            <a:r>
              <a:rPr lang="ru-RU" i="1" dirty="0" err="1" smtClean="0">
                <a:solidFill>
                  <a:schemeClr val="bg1"/>
                </a:solidFill>
              </a:rPr>
              <a:t>багатьох</a:t>
            </a:r>
            <a:r>
              <a:rPr lang="ru-RU" i="1" dirty="0" smtClean="0">
                <a:solidFill>
                  <a:schemeClr val="bg1"/>
                </a:solidFill>
              </a:rPr>
              <a:t> </a:t>
            </a:r>
            <a:r>
              <a:rPr lang="ru-RU" i="1" dirty="0" err="1" smtClean="0">
                <a:solidFill>
                  <a:schemeClr val="bg1"/>
                </a:solidFill>
              </a:rPr>
              <a:t>видів</a:t>
            </a:r>
            <a:r>
              <a:rPr lang="ru-RU" i="1" dirty="0" smtClean="0">
                <a:solidFill>
                  <a:schemeClr val="bg1"/>
                </a:solidFill>
              </a:rPr>
              <a:t> </a:t>
            </a:r>
            <a:r>
              <a:rPr lang="ru-RU" i="1" dirty="0" err="1" smtClean="0">
                <a:solidFill>
                  <a:schemeClr val="bg1"/>
                </a:solidFill>
              </a:rPr>
              <a:t>рослин</a:t>
            </a:r>
            <a:r>
              <a:rPr lang="ru-RU" i="1" dirty="0" smtClean="0">
                <a:solidFill>
                  <a:schemeClr val="bg1"/>
                </a:solidFill>
              </a:rPr>
              <a:t>, </a:t>
            </a:r>
            <a:r>
              <a:rPr lang="ru-RU" i="1" dirty="0" err="1" smtClean="0">
                <a:solidFill>
                  <a:schemeClr val="bg1"/>
                </a:solidFill>
              </a:rPr>
              <a:t>тварин</a:t>
            </a:r>
            <a:r>
              <a:rPr lang="ru-RU" i="1" dirty="0" smtClean="0">
                <a:solidFill>
                  <a:schemeClr val="bg1"/>
                </a:solidFill>
              </a:rPr>
              <a:t> </a:t>
            </a:r>
            <a:r>
              <a:rPr lang="ru-RU" i="1" dirty="0" err="1" smtClean="0">
                <a:solidFill>
                  <a:schemeClr val="bg1"/>
                </a:solidFill>
              </a:rPr>
              <a:t>і</a:t>
            </a:r>
            <a:r>
              <a:rPr lang="ru-RU" i="1" dirty="0" smtClean="0">
                <a:solidFill>
                  <a:schemeClr val="bg1"/>
                </a:solidFill>
              </a:rPr>
              <a:t> </a:t>
            </a:r>
            <a:r>
              <a:rPr lang="ru-RU" i="1" dirty="0" err="1" smtClean="0">
                <a:solidFill>
                  <a:schemeClr val="bg1"/>
                </a:solidFill>
              </a:rPr>
              <a:t>грибів</a:t>
            </a:r>
            <a:r>
              <a:rPr lang="ru-RU" i="1" dirty="0" smtClean="0">
                <a:solidFill>
                  <a:schemeClr val="bg1"/>
                </a:solidFill>
              </a:rPr>
              <a:t>. Тому </a:t>
            </a:r>
            <a:r>
              <a:rPr lang="ru-RU" i="1" dirty="0" err="1" smtClean="0">
                <a:solidFill>
                  <a:schemeClr val="bg1"/>
                </a:solidFill>
              </a:rPr>
              <a:t>виникла</a:t>
            </a:r>
            <a:r>
              <a:rPr lang="ru-RU" i="1" dirty="0" smtClean="0">
                <a:solidFill>
                  <a:schemeClr val="bg1"/>
                </a:solidFill>
              </a:rPr>
              <a:t> потреба </a:t>
            </a:r>
            <a:r>
              <a:rPr lang="ru-RU" i="1" dirty="0" err="1" smtClean="0">
                <a:solidFill>
                  <a:schemeClr val="bg1"/>
                </a:solidFill>
              </a:rPr>
              <a:t>їхньої</a:t>
            </a:r>
            <a:r>
              <a:rPr lang="ru-RU" i="1" dirty="0" smtClean="0">
                <a:solidFill>
                  <a:schemeClr val="bg1"/>
                </a:solidFill>
              </a:rPr>
              <a:t> </a:t>
            </a:r>
            <a:r>
              <a:rPr lang="ru-RU" i="1" dirty="0" err="1" smtClean="0">
                <a:solidFill>
                  <a:schemeClr val="bg1"/>
                </a:solidFill>
              </a:rPr>
              <a:t>охорони</a:t>
            </a:r>
            <a:r>
              <a:rPr lang="ru-RU" i="1" dirty="0" smtClean="0">
                <a:solidFill>
                  <a:schemeClr val="bg1"/>
                </a:solidFill>
              </a:rPr>
              <a:t> та </a:t>
            </a:r>
            <a:r>
              <a:rPr lang="ru-RU" i="1" dirty="0" err="1" smtClean="0">
                <a:solidFill>
                  <a:schemeClr val="bg1"/>
                </a:solidFill>
              </a:rPr>
              <a:t>збереження</a:t>
            </a:r>
            <a:r>
              <a:rPr lang="ru-RU" i="1" dirty="0" smtClean="0">
                <a:solidFill>
                  <a:schemeClr val="bg1"/>
                </a:solidFill>
              </a:rPr>
              <a:t>. </a:t>
            </a:r>
            <a:r>
              <a:rPr lang="ru-RU" i="1" dirty="0" err="1" smtClean="0">
                <a:solidFill>
                  <a:schemeClr val="bg1"/>
                </a:solidFill>
              </a:rPr>
              <a:t>Що</a:t>
            </a:r>
            <a:r>
              <a:rPr lang="ru-RU" i="1" dirty="0" smtClean="0">
                <a:solidFill>
                  <a:schemeClr val="bg1"/>
                </a:solidFill>
              </a:rPr>
              <a:t> </a:t>
            </a:r>
            <a:r>
              <a:rPr lang="ru-RU" i="1" dirty="0" err="1" smtClean="0">
                <a:solidFill>
                  <a:schemeClr val="bg1"/>
                </a:solidFill>
              </a:rPr>
              <a:t>таке</a:t>
            </a:r>
            <a:r>
              <a:rPr lang="ru-RU" i="1" dirty="0" smtClean="0">
                <a:solidFill>
                  <a:schemeClr val="bg1"/>
                </a:solidFill>
              </a:rPr>
              <a:t> </a:t>
            </a:r>
            <a:r>
              <a:rPr lang="ru-RU" i="1" u="sng" dirty="0" err="1" smtClean="0">
                <a:solidFill>
                  <a:schemeClr val="bg1"/>
                </a:solidFill>
                <a:hlinkClick r:id="rId3" tooltip="Червона книга. Рослини та тварини своєї місцевості, що занесені до Червоної книги України"/>
              </a:rPr>
              <a:t>Червона</a:t>
            </a:r>
            <a:r>
              <a:rPr lang="ru-RU" i="1" u="sng" dirty="0" smtClean="0">
                <a:solidFill>
                  <a:schemeClr val="bg1"/>
                </a:solidFill>
                <a:hlinkClick r:id="rId3" tooltip="Червона книга. Рослини та тварини своєї місцевості, що занесені до Червоної книги України"/>
              </a:rPr>
              <a:t> книга</a:t>
            </a:r>
            <a:r>
              <a:rPr lang="ru-RU" i="1" dirty="0" smtClean="0">
                <a:solidFill>
                  <a:schemeClr val="bg1"/>
                </a:solidFill>
              </a:rPr>
              <a:t>? </a:t>
            </a:r>
            <a:r>
              <a:rPr lang="ru-RU" i="1" dirty="0" err="1" smtClean="0">
                <a:solidFill>
                  <a:schemeClr val="bg1"/>
                </a:solidFill>
              </a:rPr>
              <a:t>Розуміння</a:t>
            </a:r>
            <a:r>
              <a:rPr lang="ru-RU" i="1" dirty="0" smtClean="0">
                <a:solidFill>
                  <a:schemeClr val="bg1"/>
                </a:solidFill>
              </a:rPr>
              <a:t> </a:t>
            </a:r>
            <a:r>
              <a:rPr lang="ru-RU" i="1" dirty="0" err="1" smtClean="0">
                <a:solidFill>
                  <a:schemeClr val="bg1"/>
                </a:solidFill>
              </a:rPr>
              <a:t>необхідності</a:t>
            </a:r>
            <a:r>
              <a:rPr lang="ru-RU" i="1" dirty="0" smtClean="0">
                <a:solidFill>
                  <a:schemeClr val="bg1"/>
                </a:solidFill>
              </a:rPr>
              <a:t> </a:t>
            </a:r>
            <a:r>
              <a:rPr lang="ru-RU" i="1" dirty="0" err="1" smtClean="0">
                <a:solidFill>
                  <a:schemeClr val="bg1"/>
                </a:solidFill>
              </a:rPr>
              <a:t>ретельного</a:t>
            </a:r>
            <a:r>
              <a:rPr lang="ru-RU" i="1" dirty="0" smtClean="0">
                <a:solidFill>
                  <a:schemeClr val="bg1"/>
                </a:solidFill>
              </a:rPr>
              <a:t> </a:t>
            </a:r>
            <a:r>
              <a:rPr lang="ru-RU" i="1" dirty="0" err="1" smtClean="0">
                <a:solidFill>
                  <a:schemeClr val="bg1"/>
                </a:solidFill>
              </a:rPr>
              <a:t>обліку</a:t>
            </a:r>
            <a:r>
              <a:rPr lang="ru-RU" i="1" dirty="0" smtClean="0">
                <a:solidFill>
                  <a:schemeClr val="bg1"/>
                </a:solidFill>
              </a:rPr>
              <a:t> </a:t>
            </a:r>
            <a:r>
              <a:rPr lang="ru-RU" i="1" dirty="0" err="1" smtClean="0">
                <a:solidFill>
                  <a:schemeClr val="bg1"/>
                </a:solidFill>
              </a:rPr>
              <a:t>рідкісних</a:t>
            </a:r>
            <a:r>
              <a:rPr lang="ru-RU" i="1" dirty="0" smtClean="0">
                <a:solidFill>
                  <a:schemeClr val="bg1"/>
                </a:solidFill>
              </a:rPr>
              <a:t> </a:t>
            </a:r>
            <a:r>
              <a:rPr lang="ru-RU" i="1" dirty="0" err="1" smtClean="0">
                <a:solidFill>
                  <a:schemeClr val="bg1"/>
                </a:solidFill>
              </a:rPr>
              <a:t>і</a:t>
            </a:r>
            <a:r>
              <a:rPr lang="ru-RU" i="1" dirty="0" smtClean="0">
                <a:solidFill>
                  <a:schemeClr val="bg1"/>
                </a:solidFill>
              </a:rPr>
              <a:t> </a:t>
            </a:r>
            <a:r>
              <a:rPr lang="ru-RU" i="1" dirty="0" err="1" smtClean="0">
                <a:solidFill>
                  <a:schemeClr val="bg1"/>
                </a:solidFill>
              </a:rPr>
              <a:t>зникаючих</a:t>
            </a:r>
            <a:r>
              <a:rPr lang="ru-RU" i="1" dirty="0" smtClean="0">
                <a:solidFill>
                  <a:schemeClr val="bg1"/>
                </a:solidFill>
              </a:rPr>
              <a:t> </a:t>
            </a:r>
            <a:r>
              <a:rPr lang="ru-RU" i="1" dirty="0" err="1" smtClean="0">
                <a:solidFill>
                  <a:schemeClr val="bg1"/>
                </a:solidFill>
              </a:rPr>
              <a:t>видів</a:t>
            </a:r>
            <a:r>
              <a:rPr lang="ru-RU" i="1" dirty="0" smtClean="0">
                <a:solidFill>
                  <a:schemeClr val="bg1"/>
                </a:solidFill>
              </a:rPr>
              <a:t> </a:t>
            </a:r>
            <a:r>
              <a:rPr lang="ru-RU" i="1" dirty="0" err="1" smtClean="0">
                <a:solidFill>
                  <a:schemeClr val="bg1"/>
                </a:solidFill>
              </a:rPr>
              <a:t>організмів</a:t>
            </a:r>
            <a:r>
              <a:rPr lang="ru-RU" i="1" dirty="0" smtClean="0">
                <a:solidFill>
                  <a:schemeClr val="bg1"/>
                </a:solidFill>
              </a:rPr>
              <a:t>, </a:t>
            </a:r>
            <a:r>
              <a:rPr lang="ru-RU" i="1" dirty="0" err="1" smtClean="0">
                <a:solidFill>
                  <a:schemeClr val="bg1"/>
                </a:solidFill>
              </a:rPr>
              <a:t>зокрема</a:t>
            </a:r>
            <a:r>
              <a:rPr lang="ru-RU" i="1" dirty="0" smtClean="0">
                <a:solidFill>
                  <a:schemeClr val="bg1"/>
                </a:solidFill>
              </a:rPr>
              <a:t> </a:t>
            </a:r>
            <a:r>
              <a:rPr lang="ru-RU" i="1" dirty="0" err="1" smtClean="0">
                <a:solidFill>
                  <a:schemeClr val="bg1"/>
                </a:solidFill>
              </a:rPr>
              <a:t>рослин</a:t>
            </a:r>
            <a:r>
              <a:rPr lang="ru-RU" i="1" dirty="0" smtClean="0">
                <a:solidFill>
                  <a:schemeClr val="bg1"/>
                </a:solidFill>
              </a:rPr>
              <a:t>, </a:t>
            </a:r>
            <a:r>
              <a:rPr lang="ru-RU" i="1" dirty="0" err="1" smtClean="0">
                <a:solidFill>
                  <a:schemeClr val="bg1"/>
                </a:solidFill>
              </a:rPr>
              <a:t>зумовило</a:t>
            </a:r>
            <a:r>
              <a:rPr lang="ru-RU" i="1" dirty="0" smtClean="0">
                <a:solidFill>
                  <a:schemeClr val="bg1"/>
                </a:solidFill>
              </a:rPr>
              <a:t/>
            </a:r>
            <a:br>
              <a:rPr lang="ru-RU" i="1" dirty="0" smtClean="0">
                <a:solidFill>
                  <a:schemeClr val="bg1"/>
                </a:solidFill>
              </a:rPr>
            </a:br>
            <a:r>
              <a:rPr lang="ru-RU" i="1" dirty="0" err="1" smtClean="0">
                <a:solidFill>
                  <a:schemeClr val="bg1"/>
                </a:solidFill>
              </a:rPr>
              <a:t>створення</a:t>
            </a:r>
            <a:r>
              <a:rPr lang="ru-RU" i="1" dirty="0" smtClean="0">
                <a:solidFill>
                  <a:schemeClr val="bg1"/>
                </a:solidFill>
              </a:rPr>
              <a:t> </a:t>
            </a:r>
            <a:r>
              <a:rPr lang="ru-RU" i="1" dirty="0" err="1" smtClean="0">
                <a:solidFill>
                  <a:schemeClr val="bg1"/>
                </a:solidFill>
              </a:rPr>
              <a:t>Міжнародним</a:t>
            </a:r>
            <a:r>
              <a:rPr lang="ru-RU" i="1" dirty="0" smtClean="0">
                <a:solidFill>
                  <a:schemeClr val="bg1"/>
                </a:solidFill>
              </a:rPr>
              <a:t> союзом </a:t>
            </a:r>
            <a:r>
              <a:rPr lang="ru-RU" i="1" dirty="0" err="1" smtClean="0">
                <a:solidFill>
                  <a:schemeClr val="bg1"/>
                </a:solidFill>
              </a:rPr>
              <a:t>охорони</a:t>
            </a:r>
            <a:r>
              <a:rPr lang="ru-RU" i="1" dirty="0" smtClean="0">
                <a:solidFill>
                  <a:schemeClr val="bg1"/>
                </a:solidFill>
              </a:rPr>
              <a:t> </a:t>
            </a:r>
            <a:r>
              <a:rPr lang="ru-RU" i="1" dirty="0" err="1" smtClean="0">
                <a:solidFill>
                  <a:schemeClr val="bg1"/>
                </a:solidFill>
              </a:rPr>
              <a:t>природи</a:t>
            </a:r>
            <a:r>
              <a:rPr lang="ru-RU" i="1" dirty="0" smtClean="0">
                <a:solidFill>
                  <a:schemeClr val="bg1"/>
                </a:solidFill>
              </a:rPr>
              <a:t> </a:t>
            </a:r>
            <a:r>
              <a:rPr lang="ru-RU" i="1" dirty="0" err="1" smtClean="0">
                <a:solidFill>
                  <a:schemeClr val="bg1"/>
                </a:solidFill>
              </a:rPr>
              <a:t>й</a:t>
            </a:r>
            <a:r>
              <a:rPr lang="ru-RU" i="1" dirty="0" smtClean="0">
                <a:solidFill>
                  <a:schemeClr val="bg1"/>
                </a:solidFill>
              </a:rPr>
              <a:t> </a:t>
            </a:r>
            <a:r>
              <a:rPr lang="ru-RU" i="1" dirty="0" err="1" smtClean="0">
                <a:solidFill>
                  <a:schemeClr val="bg1"/>
                </a:solidFill>
              </a:rPr>
              <a:t>природних</a:t>
            </a:r>
            <a:r>
              <a:rPr lang="ru-RU" i="1" dirty="0" smtClean="0">
                <a:solidFill>
                  <a:schemeClr val="bg1"/>
                </a:solidFill>
              </a:rPr>
              <a:t> </a:t>
            </a:r>
            <a:r>
              <a:rPr lang="ru-RU" i="1" dirty="0" err="1" smtClean="0">
                <a:solidFill>
                  <a:schemeClr val="bg1"/>
                </a:solidFill>
              </a:rPr>
              <a:t>ресурсів</a:t>
            </a:r>
            <a:r>
              <a:rPr lang="ru-RU" i="1" dirty="0" smtClean="0">
                <a:solidFill>
                  <a:schemeClr val="bg1"/>
                </a:solidFill>
              </a:rPr>
              <a:t> </a:t>
            </a:r>
            <a:r>
              <a:rPr lang="ru-RU" i="1" dirty="0" err="1" smtClean="0">
                <a:solidFill>
                  <a:schemeClr val="bg1"/>
                </a:solidFill>
              </a:rPr>
              <a:t>Міжнародної</a:t>
            </a:r>
            <a:r>
              <a:rPr lang="ru-RU" i="1" dirty="0" smtClean="0">
                <a:solidFill>
                  <a:schemeClr val="bg1"/>
                </a:solidFill>
              </a:rPr>
              <a:t> </a:t>
            </a:r>
            <a:r>
              <a:rPr lang="ru-RU" i="1" dirty="0" err="1" smtClean="0">
                <a:solidFill>
                  <a:schemeClr val="bg1"/>
                </a:solidFill>
              </a:rPr>
              <a:t>Червоної</a:t>
            </a:r>
            <a:r>
              <a:rPr lang="ru-RU" i="1" dirty="0" smtClean="0">
                <a:solidFill>
                  <a:schemeClr val="bg1"/>
                </a:solidFill>
              </a:rPr>
              <a:t> книги, </a:t>
            </a:r>
            <a:r>
              <a:rPr lang="ru-RU" i="1" dirty="0" err="1" smtClean="0">
                <a:solidFill>
                  <a:schemeClr val="bg1"/>
                </a:solidFill>
              </a:rPr>
              <a:t>окремі</a:t>
            </a:r>
            <a:r>
              <a:rPr lang="ru-RU" i="1" dirty="0" smtClean="0">
                <a:solidFill>
                  <a:schemeClr val="bg1"/>
                </a:solidFill>
              </a:rPr>
              <a:t> </a:t>
            </a:r>
            <a:r>
              <a:rPr lang="ru-RU" i="1" dirty="0" err="1" smtClean="0">
                <a:solidFill>
                  <a:schemeClr val="bg1"/>
                </a:solidFill>
              </a:rPr>
              <a:t>випуски</a:t>
            </a:r>
            <a:r>
              <a:rPr lang="ru-RU" i="1" dirty="0" smtClean="0">
                <a:solidFill>
                  <a:schemeClr val="bg1"/>
                </a:solidFill>
              </a:rPr>
              <a:t> </a:t>
            </a:r>
            <a:r>
              <a:rPr lang="ru-RU" i="1" dirty="0" err="1" smtClean="0">
                <a:solidFill>
                  <a:schemeClr val="bg1"/>
                </a:solidFill>
              </a:rPr>
              <a:t>якої</a:t>
            </a:r>
            <a:r>
              <a:rPr lang="ru-RU" i="1" dirty="0" smtClean="0">
                <a:solidFill>
                  <a:schemeClr val="bg1"/>
                </a:solidFill>
              </a:rPr>
              <a:t> почали </a:t>
            </a:r>
            <a:r>
              <a:rPr lang="ru-RU" i="1" dirty="0" err="1" smtClean="0">
                <a:solidFill>
                  <a:schemeClr val="bg1"/>
                </a:solidFill>
              </a:rPr>
              <a:t>видавати</a:t>
            </a:r>
            <a:r>
              <a:rPr lang="ru-RU" i="1" dirty="0" smtClean="0">
                <a:solidFill>
                  <a:schemeClr val="bg1"/>
                </a:solidFill>
              </a:rPr>
              <a:t> </a:t>
            </a:r>
            <a:r>
              <a:rPr lang="ru-RU" i="1" dirty="0" err="1" smtClean="0">
                <a:solidFill>
                  <a:schemeClr val="bg1"/>
                </a:solidFill>
              </a:rPr>
              <a:t>з</a:t>
            </a:r>
            <a:r>
              <a:rPr lang="ru-RU" i="1" dirty="0" smtClean="0">
                <a:solidFill>
                  <a:schemeClr val="bg1"/>
                </a:solidFill>
              </a:rPr>
              <a:t> 1966 року. </a:t>
            </a:r>
            <a:r>
              <a:rPr lang="ru-RU" i="1" dirty="0" err="1" smtClean="0">
                <a:solidFill>
                  <a:schemeClr val="bg1"/>
                </a:solidFill>
              </a:rPr>
              <a:t>Види</a:t>
            </a:r>
            <a:r>
              <a:rPr lang="ru-RU" i="1" dirty="0" smtClean="0">
                <a:solidFill>
                  <a:schemeClr val="bg1"/>
                </a:solidFill>
              </a:rPr>
              <a:t>, </a:t>
            </a:r>
            <a:r>
              <a:rPr lang="ru-RU" i="1" dirty="0" err="1" smtClean="0">
                <a:solidFill>
                  <a:schemeClr val="bg1"/>
                </a:solidFill>
              </a:rPr>
              <a:t>занесені</a:t>
            </a:r>
            <a:r>
              <a:rPr lang="ru-RU" i="1" dirty="0" smtClean="0">
                <a:solidFill>
                  <a:schemeClr val="bg1"/>
                </a:solidFill>
              </a:rPr>
              <a:t> до </a:t>
            </a:r>
            <a:r>
              <a:rPr lang="ru-RU" i="1" dirty="0" err="1" smtClean="0">
                <a:solidFill>
                  <a:schemeClr val="bg1"/>
                </a:solidFill>
              </a:rPr>
              <a:t>Міжнародної</a:t>
            </a:r>
            <a:r>
              <a:rPr lang="ru-RU" i="1" dirty="0" smtClean="0">
                <a:solidFill>
                  <a:schemeClr val="bg1"/>
                </a:solidFill>
              </a:rPr>
              <a:t> </a:t>
            </a:r>
            <a:r>
              <a:rPr lang="ru-RU" i="1" dirty="0" err="1" smtClean="0">
                <a:solidFill>
                  <a:schemeClr val="bg1"/>
                </a:solidFill>
              </a:rPr>
              <a:t>Червоної</a:t>
            </a:r>
            <a:r>
              <a:rPr lang="ru-RU" i="1" dirty="0" smtClean="0">
                <a:solidFill>
                  <a:schemeClr val="bg1"/>
                </a:solidFill>
              </a:rPr>
              <a:t> книги, </a:t>
            </a:r>
            <a:r>
              <a:rPr lang="ru-RU" i="1" dirty="0" err="1" smtClean="0">
                <a:solidFill>
                  <a:schemeClr val="bg1"/>
                </a:solidFill>
              </a:rPr>
              <a:t>мають</a:t>
            </a:r>
            <a:r>
              <a:rPr lang="ru-RU" i="1" dirty="0" smtClean="0">
                <a:solidFill>
                  <a:schemeClr val="bg1"/>
                </a:solidFill>
              </a:rPr>
              <a:t> </a:t>
            </a:r>
            <a:r>
              <a:rPr lang="ru-RU" i="1" dirty="0" err="1" smtClean="0">
                <a:solidFill>
                  <a:schemeClr val="bg1"/>
                </a:solidFill>
              </a:rPr>
              <a:t>охороняти</a:t>
            </a:r>
            <a:r>
              <a:rPr lang="ru-RU" i="1" dirty="0" smtClean="0">
                <a:solidFill>
                  <a:schemeClr val="bg1"/>
                </a:solidFill>
              </a:rPr>
              <a:t> на </a:t>
            </a:r>
            <a:r>
              <a:rPr lang="ru-RU" i="1" dirty="0" err="1" smtClean="0">
                <a:solidFill>
                  <a:schemeClr val="bg1"/>
                </a:solidFill>
              </a:rPr>
              <a:t>терені</a:t>
            </a:r>
            <a:r>
              <a:rPr lang="ru-RU" i="1" dirty="0" smtClean="0">
                <a:solidFill>
                  <a:schemeClr val="bg1"/>
                </a:solidFill>
              </a:rPr>
              <a:t> </a:t>
            </a:r>
            <a:r>
              <a:rPr lang="ru-RU" i="1" dirty="0" err="1" smtClean="0">
                <a:solidFill>
                  <a:schemeClr val="bg1"/>
                </a:solidFill>
              </a:rPr>
              <a:t>всіх</a:t>
            </a:r>
            <a:r>
              <a:rPr lang="ru-RU" i="1" dirty="0" smtClean="0">
                <a:solidFill>
                  <a:schemeClr val="bg1"/>
                </a:solidFill>
              </a:rPr>
              <a:t> </a:t>
            </a:r>
            <a:r>
              <a:rPr lang="ru-RU" i="1" dirty="0" err="1" smtClean="0">
                <a:solidFill>
                  <a:schemeClr val="bg1"/>
                </a:solidFill>
              </a:rPr>
              <a:t>країн</a:t>
            </a:r>
            <a:r>
              <a:rPr lang="ru-RU" i="1" dirty="0" smtClean="0">
                <a:solidFill>
                  <a:schemeClr val="bg1"/>
                </a:solidFill>
              </a:rPr>
              <a:t>, де вони </a:t>
            </a:r>
            <a:r>
              <a:rPr lang="ru-RU" i="1" dirty="0" err="1" smtClean="0">
                <a:solidFill>
                  <a:schemeClr val="bg1"/>
                </a:solidFill>
              </a:rPr>
              <a:t>поширені</a:t>
            </a:r>
            <a:r>
              <a:rPr lang="ru-RU" i="1" dirty="0" smtClean="0">
                <a:solidFill>
                  <a:schemeClr val="bg1"/>
                </a:solidFill>
              </a:rPr>
              <a:t>.</a:t>
            </a:r>
            <a:br>
              <a:rPr lang="ru-RU" i="1" dirty="0" smtClean="0">
                <a:solidFill>
                  <a:schemeClr val="bg1"/>
                </a:solidFill>
              </a:rPr>
            </a:br>
            <a:r>
              <a:rPr lang="ru-RU" i="1" dirty="0" err="1" smtClean="0">
                <a:solidFill>
                  <a:schemeClr val="bg1"/>
                </a:solidFill>
              </a:rPr>
              <a:t>Види</a:t>
            </a:r>
            <a:r>
              <a:rPr lang="ru-RU" i="1" dirty="0" smtClean="0">
                <a:solidFill>
                  <a:schemeClr val="bg1"/>
                </a:solidFill>
              </a:rPr>
              <a:t>, </a:t>
            </a:r>
            <a:r>
              <a:rPr lang="ru-RU" i="1" dirty="0" err="1" smtClean="0">
                <a:solidFill>
                  <a:schemeClr val="bg1"/>
                </a:solidFill>
              </a:rPr>
              <a:t>які</a:t>
            </a:r>
            <a:r>
              <a:rPr lang="ru-RU" i="1" dirty="0" smtClean="0">
                <a:solidFill>
                  <a:schemeClr val="bg1"/>
                </a:solidFill>
              </a:rPr>
              <a:t> </a:t>
            </a:r>
            <a:r>
              <a:rPr lang="ru-RU" i="1" dirty="0" err="1" smtClean="0">
                <a:solidFill>
                  <a:schemeClr val="bg1"/>
                </a:solidFill>
              </a:rPr>
              <a:t>потребують</a:t>
            </a:r>
            <a:r>
              <a:rPr lang="ru-RU" i="1" dirty="0" smtClean="0">
                <a:solidFill>
                  <a:schemeClr val="bg1"/>
                </a:solidFill>
              </a:rPr>
              <a:t> </a:t>
            </a:r>
            <a:r>
              <a:rPr lang="ru-RU" i="1" dirty="0" err="1" smtClean="0">
                <a:solidFill>
                  <a:schemeClr val="bg1"/>
                </a:solidFill>
              </a:rPr>
              <a:t>охорони</a:t>
            </a:r>
            <a:r>
              <a:rPr lang="ru-RU" i="1" dirty="0" smtClean="0">
                <a:solidFill>
                  <a:schemeClr val="bg1"/>
                </a:solidFill>
              </a:rPr>
              <a:t> в межах </a:t>
            </a:r>
            <a:r>
              <a:rPr lang="ru-RU" i="1" dirty="0" err="1" smtClean="0">
                <a:solidFill>
                  <a:schemeClr val="bg1"/>
                </a:solidFill>
              </a:rPr>
              <a:t>певної</a:t>
            </a:r>
            <a:r>
              <a:rPr lang="ru-RU" i="1" dirty="0" smtClean="0">
                <a:solidFill>
                  <a:schemeClr val="bg1"/>
                </a:solidFill>
              </a:rPr>
              <a:t> </a:t>
            </a:r>
            <a:r>
              <a:rPr lang="ru-RU" i="1" dirty="0" err="1" smtClean="0">
                <a:solidFill>
                  <a:schemeClr val="bg1"/>
                </a:solidFill>
              </a:rPr>
              <a:t>країни</a:t>
            </a:r>
            <a:r>
              <a:rPr lang="ru-RU" i="1" dirty="0" smtClean="0">
                <a:solidFill>
                  <a:schemeClr val="bg1"/>
                </a:solidFill>
              </a:rPr>
              <a:t>, </a:t>
            </a:r>
            <a:r>
              <a:rPr lang="ru-RU" i="1" dirty="0" err="1" smtClean="0">
                <a:solidFill>
                  <a:schemeClr val="bg1"/>
                </a:solidFill>
              </a:rPr>
              <a:t>занесені</a:t>
            </a:r>
            <a:r>
              <a:rPr lang="ru-RU" i="1" dirty="0" smtClean="0">
                <a:solidFill>
                  <a:schemeClr val="bg1"/>
                </a:solidFill>
              </a:rPr>
              <a:t> до </a:t>
            </a:r>
            <a:r>
              <a:rPr lang="ru-RU" i="1" dirty="0" err="1" smtClean="0">
                <a:solidFill>
                  <a:schemeClr val="bg1"/>
                </a:solidFill>
              </a:rPr>
              <a:t>національних</a:t>
            </a:r>
            <a:r>
              <a:rPr lang="ru-RU" i="1" dirty="0" smtClean="0">
                <a:solidFill>
                  <a:schemeClr val="bg1"/>
                </a:solidFill>
              </a:rPr>
              <a:t> </a:t>
            </a:r>
            <a:r>
              <a:rPr lang="ru-RU" i="1" dirty="0" err="1" smtClean="0">
                <a:solidFill>
                  <a:schemeClr val="bg1"/>
                </a:solidFill>
              </a:rPr>
              <a:t>Червоних</a:t>
            </a:r>
            <a:r>
              <a:rPr lang="ru-RU" i="1" dirty="0" smtClean="0">
                <a:solidFill>
                  <a:schemeClr val="bg1"/>
                </a:solidFill>
              </a:rPr>
              <a:t> книг </a:t>
            </a:r>
            <a:r>
              <a:rPr lang="ru-RU" i="1" dirty="0" err="1" smtClean="0">
                <a:solidFill>
                  <a:schemeClr val="bg1"/>
                </a:solidFill>
              </a:rPr>
              <a:t>окремих</a:t>
            </a:r>
            <a:r>
              <a:rPr lang="ru-RU" i="1" dirty="0" smtClean="0">
                <a:solidFill>
                  <a:schemeClr val="bg1"/>
                </a:solidFill>
              </a:rPr>
              <a:t> держав. </a:t>
            </a:r>
            <a:r>
              <a:rPr lang="ru-RU" i="1" dirty="0" err="1" smtClean="0">
                <a:solidFill>
                  <a:schemeClr val="bg1"/>
                </a:solidFill>
              </a:rPr>
              <a:t>Крім</a:t>
            </a:r>
            <a:r>
              <a:rPr lang="ru-RU" i="1" dirty="0" smtClean="0">
                <a:solidFill>
                  <a:schemeClr val="bg1"/>
                </a:solidFill>
              </a:rPr>
              <a:t> </a:t>
            </a:r>
            <a:r>
              <a:rPr lang="ru-RU" i="1" dirty="0" err="1" smtClean="0">
                <a:solidFill>
                  <a:schemeClr val="bg1"/>
                </a:solidFill>
              </a:rPr>
              <a:t>видів</a:t>
            </a:r>
            <a:r>
              <a:rPr lang="ru-RU" i="1" dirty="0" smtClean="0">
                <a:solidFill>
                  <a:schemeClr val="bg1"/>
                </a:solidFill>
              </a:rPr>
              <a:t>, </a:t>
            </a:r>
            <a:r>
              <a:rPr lang="ru-RU" i="1" dirty="0" err="1" smtClean="0">
                <a:solidFill>
                  <a:schemeClr val="bg1"/>
                </a:solidFill>
              </a:rPr>
              <a:t>занесених</a:t>
            </a:r>
            <a:r>
              <a:rPr lang="ru-RU" i="1" dirty="0" smtClean="0">
                <a:solidFill>
                  <a:schemeClr val="bg1"/>
                </a:solidFill>
              </a:rPr>
              <a:t> до </a:t>
            </a:r>
            <a:r>
              <a:rPr lang="ru-RU" i="1" dirty="0" err="1" smtClean="0">
                <a:solidFill>
                  <a:schemeClr val="bg1"/>
                </a:solidFill>
              </a:rPr>
              <a:t>Міжнародної</a:t>
            </a:r>
            <a:r>
              <a:rPr lang="ru-RU" i="1" dirty="0" smtClean="0">
                <a:solidFill>
                  <a:schemeClr val="bg1"/>
                </a:solidFill>
              </a:rPr>
              <a:t> </a:t>
            </a:r>
            <a:r>
              <a:rPr lang="ru-RU" i="1" dirty="0" err="1" smtClean="0">
                <a:solidFill>
                  <a:schemeClr val="bg1"/>
                </a:solidFill>
              </a:rPr>
              <a:t>Червоної</a:t>
            </a:r>
            <a:r>
              <a:rPr lang="ru-RU" i="1" dirty="0" smtClean="0">
                <a:solidFill>
                  <a:schemeClr val="bg1"/>
                </a:solidFill>
              </a:rPr>
              <a:t> книги, </a:t>
            </a:r>
            <a:r>
              <a:rPr lang="ru-RU" i="1" dirty="0" err="1" smtClean="0">
                <a:solidFill>
                  <a:schemeClr val="bg1"/>
                </a:solidFill>
              </a:rPr>
              <a:t>туди</a:t>
            </a:r>
            <a:r>
              <a:rPr lang="ru-RU" i="1" dirty="0" smtClean="0">
                <a:solidFill>
                  <a:schemeClr val="bg1"/>
                </a:solidFill>
              </a:rPr>
              <a:t> </a:t>
            </a:r>
            <a:r>
              <a:rPr lang="ru-RU" i="1" dirty="0" err="1" smtClean="0">
                <a:solidFill>
                  <a:schemeClr val="bg1"/>
                </a:solidFill>
              </a:rPr>
              <a:t>включені</a:t>
            </a:r>
            <a:r>
              <a:rPr lang="ru-RU" i="1" dirty="0" smtClean="0">
                <a:solidFill>
                  <a:schemeClr val="bg1"/>
                </a:solidFill>
              </a:rPr>
              <a:t> </a:t>
            </a:r>
            <a:r>
              <a:rPr lang="ru-RU" i="1" dirty="0" err="1" smtClean="0">
                <a:solidFill>
                  <a:schemeClr val="bg1"/>
                </a:solidFill>
              </a:rPr>
              <a:t>й</a:t>
            </a:r>
            <a:r>
              <a:rPr lang="ru-RU" i="1" dirty="0" smtClean="0">
                <a:solidFill>
                  <a:schemeClr val="bg1"/>
                </a:solidFill>
              </a:rPr>
              <a:t> </a:t>
            </a:r>
            <a:r>
              <a:rPr lang="ru-RU" i="1" dirty="0" err="1" smtClean="0">
                <a:solidFill>
                  <a:schemeClr val="bg1"/>
                </a:solidFill>
              </a:rPr>
              <a:t>ті</a:t>
            </a:r>
            <a:r>
              <a:rPr lang="ru-RU" i="1" dirty="0" smtClean="0">
                <a:solidFill>
                  <a:schemeClr val="bg1"/>
                </a:solidFill>
              </a:rPr>
              <a:t>, </a:t>
            </a:r>
            <a:r>
              <a:rPr lang="ru-RU" i="1" dirty="0" err="1" smtClean="0">
                <a:solidFill>
                  <a:schemeClr val="bg1"/>
                </a:solidFill>
              </a:rPr>
              <a:t>що</a:t>
            </a:r>
            <a:r>
              <a:rPr lang="ru-RU" i="1" dirty="0" smtClean="0">
                <a:solidFill>
                  <a:schemeClr val="bg1"/>
                </a:solidFill>
              </a:rPr>
              <a:t> </a:t>
            </a:r>
            <a:r>
              <a:rPr lang="ru-RU" i="1" dirty="0" err="1" smtClean="0">
                <a:solidFill>
                  <a:schemeClr val="bg1"/>
                </a:solidFill>
              </a:rPr>
              <a:t>є</a:t>
            </a:r>
            <a:r>
              <a:rPr lang="ru-RU" i="1" dirty="0" smtClean="0">
                <a:solidFill>
                  <a:schemeClr val="bg1"/>
                </a:solidFill>
              </a:rPr>
              <a:t> </a:t>
            </a:r>
            <a:r>
              <a:rPr lang="ru-RU" i="1" dirty="0" err="1" smtClean="0">
                <a:solidFill>
                  <a:schemeClr val="bg1"/>
                </a:solidFill>
              </a:rPr>
              <a:t>рідкісними</a:t>
            </a:r>
            <a:r>
              <a:rPr lang="ru-RU" i="1" dirty="0" smtClean="0">
                <a:solidFill>
                  <a:schemeClr val="bg1"/>
                </a:solidFill>
              </a:rPr>
              <a:t> </a:t>
            </a:r>
            <a:r>
              <a:rPr lang="ru-RU" i="1" dirty="0" err="1" smtClean="0">
                <a:solidFill>
                  <a:schemeClr val="bg1"/>
                </a:solidFill>
              </a:rPr>
              <a:t>або</a:t>
            </a:r>
            <a:r>
              <a:rPr lang="ru-RU" i="1" dirty="0" smtClean="0">
                <a:solidFill>
                  <a:schemeClr val="bg1"/>
                </a:solidFill>
              </a:rPr>
              <a:t> </a:t>
            </a:r>
            <a:r>
              <a:rPr lang="ru-RU" i="1" dirty="0" err="1" smtClean="0">
                <a:solidFill>
                  <a:schemeClr val="bg1"/>
                </a:solidFill>
              </a:rPr>
              <a:t>зникаючими</a:t>
            </a:r>
            <a:r>
              <a:rPr lang="ru-RU" i="1" dirty="0" smtClean="0">
                <a:solidFill>
                  <a:schemeClr val="bg1"/>
                </a:solidFill>
              </a:rPr>
              <a:t> на </a:t>
            </a:r>
            <a:r>
              <a:rPr lang="ru-RU" i="1" dirty="0" err="1" smtClean="0">
                <a:solidFill>
                  <a:schemeClr val="bg1"/>
                </a:solidFill>
              </a:rPr>
              <a:t>території</a:t>
            </a:r>
            <a:r>
              <a:rPr lang="ru-RU" i="1" dirty="0" smtClean="0">
                <a:solidFill>
                  <a:schemeClr val="bg1"/>
                </a:solidFill>
              </a:rPr>
              <a:t> </a:t>
            </a:r>
            <a:r>
              <a:rPr lang="ru-RU" i="1" dirty="0" err="1" smtClean="0">
                <a:solidFill>
                  <a:schemeClr val="bg1"/>
                </a:solidFill>
              </a:rPr>
              <a:t>певної</a:t>
            </a:r>
            <a:r>
              <a:rPr lang="ru-RU" i="1" dirty="0" smtClean="0">
                <a:solidFill>
                  <a:schemeClr val="bg1"/>
                </a:solidFill>
              </a:rPr>
              <a:t> </a:t>
            </a:r>
            <a:r>
              <a:rPr lang="ru-RU" i="1" dirty="0" err="1" smtClean="0">
                <a:solidFill>
                  <a:schemeClr val="bg1"/>
                </a:solidFill>
              </a:rPr>
              <a:t>країни</a:t>
            </a:r>
            <a:r>
              <a:rPr lang="ru-RU" i="1" dirty="0" smtClean="0">
                <a:solidFill>
                  <a:schemeClr val="bg1"/>
                </a:solidFill>
              </a:rPr>
              <a:t>. </a:t>
            </a:r>
            <a:r>
              <a:rPr lang="ru-RU" i="1" dirty="0" err="1" smtClean="0">
                <a:solidFill>
                  <a:schemeClr val="bg1"/>
                </a:solidFill>
              </a:rPr>
              <a:t>Види</a:t>
            </a:r>
            <a:r>
              <a:rPr lang="ru-RU" i="1" dirty="0" smtClean="0">
                <a:solidFill>
                  <a:schemeClr val="bg1"/>
                </a:solidFill>
              </a:rPr>
              <a:t>, </a:t>
            </a:r>
            <a:r>
              <a:rPr lang="ru-RU" i="1" dirty="0" err="1" smtClean="0">
                <a:solidFill>
                  <a:schemeClr val="bg1"/>
                </a:solidFill>
              </a:rPr>
              <a:t>що</a:t>
            </a:r>
            <a:r>
              <a:rPr lang="ru-RU" i="1" dirty="0" smtClean="0">
                <a:solidFill>
                  <a:schemeClr val="bg1"/>
                </a:solidFill>
              </a:rPr>
              <a:t> </a:t>
            </a:r>
            <a:r>
              <a:rPr lang="ru-RU" i="1" dirty="0" err="1" smtClean="0">
                <a:solidFill>
                  <a:schemeClr val="bg1"/>
                </a:solidFill>
              </a:rPr>
              <a:t>потребують</a:t>
            </a:r>
            <a:r>
              <a:rPr lang="ru-RU" i="1" dirty="0" smtClean="0">
                <a:solidFill>
                  <a:schemeClr val="bg1"/>
                </a:solidFill>
              </a:rPr>
              <a:t> </a:t>
            </a:r>
            <a:r>
              <a:rPr lang="ru-RU" i="1" dirty="0" err="1" smtClean="0">
                <a:solidFill>
                  <a:schemeClr val="bg1"/>
                </a:solidFill>
              </a:rPr>
              <a:t>охорони</a:t>
            </a:r>
            <a:r>
              <a:rPr lang="ru-RU" i="1" dirty="0" smtClean="0">
                <a:solidFill>
                  <a:schemeClr val="bg1"/>
                </a:solidFill>
              </a:rPr>
              <a:t> на </a:t>
            </a:r>
            <a:r>
              <a:rPr lang="ru-RU" i="1" dirty="0" err="1" smtClean="0">
                <a:solidFill>
                  <a:schemeClr val="bg1"/>
                </a:solidFill>
              </a:rPr>
              <a:t>терені</a:t>
            </a:r>
            <a:r>
              <a:rPr lang="ru-RU" i="1" dirty="0" smtClean="0">
                <a:solidFill>
                  <a:schemeClr val="bg1"/>
                </a:solidFill>
              </a:rPr>
              <a:t> </a:t>
            </a:r>
            <a:r>
              <a:rPr lang="ru-RU" i="1" dirty="0" err="1" smtClean="0">
                <a:solidFill>
                  <a:schemeClr val="bg1"/>
                </a:solidFill>
              </a:rPr>
              <a:t>країн</a:t>
            </a:r>
            <a:r>
              <a:rPr lang="ru-RU" i="1" dirty="0" smtClean="0">
                <a:solidFill>
                  <a:schemeClr val="bg1"/>
                </a:solidFill>
              </a:rPr>
              <a:t> </a:t>
            </a:r>
            <a:r>
              <a:rPr lang="ru-RU" i="1" dirty="0" err="1" smtClean="0">
                <a:solidFill>
                  <a:schemeClr val="bg1"/>
                </a:solidFill>
              </a:rPr>
              <a:t>Європи</a:t>
            </a:r>
            <a:r>
              <a:rPr lang="ru-RU" i="1" dirty="0" smtClean="0">
                <a:solidFill>
                  <a:schemeClr val="bg1"/>
                </a:solidFill>
              </a:rPr>
              <a:t>, </a:t>
            </a:r>
            <a:r>
              <a:rPr lang="ru-RU" i="1" dirty="0" err="1" smtClean="0">
                <a:solidFill>
                  <a:schemeClr val="bg1"/>
                </a:solidFill>
              </a:rPr>
              <a:t>заносять</a:t>
            </a:r>
            <a:r>
              <a:rPr lang="ru-RU" i="1" dirty="0" smtClean="0">
                <a:solidFill>
                  <a:schemeClr val="bg1"/>
                </a:solidFill>
              </a:rPr>
              <a:t> до </a:t>
            </a:r>
            <a:r>
              <a:rPr lang="ru-RU" i="1" dirty="0" err="1" smtClean="0">
                <a:solidFill>
                  <a:schemeClr val="bg1"/>
                </a:solidFill>
              </a:rPr>
              <a:t>Європейського</a:t>
            </a:r>
            <a:r>
              <a:rPr lang="ru-RU" i="1" dirty="0" smtClean="0">
                <a:solidFill>
                  <a:schemeClr val="bg1"/>
                </a:solidFill>
              </a:rPr>
              <a:t> Червоного списку </a:t>
            </a:r>
            <a:r>
              <a:rPr lang="ru-RU" i="1" dirty="0" err="1" smtClean="0">
                <a:solidFill>
                  <a:schemeClr val="bg1"/>
                </a:solidFill>
              </a:rPr>
              <a:t>видів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131261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7171508"/>
          </a:xfr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383377090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714356"/>
            <a:ext cx="7467600" cy="1143000"/>
          </a:xfrm>
        </p:spPr>
        <p:txBody>
          <a:bodyPr>
            <a:noAutofit/>
          </a:bodyPr>
          <a:lstStyle/>
          <a:p>
            <a:r>
              <a:rPr lang="uk-UA" sz="5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Перші тварини  на території України</a:t>
            </a:r>
            <a:endParaRPr lang="ru-RU" sz="54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quarter" idx="2"/>
          </p:nvPr>
        </p:nvSpPr>
        <p:spPr>
          <a:xfrm>
            <a:off x="0" y="5972188"/>
            <a:ext cx="5857916" cy="885812"/>
          </a:xfrm>
        </p:spPr>
        <p:txBody>
          <a:bodyPr/>
          <a:lstStyle/>
          <a:p>
            <a:r>
              <a:rPr lang="uk-UA" b="1" i="1" dirty="0" smtClean="0"/>
              <a:t>Велетенські мамонти</a:t>
            </a:r>
            <a:endParaRPr lang="ru-RU" b="1" i="1" dirty="0"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4ea5c9a513_204640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4667251" cy="3500438"/>
          </a:xfrm>
        </p:spPr>
      </p:pic>
      <p:pic>
        <p:nvPicPr>
          <p:cNvPr id="6" name="Содержимое 5" descr="rubase_2_1773933324_20482.jpg"/>
          <p:cNvPicPr>
            <a:picLocks noGrp="1" noChangeAspect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>
          <a:xfrm>
            <a:off x="4643437" y="0"/>
            <a:ext cx="4605839" cy="3500438"/>
          </a:xfrm>
        </p:spPr>
      </p:pic>
      <p:pic>
        <p:nvPicPr>
          <p:cNvPr id="5122" name="Picture 2" descr="C:\Documents and Settings\User\Мои документы\Настя\ГЕОГРАФІЯ\96231d0e3be9a2d34913d5e562b0bdd5ccffd89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429000"/>
            <a:ext cx="4643438" cy="3429000"/>
          </a:xfrm>
          <a:prstGeom prst="rect">
            <a:avLst/>
          </a:prstGeom>
          <a:noFill/>
        </p:spPr>
      </p:pic>
      <p:pic>
        <p:nvPicPr>
          <p:cNvPr id="5123" name="Picture 3" descr="C:\Documents and Settings\User\Мои документы\Настя\ГЕОГРАФІЯ\shnosorog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484085"/>
            <a:ext cx="4714908" cy="3373915"/>
          </a:xfrm>
          <a:prstGeom prst="rect">
            <a:avLst/>
          </a:prstGeom>
          <a:noFill/>
        </p:spPr>
      </p:pic>
      <p:pic>
        <p:nvPicPr>
          <p:cNvPr id="5124" name="Picture 4" descr="C:\Documents and Settings\User\Мои документы\Настя\ГЕОГРАФІЯ\ecoset_tarpani_0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43250" y="1881188"/>
            <a:ext cx="2857500" cy="3095625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85720" y="214290"/>
            <a:ext cx="264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smtClean="0"/>
              <a:t>Печерні ведмеді</a:t>
            </a:r>
            <a:endParaRPr lang="ru-RU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5000628" y="214290"/>
            <a:ext cx="3357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smtClean="0"/>
              <a:t>Печерні леви</a:t>
            </a:r>
            <a:endParaRPr lang="ru-RU" b="1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3571868" y="4429132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smtClean="0"/>
              <a:t>Коні-тарпани</a:t>
            </a:r>
            <a:endParaRPr lang="ru-RU" b="1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6357958"/>
            <a:ext cx="285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smtClean="0"/>
              <a:t>Північний олень</a:t>
            </a:r>
            <a:endParaRPr lang="ru-RU" b="1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6215074" y="3643314"/>
            <a:ext cx="3143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smtClean="0"/>
              <a:t>Шерстистий носоріг</a:t>
            </a:r>
            <a:endParaRPr lang="ru-RU" b="1" i="1" dirty="0"/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belka_2128-1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0" y="-142900"/>
            <a:ext cx="9205227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42908" y="214290"/>
            <a:ext cx="7467600" cy="1143000"/>
          </a:xfrm>
        </p:spPr>
        <p:txBody>
          <a:bodyPr>
            <a:normAutofit/>
          </a:bodyPr>
          <a:lstStyle/>
          <a:p>
            <a:r>
              <a:rPr lang="ru-RU" sz="6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66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білка</a:t>
            </a:r>
            <a:endParaRPr lang="ru-RU" sz="6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5500702"/>
            <a:ext cx="8929718" cy="1357298"/>
          </a:xfrm>
        </p:spPr>
        <p:txBody>
          <a:bodyPr>
            <a:normAutofit fontScale="92500" lnSpcReduction="10000"/>
          </a:bodyPr>
          <a:lstStyle/>
          <a:p>
            <a:r>
              <a:rPr lang="ru-RU" b="1" i="1" dirty="0" err="1" smtClean="0"/>
              <a:t>Звичайна</a:t>
            </a:r>
            <a:r>
              <a:rPr lang="ru-RU" b="1" i="1" dirty="0" smtClean="0"/>
              <a:t> </a:t>
            </a:r>
            <a:r>
              <a:rPr lang="ru-RU" b="1" i="1" dirty="0" err="1" smtClean="0"/>
              <a:t>білка</a:t>
            </a:r>
            <a:r>
              <a:rPr lang="ru-RU" b="1" i="1" dirty="0" smtClean="0"/>
              <a:t> - </a:t>
            </a:r>
            <a:r>
              <a:rPr lang="ru-RU" b="1" i="1" dirty="0" err="1" smtClean="0"/>
              <a:t>це</a:t>
            </a:r>
            <a:r>
              <a:rPr lang="ru-RU" b="1" i="1" dirty="0" smtClean="0"/>
              <a:t> один </a:t>
            </a:r>
            <a:r>
              <a:rPr lang="ru-RU" b="1" i="1" dirty="0" err="1" smtClean="0"/>
              <a:t>з</a:t>
            </a:r>
            <a:r>
              <a:rPr lang="ru-RU" b="1" i="1" dirty="0" smtClean="0"/>
              <a:t> </a:t>
            </a:r>
            <a:r>
              <a:rPr lang="ru-RU" b="1" i="1" dirty="0" err="1" smtClean="0"/>
              <a:t>найвідоміших</a:t>
            </a:r>
            <a:r>
              <a:rPr lang="ru-RU" b="1" i="1" dirty="0" smtClean="0"/>
              <a:t> </a:t>
            </a:r>
            <a:r>
              <a:rPr lang="ru-RU" b="1" i="1" dirty="0" err="1" smtClean="0"/>
              <a:t>гризунів</a:t>
            </a:r>
            <a:r>
              <a:rPr lang="ru-RU" b="1" i="1" dirty="0" smtClean="0"/>
              <a:t>, до </a:t>
            </a:r>
            <a:r>
              <a:rPr lang="ru-RU" b="1" i="1" dirty="0" err="1" smtClean="0"/>
              <a:t>якого</a:t>
            </a:r>
            <a:r>
              <a:rPr lang="ru-RU" b="1" i="1" dirty="0" smtClean="0"/>
              <a:t> </a:t>
            </a:r>
            <a:r>
              <a:rPr lang="ru-RU" b="1" i="1" dirty="0" err="1" smtClean="0"/>
              <a:t>багато</a:t>
            </a:r>
            <a:r>
              <a:rPr lang="ru-RU" b="1" i="1" dirty="0" smtClean="0"/>
              <a:t> людей </a:t>
            </a:r>
            <a:r>
              <a:rPr lang="ru-RU" b="1" i="1" dirty="0" err="1" smtClean="0"/>
              <a:t>ставляться</a:t>
            </a:r>
            <a:r>
              <a:rPr lang="ru-RU" b="1" i="1" dirty="0" smtClean="0"/>
              <a:t> </a:t>
            </a:r>
            <a:r>
              <a:rPr lang="ru-RU" b="1" i="1" dirty="0" err="1" smtClean="0"/>
              <a:t>із</a:t>
            </a:r>
            <a:r>
              <a:rPr lang="ru-RU" b="1" i="1" dirty="0" smtClean="0"/>
              <a:t> </a:t>
            </a:r>
            <a:r>
              <a:rPr lang="ru-RU" b="1" i="1" dirty="0" err="1" smtClean="0"/>
              <a:t>симпатією</a:t>
            </a:r>
            <a:r>
              <a:rPr lang="ru-RU" b="1" i="1" dirty="0" smtClean="0"/>
              <a:t>. </a:t>
            </a:r>
            <a:r>
              <a:rPr lang="ru-RU" b="1" i="1" dirty="0" err="1" smtClean="0"/>
              <a:t>Спочатку</a:t>
            </a:r>
            <a:r>
              <a:rPr lang="ru-RU" b="1" i="1" dirty="0" smtClean="0"/>
              <a:t> вона </a:t>
            </a:r>
            <a:r>
              <a:rPr lang="ru-RU" b="1" i="1" dirty="0" err="1" smtClean="0"/>
              <a:t>була</a:t>
            </a:r>
            <a:r>
              <a:rPr lang="ru-RU" b="1" i="1" dirty="0" smtClean="0"/>
              <a:t> </a:t>
            </a:r>
            <a:r>
              <a:rPr lang="ru-RU" b="1" i="1" dirty="0" err="1" smtClean="0"/>
              <a:t>мешканцем</a:t>
            </a:r>
            <a:r>
              <a:rPr lang="ru-RU" b="1" i="1" dirty="0" smtClean="0"/>
              <a:t> </a:t>
            </a:r>
            <a:r>
              <a:rPr lang="ru-RU" b="1" i="1" dirty="0" err="1" smtClean="0"/>
              <a:t>хвойних</a:t>
            </a:r>
            <a:r>
              <a:rPr lang="ru-RU" b="1" i="1" dirty="0" smtClean="0"/>
              <a:t> </a:t>
            </a:r>
            <a:r>
              <a:rPr lang="ru-RU" b="1" i="1" dirty="0" err="1" smtClean="0"/>
              <a:t>лісів</a:t>
            </a:r>
            <a:r>
              <a:rPr lang="ru-RU" b="1" i="1" dirty="0" smtClean="0"/>
              <a:t>. </a:t>
            </a:r>
            <a:r>
              <a:rPr lang="ru-RU" b="1" i="1" dirty="0" err="1" smtClean="0"/>
              <a:t>Нині</a:t>
            </a:r>
            <a:r>
              <a:rPr lang="ru-RU" b="1" i="1" dirty="0" smtClean="0"/>
              <a:t> </a:t>
            </a:r>
            <a:r>
              <a:rPr lang="ru-RU" b="1" i="1" dirty="0" err="1" smtClean="0"/>
              <a:t>її</a:t>
            </a:r>
            <a:r>
              <a:rPr lang="ru-RU" b="1" i="1" dirty="0" smtClean="0"/>
              <a:t> </a:t>
            </a:r>
            <a:r>
              <a:rPr lang="ru-RU" b="1" i="1" dirty="0" err="1" smtClean="0"/>
              <a:t>можна</a:t>
            </a:r>
            <a:r>
              <a:rPr lang="ru-RU" b="1" i="1" dirty="0" smtClean="0"/>
              <a:t> </a:t>
            </a:r>
            <a:r>
              <a:rPr lang="ru-RU" b="1" i="1" dirty="0" err="1" smtClean="0"/>
              <a:t>зустріти</a:t>
            </a:r>
            <a:r>
              <a:rPr lang="ru-RU" b="1" i="1" dirty="0" smtClean="0"/>
              <a:t> в </a:t>
            </a:r>
            <a:r>
              <a:rPr lang="ru-RU" b="1" i="1" dirty="0" err="1" smtClean="0"/>
              <a:t>міських</a:t>
            </a:r>
            <a:r>
              <a:rPr lang="ru-RU" b="1" i="1" dirty="0" smtClean="0"/>
              <a:t> садках </a:t>
            </a:r>
            <a:r>
              <a:rPr lang="ru-RU" b="1" i="1" dirty="0" err="1" smtClean="0"/>
              <a:t>і</a:t>
            </a:r>
            <a:r>
              <a:rPr lang="ru-RU" b="1" i="1" dirty="0" smtClean="0"/>
              <a:t> парках. 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85728"/>
            <a:ext cx="7467600" cy="1143000"/>
          </a:xfrm>
        </p:spPr>
        <p:txBody>
          <a:bodyPr>
            <a:normAutofit/>
          </a:bodyPr>
          <a:lstStyle/>
          <a:p>
            <a:r>
              <a:rPr lang="ru-RU" sz="5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Дикий кабан</a:t>
            </a:r>
            <a:endParaRPr lang="ru-RU" sz="5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85720" y="1600200"/>
            <a:ext cx="4071966" cy="3757626"/>
          </a:xfrm>
        </p:spPr>
        <p:txBody>
          <a:bodyPr>
            <a:normAutofit/>
          </a:bodyPr>
          <a:lstStyle/>
          <a:p>
            <a:r>
              <a:rPr lang="ru-RU" b="1" i="1" dirty="0" smtClean="0"/>
              <a:t>Дикий кабан передав </a:t>
            </a:r>
            <a:r>
              <a:rPr lang="ru-RU" b="1" i="1" dirty="0" err="1" smtClean="0"/>
              <a:t>своєму</a:t>
            </a:r>
            <a:r>
              <a:rPr lang="ru-RU" b="1" i="1" dirty="0" smtClean="0"/>
              <a:t> </a:t>
            </a:r>
            <a:r>
              <a:rPr lang="ru-RU" b="1" i="1" dirty="0" err="1" smtClean="0"/>
              <a:t>нащадкові</a:t>
            </a:r>
            <a:r>
              <a:rPr lang="ru-RU" b="1" i="1" dirty="0" smtClean="0"/>
              <a:t>, </a:t>
            </a:r>
            <a:r>
              <a:rPr lang="ru-RU" b="1" i="1" dirty="0" err="1" smtClean="0"/>
              <a:t>домашній</a:t>
            </a:r>
            <a:r>
              <a:rPr lang="ru-RU" b="1" i="1" dirty="0" smtClean="0"/>
              <a:t> </a:t>
            </a:r>
            <a:r>
              <a:rPr lang="ru-RU" b="1" i="1" dirty="0" err="1" smtClean="0"/>
              <a:t>свині</a:t>
            </a:r>
            <a:r>
              <a:rPr lang="ru-RU" b="1" i="1" dirty="0" smtClean="0"/>
              <a:t>, </a:t>
            </a:r>
            <a:r>
              <a:rPr lang="ru-RU" b="1" i="1" dirty="0" err="1" smtClean="0"/>
              <a:t>багато</a:t>
            </a:r>
            <a:r>
              <a:rPr lang="ru-RU" b="1" i="1" dirty="0" smtClean="0"/>
              <a:t> </a:t>
            </a:r>
            <a:r>
              <a:rPr lang="ru-RU" b="1" i="1" dirty="0" err="1" smtClean="0"/>
              <a:t>важливих</a:t>
            </a:r>
            <a:r>
              <a:rPr lang="ru-RU" b="1" i="1" dirty="0" smtClean="0"/>
              <a:t> </a:t>
            </a:r>
            <a:r>
              <a:rPr lang="ru-RU" b="1" i="1" dirty="0" err="1" smtClean="0"/>
              <a:t>особливостей</a:t>
            </a:r>
            <a:r>
              <a:rPr lang="ru-RU" b="1" i="1" dirty="0" smtClean="0"/>
              <a:t>. </a:t>
            </a:r>
            <a:r>
              <a:rPr lang="ru-RU" b="1" i="1" dirty="0" err="1" smtClean="0"/>
              <a:t>Хоча</a:t>
            </a:r>
            <a:r>
              <a:rPr lang="ru-RU" b="1" i="1" dirty="0" smtClean="0"/>
              <a:t> </a:t>
            </a:r>
            <a:r>
              <a:rPr lang="ru-RU" b="1" i="1" dirty="0" err="1" smtClean="0"/>
              <a:t>він</a:t>
            </a:r>
            <a:r>
              <a:rPr lang="ru-RU" b="1" i="1" dirty="0" smtClean="0"/>
              <a:t> </a:t>
            </a:r>
            <a:r>
              <a:rPr lang="ru-RU" b="1" i="1" dirty="0" err="1" smtClean="0"/>
              <a:t>і</a:t>
            </a:r>
            <a:r>
              <a:rPr lang="ru-RU" b="1" i="1" dirty="0" smtClean="0"/>
              <a:t> </a:t>
            </a:r>
            <a:r>
              <a:rPr lang="ru-RU" b="1" i="1" dirty="0" err="1" smtClean="0"/>
              <a:t>менший</a:t>
            </a:r>
            <a:r>
              <a:rPr lang="ru-RU" b="1" i="1" dirty="0" smtClean="0"/>
              <a:t> за </a:t>
            </a:r>
            <a:r>
              <a:rPr lang="ru-RU" b="1" i="1" dirty="0" err="1" smtClean="0"/>
              <a:t>розмірами</a:t>
            </a:r>
            <a:r>
              <a:rPr lang="ru-RU" b="1" i="1" dirty="0" smtClean="0"/>
              <a:t>, </a:t>
            </a:r>
            <a:r>
              <a:rPr lang="ru-RU" b="1" i="1" dirty="0" err="1" smtClean="0"/>
              <a:t>але</a:t>
            </a:r>
            <a:r>
              <a:rPr lang="ru-RU" b="1" i="1" dirty="0" smtClean="0"/>
              <a:t> </a:t>
            </a:r>
            <a:r>
              <a:rPr lang="ru-RU" b="1" i="1" dirty="0" err="1" smtClean="0"/>
              <a:t>жвавіший</a:t>
            </a:r>
            <a:r>
              <a:rPr lang="ru-RU" b="1" i="1" dirty="0" smtClean="0"/>
              <a:t>, </a:t>
            </a:r>
            <a:r>
              <a:rPr lang="ru-RU" b="1" i="1" dirty="0" err="1" smtClean="0"/>
              <a:t>ніж</a:t>
            </a:r>
            <a:r>
              <a:rPr lang="ru-RU" b="1" i="1" dirty="0" smtClean="0"/>
              <a:t> </a:t>
            </a:r>
            <a:r>
              <a:rPr lang="ru-RU" b="1" i="1" dirty="0" err="1" smtClean="0"/>
              <a:t>його</a:t>
            </a:r>
            <a:r>
              <a:rPr lang="ru-RU" b="1" i="1" dirty="0" smtClean="0"/>
              <a:t> одомашнений родич. </a:t>
            </a:r>
          </a:p>
          <a:p>
            <a:endParaRPr lang="ru-RU" dirty="0"/>
          </a:p>
        </p:txBody>
      </p:sp>
      <p:pic>
        <p:nvPicPr>
          <p:cNvPr id="5" name="Содержимое 4" descr="dikij-kaban-recept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4500562" y="0"/>
            <a:ext cx="4643438" cy="3429000"/>
          </a:xfrm>
        </p:spPr>
      </p:pic>
      <p:pic>
        <p:nvPicPr>
          <p:cNvPr id="3074" name="Picture 2" descr="C:\Documents and Settings\User\Мои документы\Настя\ГЕОГРАФІЯ\extreme-ua_com22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3357563"/>
            <a:ext cx="4643438" cy="350043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borsyk.jpg"/>
          <p:cNvPicPr>
            <a:picLocks noGrp="1" noChangeAspect="1"/>
          </p:cNvPicPr>
          <p:nvPr>
            <p:ph sz="quarter" idx="2"/>
          </p:nvPr>
        </p:nvPicPr>
        <p:blipFill>
          <a:blip r:embed="rId2">
            <a:lum bright="-10000"/>
          </a:blip>
          <a:stretch>
            <a:fillRect/>
          </a:stretch>
        </p:blipFill>
        <p:spPr>
          <a:xfrm>
            <a:off x="0" y="0"/>
            <a:ext cx="9177710" cy="685800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7200" b="1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борсук</a:t>
            </a:r>
            <a:endParaRPr lang="ru-RU" sz="72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3600440"/>
            <a:ext cx="3657600" cy="3257560"/>
          </a:xfrm>
        </p:spPr>
        <p:txBody>
          <a:bodyPr>
            <a:normAutofit fontScale="85000" lnSpcReduction="10000"/>
          </a:bodyPr>
          <a:lstStyle/>
          <a:p>
            <a:r>
              <a:rPr lang="uk-UA" b="1" i="1" dirty="0" smtClean="0">
                <a:solidFill>
                  <a:schemeClr val="bg1">
                    <a:lumMod val="95000"/>
                  </a:schemeClr>
                </a:solidFill>
              </a:rPr>
              <a:t>Небагато ссавців Центральної Європи є більш відомими, ніж борсук.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Він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відмінно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пристосований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 до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риття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нір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, у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яких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 проводить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більшу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частину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життя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, тому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спосіб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життя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борсука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маловідомий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. 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66806093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1"/>
          </a:xfrm>
        </p:spPr>
      </p:pic>
      <p:pic>
        <p:nvPicPr>
          <p:cNvPr id="1026" name="Picture 2" descr="C:\Documents and Settings\User\Мои документы\203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0"/>
            <a:ext cx="4500562" cy="41433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142844" y="4143380"/>
            <a:ext cx="4214842" cy="2714620"/>
          </a:xfrm>
        </p:spPr>
        <p:txBody>
          <a:bodyPr>
            <a:normAutofit fontScale="92500" lnSpcReduction="10000"/>
          </a:bodyPr>
          <a:lstStyle/>
          <a:p>
            <a:r>
              <a:rPr lang="ru-RU" b="1" i="1" dirty="0" smtClean="0"/>
              <a:t>У </a:t>
            </a:r>
            <a:r>
              <a:rPr lang="ru-RU" b="1" i="1" dirty="0" err="1" smtClean="0"/>
              <a:t>лісах</a:t>
            </a:r>
            <a:r>
              <a:rPr lang="ru-RU" b="1" i="1" dirty="0" smtClean="0"/>
              <a:t> росте </a:t>
            </a:r>
            <a:r>
              <a:rPr lang="ru-RU" b="1" i="1" dirty="0" err="1" smtClean="0"/>
              <a:t>багато</a:t>
            </a:r>
            <a:r>
              <a:rPr lang="ru-RU" b="1" i="1" dirty="0" smtClean="0"/>
              <a:t> </a:t>
            </a:r>
            <a:r>
              <a:rPr lang="ru-RU" b="1" i="1" dirty="0" err="1" smtClean="0"/>
              <a:t>рослин</a:t>
            </a:r>
            <a:r>
              <a:rPr lang="ru-RU" b="1" i="1" dirty="0" smtClean="0"/>
              <a:t>. </a:t>
            </a:r>
            <a:r>
              <a:rPr lang="ru-RU" b="1" i="1" dirty="0" err="1" smtClean="0"/>
              <a:t>Це</a:t>
            </a:r>
            <a:r>
              <a:rPr lang="ru-RU" b="1" i="1" dirty="0" smtClean="0"/>
              <a:t> </a:t>
            </a:r>
            <a:r>
              <a:rPr lang="ru-RU" b="1" i="1" dirty="0" err="1" smtClean="0"/>
              <a:t>суниця</a:t>
            </a:r>
            <a:r>
              <a:rPr lang="ru-RU" b="1" i="1" dirty="0" smtClean="0"/>
              <a:t>, </a:t>
            </a:r>
            <a:r>
              <a:rPr lang="ru-RU" b="1" i="1" dirty="0" err="1" smtClean="0"/>
              <a:t>чорниця</a:t>
            </a:r>
            <a:r>
              <a:rPr lang="ru-RU" b="1" i="1" dirty="0" smtClean="0"/>
              <a:t>, </a:t>
            </a:r>
            <a:r>
              <a:rPr lang="ru-RU" b="1" i="1" dirty="0" err="1" smtClean="0"/>
              <a:t>брусниця</a:t>
            </a:r>
            <a:r>
              <a:rPr lang="ru-RU" b="1" i="1" dirty="0" smtClean="0"/>
              <a:t>, </a:t>
            </a:r>
            <a:r>
              <a:rPr lang="ru-RU" b="1" i="1" dirty="0" err="1" smtClean="0"/>
              <a:t>журавлина</a:t>
            </a:r>
            <a:r>
              <a:rPr lang="ru-RU" b="1" i="1" dirty="0" smtClean="0"/>
              <a:t>, малина, </a:t>
            </a:r>
            <a:r>
              <a:rPr lang="ru-RU" b="1" i="1" dirty="0" err="1" smtClean="0"/>
              <a:t>буяни</a:t>
            </a:r>
            <a:r>
              <a:rPr lang="ru-RU" b="1" i="1" dirty="0" smtClean="0"/>
              <a:t>, </a:t>
            </a:r>
            <a:r>
              <a:rPr lang="ru-RU" b="1" i="1" dirty="0" err="1" smtClean="0"/>
              <a:t>ожина</a:t>
            </a:r>
            <a:r>
              <a:rPr lang="ru-RU" b="1" i="1" dirty="0" smtClean="0"/>
              <a:t>, </a:t>
            </a:r>
            <a:r>
              <a:rPr lang="ru-RU" b="1" i="1" dirty="0" err="1" smtClean="0"/>
              <a:t>черемха</a:t>
            </a:r>
            <a:r>
              <a:rPr lang="ru-RU" b="1" i="1" dirty="0" smtClean="0"/>
              <a:t>, </a:t>
            </a:r>
            <a:r>
              <a:rPr lang="ru-RU" b="1" i="1" dirty="0" err="1" smtClean="0"/>
              <a:t>ліщина</a:t>
            </a:r>
            <a:r>
              <a:rPr lang="ru-RU" b="1" i="1" dirty="0" smtClean="0"/>
              <a:t>. В </a:t>
            </a:r>
            <a:r>
              <a:rPr lang="ru-RU" b="1" i="1" dirty="0" err="1" smtClean="0"/>
              <a:t>лісах</a:t>
            </a:r>
            <a:r>
              <a:rPr lang="ru-RU" b="1" i="1" dirty="0" smtClean="0"/>
              <a:t> </a:t>
            </a:r>
            <a:r>
              <a:rPr lang="ru-RU" b="1" i="1" dirty="0" err="1" smtClean="0"/>
              <a:t>зростає</a:t>
            </a:r>
            <a:r>
              <a:rPr lang="ru-RU" b="1" i="1" dirty="0" smtClean="0"/>
              <a:t> велика </a:t>
            </a:r>
            <a:r>
              <a:rPr lang="ru-RU" b="1" i="1" dirty="0" err="1" smtClean="0"/>
              <a:t>кількість</a:t>
            </a:r>
            <a:r>
              <a:rPr lang="ru-RU" b="1" i="1" dirty="0" smtClean="0"/>
              <a:t> </a:t>
            </a:r>
            <a:r>
              <a:rPr lang="ru-RU" b="1" i="1" dirty="0" err="1" smtClean="0"/>
              <a:t>різних</a:t>
            </a:r>
            <a:r>
              <a:rPr lang="ru-RU" b="1" i="1" dirty="0" smtClean="0"/>
              <a:t> </a:t>
            </a:r>
            <a:r>
              <a:rPr lang="ru-RU" b="1" i="1" dirty="0" err="1" smtClean="0"/>
              <a:t>видів</a:t>
            </a:r>
            <a:r>
              <a:rPr lang="ru-RU" b="1" i="1" dirty="0" smtClean="0"/>
              <a:t> </a:t>
            </a:r>
            <a:r>
              <a:rPr lang="ru-RU" b="1" i="1" dirty="0" err="1" smtClean="0"/>
              <a:t>грибів</a:t>
            </a:r>
            <a:r>
              <a:rPr lang="ru-RU" b="1" i="1" dirty="0" smtClean="0"/>
              <a:t>. 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chomu-krit-slipiy.jpg"/>
          <p:cNvPicPr>
            <a:picLocks noGrp="1" noChangeAspect="1"/>
          </p:cNvPicPr>
          <p:nvPr>
            <p:ph sz="quarter" idx="2"/>
          </p:nvPr>
        </p:nvPicPr>
        <p:blipFill>
          <a:blip r:embed="rId2">
            <a:lum bright="-10000"/>
          </a:blip>
          <a:stretch>
            <a:fillRect/>
          </a:stretch>
        </p:blipFill>
        <p:spPr>
          <a:xfrm>
            <a:off x="-1" y="0"/>
            <a:ext cx="9152157" cy="685800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7200" b="1" i="1" dirty="0" err="1" smtClean="0">
                <a:solidFill>
                  <a:schemeClr val="bg1"/>
                </a:solidFill>
                <a:latin typeface="Monotype Corsiva" pitchFamily="66" charset="0"/>
              </a:rPr>
              <a:t>Кріт</a:t>
            </a:r>
            <a:endParaRPr lang="ru-RU" sz="7200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2957498"/>
            <a:ext cx="3657600" cy="3900502"/>
          </a:xfrm>
        </p:spPr>
        <p:txBody>
          <a:bodyPr>
            <a:normAutofit fontScale="92500"/>
          </a:bodyPr>
          <a:lstStyle/>
          <a:p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Крота в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оксамитовій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шубці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людина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бачить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рідко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хоча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ця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тварина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 с одним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з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найпоширеніших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дрібних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ссавців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.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Більшу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частину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життя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кріт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 проводить у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своїй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підземній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норі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. 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142852"/>
            <a:ext cx="3657600" cy="3686188"/>
          </a:xfrm>
        </p:spPr>
        <p:txBody>
          <a:bodyPr>
            <a:normAutofit fontScale="92500"/>
          </a:bodyPr>
          <a:lstStyle/>
          <a:p>
            <a:r>
              <a:rPr lang="ru-RU" b="1" i="1" dirty="0" err="1" smtClean="0"/>
              <a:t>Благородний</a:t>
            </a:r>
            <a:r>
              <a:rPr lang="ru-RU" b="1" i="1" dirty="0" smtClean="0"/>
              <a:t> олень </a:t>
            </a:r>
            <a:r>
              <a:rPr lang="ru-RU" b="1" i="1" dirty="0" err="1" smtClean="0"/>
              <a:t>є</a:t>
            </a:r>
            <a:r>
              <a:rPr lang="ru-RU" b="1" i="1" dirty="0" smtClean="0"/>
              <a:t> одним </a:t>
            </a:r>
            <a:r>
              <a:rPr lang="ru-RU" b="1" i="1" dirty="0" err="1" smtClean="0"/>
              <a:t>з</a:t>
            </a:r>
            <a:r>
              <a:rPr lang="ru-RU" b="1" i="1" dirty="0" smtClean="0"/>
              <a:t> </a:t>
            </a:r>
            <a:r>
              <a:rPr lang="ru-RU" b="1" i="1" dirty="0" err="1" smtClean="0"/>
              <a:t>найбільших</a:t>
            </a:r>
            <a:r>
              <a:rPr lang="ru-RU" b="1" i="1" dirty="0" smtClean="0"/>
              <a:t> </a:t>
            </a:r>
            <a:r>
              <a:rPr lang="ru-RU" b="1" i="1" dirty="0" err="1" smtClean="0"/>
              <a:t>ссавців</a:t>
            </a:r>
            <a:r>
              <a:rPr lang="ru-RU" b="1" i="1" dirty="0" smtClean="0"/>
              <a:t>, </a:t>
            </a:r>
            <a:r>
              <a:rPr lang="ru-RU" b="1" i="1" dirty="0" err="1" smtClean="0"/>
              <a:t>що</a:t>
            </a:r>
            <a:r>
              <a:rPr lang="ru-RU" b="1" i="1" dirty="0" smtClean="0"/>
              <a:t> </a:t>
            </a:r>
            <a:r>
              <a:rPr lang="ru-RU" b="1" i="1" dirty="0" err="1" smtClean="0"/>
              <a:t>населяє</a:t>
            </a:r>
            <a:r>
              <a:rPr lang="ru-RU" b="1" i="1" dirty="0" smtClean="0"/>
              <a:t> </a:t>
            </a:r>
            <a:r>
              <a:rPr lang="ru-RU" b="1" i="1" dirty="0" err="1" smtClean="0"/>
              <a:t>територію</a:t>
            </a:r>
            <a:r>
              <a:rPr lang="ru-RU" b="1" i="1" dirty="0" smtClean="0"/>
              <a:t> </a:t>
            </a:r>
            <a:r>
              <a:rPr lang="ru-RU" b="1" i="1" dirty="0" err="1" smtClean="0"/>
              <a:t>Центральної</a:t>
            </a:r>
            <a:r>
              <a:rPr lang="ru-RU" b="1" i="1" dirty="0" smtClean="0"/>
              <a:t> </a:t>
            </a:r>
            <a:r>
              <a:rPr lang="ru-RU" b="1" i="1" dirty="0" err="1" smtClean="0"/>
              <a:t>Європи</a:t>
            </a:r>
            <a:r>
              <a:rPr lang="ru-RU" b="1" i="1" dirty="0" smtClean="0"/>
              <a:t>. </a:t>
            </a:r>
            <a:r>
              <a:rPr lang="ru-RU" b="1" i="1" dirty="0" err="1" smtClean="0"/>
              <a:t>Його</a:t>
            </a:r>
            <a:r>
              <a:rPr lang="ru-RU" b="1" i="1" dirty="0" smtClean="0"/>
              <a:t> </a:t>
            </a:r>
            <a:r>
              <a:rPr lang="ru-RU" b="1" i="1" dirty="0" err="1" smtClean="0"/>
              <a:t>великі</a:t>
            </a:r>
            <a:r>
              <a:rPr lang="ru-RU" b="1" i="1" dirty="0" smtClean="0"/>
              <a:t>, </a:t>
            </a:r>
            <a:r>
              <a:rPr lang="ru-RU" b="1" i="1" dirty="0" err="1" smtClean="0"/>
              <a:t>гіллясті</a:t>
            </a:r>
            <a:r>
              <a:rPr lang="ru-RU" b="1" i="1" dirty="0" smtClean="0"/>
              <a:t> </a:t>
            </a:r>
            <a:r>
              <a:rPr lang="ru-RU" b="1" i="1" dirty="0" err="1" smtClean="0"/>
              <a:t>роги</a:t>
            </a:r>
            <a:r>
              <a:rPr lang="ru-RU" b="1" i="1" dirty="0" smtClean="0"/>
              <a:t> </a:t>
            </a:r>
            <a:r>
              <a:rPr lang="ru-RU" b="1" i="1" dirty="0" err="1" smtClean="0"/>
              <a:t>справді</a:t>
            </a:r>
            <a:r>
              <a:rPr lang="ru-RU" b="1" i="1" dirty="0" smtClean="0"/>
              <a:t> </a:t>
            </a:r>
            <a:r>
              <a:rPr lang="ru-RU" b="1" i="1" dirty="0" err="1" smtClean="0"/>
              <a:t>вражають</a:t>
            </a:r>
            <a:r>
              <a:rPr lang="ru-RU" b="1" i="1" dirty="0" smtClean="0"/>
              <a:t> </a:t>
            </a:r>
            <a:r>
              <a:rPr lang="ru-RU" b="1" i="1" dirty="0" err="1" smtClean="0"/>
              <a:t>своєю</a:t>
            </a:r>
            <a:r>
              <a:rPr lang="ru-RU" b="1" i="1" dirty="0" smtClean="0"/>
              <a:t> красою </a:t>
            </a:r>
            <a:r>
              <a:rPr lang="ru-RU" b="1" i="1" dirty="0" err="1" smtClean="0"/>
              <a:t>і</a:t>
            </a:r>
            <a:r>
              <a:rPr lang="ru-RU" b="1" i="1" dirty="0" smtClean="0"/>
              <a:t> </a:t>
            </a:r>
            <a:r>
              <a:rPr lang="ru-RU" b="1" i="1" dirty="0" err="1" smtClean="0"/>
              <a:t>величчю</a:t>
            </a:r>
            <a:r>
              <a:rPr lang="ru-RU" b="1" i="1" dirty="0" smtClean="0"/>
              <a:t>. </a:t>
            </a:r>
          </a:p>
          <a:p>
            <a:endParaRPr lang="ru-RU" dirty="0"/>
          </a:p>
        </p:txBody>
      </p:sp>
      <p:pic>
        <p:nvPicPr>
          <p:cNvPr id="5" name="Содержимое 4" descr="ol.gif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4071933" y="0"/>
            <a:ext cx="5229453" cy="6858001"/>
          </a:xfrm>
        </p:spPr>
      </p:pic>
      <p:pic>
        <p:nvPicPr>
          <p:cNvPr id="4098" name="Picture 2" descr="C:\Documents and Settings\User\Мои документы\Настя\ГЕОГРАФІЯ\ole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786191"/>
            <a:ext cx="4071934" cy="307181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руда </a:t>
            </a:r>
            <a:r>
              <a:rPr lang="ru-RU" sz="60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рись</a:t>
            </a:r>
            <a:endParaRPr lang="ru-RU" sz="6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42844" y="1600200"/>
            <a:ext cx="3971956" cy="4572000"/>
          </a:xfrm>
        </p:spPr>
        <p:txBody>
          <a:bodyPr/>
          <a:lstStyle/>
          <a:p>
            <a:r>
              <a:rPr lang="ru-RU" b="1" i="1" dirty="0" smtClean="0"/>
              <a:t>Попри те, </a:t>
            </a:r>
            <a:r>
              <a:rPr lang="ru-RU" b="1" i="1" dirty="0" err="1" smtClean="0"/>
              <a:t>що</a:t>
            </a:r>
            <a:r>
              <a:rPr lang="ru-RU" b="1" i="1" dirty="0" smtClean="0"/>
              <a:t> руда </a:t>
            </a:r>
            <a:r>
              <a:rPr lang="ru-RU" b="1" i="1" dirty="0" err="1" smtClean="0"/>
              <a:t>рись</a:t>
            </a:r>
            <a:r>
              <a:rPr lang="ru-RU" b="1" i="1" dirty="0" smtClean="0"/>
              <a:t> е </a:t>
            </a:r>
            <a:r>
              <a:rPr lang="ru-RU" b="1" i="1" dirty="0" err="1" smtClean="0"/>
              <a:t>однією</a:t>
            </a:r>
            <a:r>
              <a:rPr lang="ru-RU" b="1" i="1" dirty="0" smtClean="0"/>
              <a:t> </a:t>
            </a:r>
            <a:r>
              <a:rPr lang="ru-RU" b="1" i="1" dirty="0" err="1" smtClean="0"/>
              <a:t>з</a:t>
            </a:r>
            <a:r>
              <a:rPr lang="ru-RU" b="1" i="1" dirty="0" smtClean="0"/>
              <a:t> </a:t>
            </a:r>
            <a:r>
              <a:rPr lang="ru-RU" b="1" i="1" dirty="0" err="1" smtClean="0"/>
              <a:t>найчисленніших</a:t>
            </a:r>
            <a:r>
              <a:rPr lang="ru-RU" b="1" i="1" dirty="0" smtClean="0"/>
              <a:t> невеликих </a:t>
            </a:r>
            <a:r>
              <a:rPr lang="ru-RU" b="1" i="1" dirty="0" err="1" smtClean="0"/>
              <a:t>кішок</a:t>
            </a:r>
            <a:r>
              <a:rPr lang="ru-RU" b="1" i="1" dirty="0" smtClean="0"/>
              <a:t>, </a:t>
            </a:r>
            <a:r>
              <a:rPr lang="ru-RU" b="1" i="1" dirty="0" err="1" smtClean="0"/>
              <a:t>що</a:t>
            </a:r>
            <a:r>
              <a:rPr lang="ru-RU" b="1" i="1" dirty="0" smtClean="0"/>
              <a:t> </a:t>
            </a:r>
            <a:r>
              <a:rPr lang="ru-RU" b="1" i="1" dirty="0" err="1" smtClean="0"/>
              <a:t>мешкають</a:t>
            </a:r>
            <a:r>
              <a:rPr lang="ru-RU" b="1" i="1" dirty="0" smtClean="0"/>
              <a:t> у </a:t>
            </a:r>
            <a:r>
              <a:rPr lang="ru-RU" b="1" i="1" dirty="0" err="1" smtClean="0"/>
              <a:t>Північній</a:t>
            </a:r>
            <a:r>
              <a:rPr lang="ru-RU" b="1" i="1" dirty="0" smtClean="0"/>
              <a:t> </a:t>
            </a:r>
            <a:r>
              <a:rPr lang="ru-RU" b="1" i="1" dirty="0" err="1" smtClean="0"/>
              <a:t>Америці</a:t>
            </a:r>
            <a:r>
              <a:rPr lang="ru-RU" b="1" i="1" dirty="0" smtClean="0"/>
              <a:t>, </a:t>
            </a:r>
            <a:r>
              <a:rPr lang="ru-RU" b="1" i="1" dirty="0" err="1" smtClean="0"/>
              <a:t>зустріти</a:t>
            </a:r>
            <a:r>
              <a:rPr lang="ru-RU" b="1" i="1" dirty="0" smtClean="0"/>
              <a:t> </a:t>
            </a:r>
            <a:r>
              <a:rPr lang="ru-RU" b="1" i="1" dirty="0" err="1" smtClean="0"/>
              <a:t>її</a:t>
            </a:r>
            <a:r>
              <a:rPr lang="ru-RU" b="1" i="1" dirty="0" smtClean="0"/>
              <a:t> в </a:t>
            </a:r>
            <a:r>
              <a:rPr lang="ru-RU" b="1" i="1" dirty="0" err="1" smtClean="0"/>
              <a:t>природі</a:t>
            </a:r>
            <a:r>
              <a:rPr lang="ru-RU" b="1" i="1" dirty="0" smtClean="0"/>
              <a:t> </a:t>
            </a:r>
            <a:r>
              <a:rPr lang="ru-RU" b="1" i="1" dirty="0" err="1" smtClean="0"/>
              <a:t>випадає</a:t>
            </a:r>
            <a:r>
              <a:rPr lang="ru-RU" b="1" i="1" dirty="0" smtClean="0"/>
              <a:t> нечасто. </a:t>
            </a:r>
          </a:p>
          <a:p>
            <a:endParaRPr lang="ru-RU" dirty="0"/>
          </a:p>
        </p:txBody>
      </p:sp>
      <p:pic>
        <p:nvPicPr>
          <p:cNvPr id="5" name="Содержимое 4" descr="rys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4071934" y="1"/>
            <a:ext cx="5072066" cy="6858000"/>
          </a:xfrm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wallpapers_368.jpg"/>
          <p:cNvPicPr>
            <a:picLocks noGrp="1" noChangeAspect="1"/>
          </p:cNvPicPr>
          <p:nvPr>
            <p:ph sz="quarter" idx="2"/>
          </p:nvPr>
        </p:nvPicPr>
        <p:blipFill>
          <a:blip r:embed="rId2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0"/>
            <a:ext cx="7467600" cy="1143000"/>
          </a:xfrm>
        </p:spPr>
        <p:txBody>
          <a:bodyPr>
            <a:normAutofit/>
          </a:bodyPr>
          <a:lstStyle/>
          <a:p>
            <a:r>
              <a:rPr lang="uk-UA" sz="5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Бурий ведмідь</a:t>
            </a:r>
            <a:endParaRPr lang="ru-RU" sz="5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42844" y="1500174"/>
            <a:ext cx="3657600" cy="2900370"/>
          </a:xfrm>
        </p:spPr>
        <p:txBody>
          <a:bodyPr>
            <a:normAutofit fontScale="92500"/>
          </a:bodyPr>
          <a:lstStyle/>
          <a:p>
            <a:r>
              <a:rPr lang="uk-UA" b="1" i="1" dirty="0" smtClean="0"/>
              <a:t>Бурий ведмідь  - хижий ссавець родини ведмежих, один з найбільших і найнебезпечніших наземних хижаків. Найбільший хижак фауни України.</a:t>
            </a:r>
            <a:endParaRPr lang="ru-RU" b="1" i="1" dirty="0" smtClean="0"/>
          </a:p>
          <a:p>
            <a:endParaRPr lang="ru-RU" dirty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346090909.jpg"/>
          <p:cNvPicPr>
            <a:picLocks noGrp="1" noChangeAspect="1"/>
          </p:cNvPicPr>
          <p:nvPr>
            <p:ph sz="quarter" idx="2"/>
          </p:nvPr>
        </p:nvPicPr>
        <p:blipFill>
          <a:blip r:embed="rId2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48" y="0"/>
            <a:ext cx="7467600" cy="1143000"/>
          </a:xfrm>
        </p:spPr>
        <p:txBody>
          <a:bodyPr>
            <a:noAutofit/>
          </a:bodyPr>
          <a:lstStyle/>
          <a:p>
            <a:r>
              <a:rPr lang="ru-RU" sz="7200" b="1" i="1" dirty="0" err="1" smtClean="0">
                <a:solidFill>
                  <a:schemeClr val="bg1"/>
                </a:solidFill>
              </a:rPr>
              <a:t>Козуля</a:t>
            </a:r>
            <a:endParaRPr lang="ru-RU" sz="7200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715140" y="1357298"/>
            <a:ext cx="2428860" cy="3643338"/>
          </a:xfrm>
        </p:spPr>
        <p:txBody>
          <a:bodyPr>
            <a:normAutofit fontScale="77500" lnSpcReduction="20000"/>
          </a:bodyPr>
          <a:lstStyle/>
          <a:p>
            <a:r>
              <a:rPr lang="ru-RU" b="1" i="1" dirty="0" err="1" smtClean="0"/>
              <a:t>Козуля</a:t>
            </a:r>
            <a:r>
              <a:rPr lang="ru-RU" b="1" i="1" dirty="0" smtClean="0"/>
              <a:t> - </a:t>
            </a:r>
            <a:r>
              <a:rPr lang="ru-RU" b="1" i="1" dirty="0" err="1" smtClean="0"/>
              <a:t>найменший</a:t>
            </a:r>
            <a:r>
              <a:rPr lang="ru-RU" b="1" i="1" dirty="0" smtClean="0"/>
              <a:t> </a:t>
            </a:r>
            <a:r>
              <a:rPr lang="ru-RU" b="1" i="1" dirty="0" err="1" smtClean="0"/>
              <a:t>представник</a:t>
            </a:r>
            <a:r>
              <a:rPr lang="ru-RU" b="1" i="1" dirty="0" smtClean="0"/>
              <a:t> </a:t>
            </a:r>
            <a:r>
              <a:rPr lang="ru-RU" b="1" i="1" dirty="0" err="1" smtClean="0"/>
              <a:t>родини</a:t>
            </a:r>
            <a:r>
              <a:rPr lang="ru-RU" b="1" i="1" dirty="0" smtClean="0"/>
              <a:t> в </a:t>
            </a:r>
            <a:r>
              <a:rPr lang="ru-RU" b="1" i="1" dirty="0" err="1" smtClean="0"/>
              <a:t>Центральній</a:t>
            </a:r>
            <a:r>
              <a:rPr lang="ru-RU" b="1" i="1" dirty="0" smtClean="0"/>
              <a:t> </a:t>
            </a:r>
            <a:r>
              <a:rPr lang="ru-RU" b="1" i="1" dirty="0" err="1" smtClean="0"/>
              <a:t>Європі</a:t>
            </a:r>
            <a:r>
              <a:rPr lang="ru-RU" b="1" i="1" dirty="0" smtClean="0"/>
              <a:t>. Вона </a:t>
            </a:r>
            <a:r>
              <a:rPr lang="ru-RU" b="1" i="1" dirty="0" err="1" smtClean="0"/>
              <a:t>мешкає</a:t>
            </a:r>
            <a:r>
              <a:rPr lang="ru-RU" b="1" i="1" dirty="0" smtClean="0"/>
              <a:t> в </a:t>
            </a:r>
            <a:r>
              <a:rPr lang="ru-RU" b="1" i="1" dirty="0" err="1" smtClean="0"/>
              <a:t>лісистій</a:t>
            </a:r>
            <a:r>
              <a:rPr lang="ru-RU" b="1" i="1" dirty="0" smtClean="0"/>
              <a:t> </a:t>
            </a:r>
            <a:r>
              <a:rPr lang="ru-RU" b="1" i="1" dirty="0" err="1" smtClean="0"/>
              <a:t>місцевості</a:t>
            </a:r>
            <a:r>
              <a:rPr lang="ru-RU" b="1" i="1" dirty="0" smtClean="0"/>
              <a:t>. </a:t>
            </a:r>
            <a:r>
              <a:rPr lang="ru-RU" b="1" i="1" dirty="0" err="1" smtClean="0"/>
              <a:t>Іноді</a:t>
            </a:r>
            <a:r>
              <a:rPr lang="ru-RU" b="1" i="1" dirty="0" smtClean="0"/>
              <a:t> в </a:t>
            </a:r>
            <a:r>
              <a:rPr lang="ru-RU" b="1" i="1" dirty="0" err="1" smtClean="0"/>
              <a:t>лісі</a:t>
            </a:r>
            <a:r>
              <a:rPr lang="ru-RU" b="1" i="1" dirty="0" smtClean="0"/>
              <a:t> </a:t>
            </a:r>
            <a:r>
              <a:rPr lang="ru-RU" b="1" i="1" dirty="0" err="1" smtClean="0"/>
              <a:t>можна</a:t>
            </a:r>
            <a:r>
              <a:rPr lang="ru-RU" b="1" i="1" dirty="0" smtClean="0"/>
              <a:t> </a:t>
            </a:r>
            <a:r>
              <a:rPr lang="ru-RU" b="1" i="1" dirty="0" err="1" smtClean="0"/>
              <a:t>знайти</a:t>
            </a:r>
            <a:r>
              <a:rPr lang="ru-RU" b="1" i="1" dirty="0" smtClean="0"/>
              <a:t> </a:t>
            </a:r>
            <a:r>
              <a:rPr lang="ru-RU" b="1" i="1" dirty="0" err="1" smtClean="0"/>
              <a:t>сліди</a:t>
            </a:r>
            <a:r>
              <a:rPr lang="ru-RU" b="1" i="1" dirty="0" smtClean="0"/>
              <a:t> </a:t>
            </a:r>
            <a:r>
              <a:rPr lang="ru-RU" b="1" i="1" dirty="0" err="1" smtClean="0"/>
              <a:t>роздвоєних</a:t>
            </a:r>
            <a:r>
              <a:rPr lang="ru-RU" b="1" i="1" dirty="0" smtClean="0"/>
              <a:t> копит </a:t>
            </a:r>
            <a:r>
              <a:rPr lang="ru-RU" b="1" i="1" dirty="0" err="1" smtClean="0"/>
              <a:t>козулі</a:t>
            </a:r>
            <a:r>
              <a:rPr lang="ru-RU" b="1" i="1" dirty="0" smtClean="0"/>
              <a:t>. </a:t>
            </a:r>
          </a:p>
          <a:p>
            <a:pPr>
              <a:buNone/>
            </a:pPr>
            <a:r>
              <a:rPr lang="ru-RU" dirty="0" smtClean="0"/>
              <a:t> 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50px-Vulpes_vulpes_laying_in_snow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60656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7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Лисиця</a:t>
            </a:r>
            <a:endParaRPr lang="ru-RU" sz="7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ser_m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9204465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7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Тетерук</a:t>
            </a:r>
            <a:endParaRPr lang="ru-RU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42844" y="1428736"/>
            <a:ext cx="3657600" cy="4572000"/>
          </a:xfrm>
        </p:spPr>
        <p:txBody>
          <a:bodyPr>
            <a:normAutofit fontScale="92500"/>
          </a:bodyPr>
          <a:lstStyle/>
          <a:p>
            <a:r>
              <a:rPr lang="ru-RU" b="1" i="1" dirty="0" err="1" smtClean="0">
                <a:solidFill>
                  <a:schemeClr val="bg1"/>
                </a:solidFill>
              </a:rPr>
              <a:t>Тетерук</a:t>
            </a:r>
            <a:r>
              <a:rPr lang="ru-RU" b="1" i="1" dirty="0" smtClean="0">
                <a:solidFill>
                  <a:schemeClr val="bg1"/>
                </a:solidFill>
              </a:rPr>
              <a:t> </a:t>
            </a:r>
            <a:r>
              <a:rPr lang="ru-RU" b="1" i="1" dirty="0" err="1" smtClean="0">
                <a:solidFill>
                  <a:schemeClr val="bg1"/>
                </a:solidFill>
              </a:rPr>
              <a:t>мешканець</a:t>
            </a:r>
            <a:r>
              <a:rPr lang="ru-RU" b="1" i="1" dirty="0" smtClean="0">
                <a:solidFill>
                  <a:schemeClr val="bg1"/>
                </a:solidFill>
              </a:rPr>
              <a:t> </a:t>
            </a:r>
            <a:r>
              <a:rPr lang="ru-RU" b="1" i="1" dirty="0" err="1" smtClean="0">
                <a:solidFill>
                  <a:schemeClr val="bg1"/>
                </a:solidFill>
              </a:rPr>
              <a:t>різноманітних</a:t>
            </a:r>
            <a:r>
              <a:rPr lang="ru-RU" b="1" i="1" dirty="0" smtClean="0">
                <a:solidFill>
                  <a:schemeClr val="bg1"/>
                </a:solidFill>
              </a:rPr>
              <a:t> </a:t>
            </a:r>
            <a:r>
              <a:rPr lang="ru-RU" b="1" i="1" dirty="0" err="1" smtClean="0">
                <a:solidFill>
                  <a:schemeClr val="bg1"/>
                </a:solidFill>
              </a:rPr>
              <a:t>ландшафтів</a:t>
            </a:r>
            <a:r>
              <a:rPr lang="ru-RU" b="1" i="1" dirty="0" smtClean="0">
                <a:solidFill>
                  <a:schemeClr val="bg1"/>
                </a:solidFill>
              </a:rPr>
              <a:t>, </a:t>
            </a:r>
            <a:r>
              <a:rPr lang="ru-RU" b="1" i="1" dirty="0" err="1" smtClean="0">
                <a:solidFill>
                  <a:schemeClr val="bg1"/>
                </a:solidFill>
              </a:rPr>
              <a:t>зустрічається</a:t>
            </a:r>
            <a:r>
              <a:rPr lang="ru-RU" b="1" i="1" dirty="0" smtClean="0">
                <a:solidFill>
                  <a:schemeClr val="bg1"/>
                </a:solidFill>
              </a:rPr>
              <a:t> в </a:t>
            </a:r>
            <a:r>
              <a:rPr lang="ru-RU" b="1" i="1" dirty="0" err="1" smtClean="0">
                <a:solidFill>
                  <a:schemeClr val="bg1"/>
                </a:solidFill>
              </a:rPr>
              <a:t>Центральній</a:t>
            </a:r>
            <a:r>
              <a:rPr lang="ru-RU" b="1" i="1" dirty="0" smtClean="0">
                <a:solidFill>
                  <a:schemeClr val="bg1"/>
                </a:solidFill>
              </a:rPr>
              <a:t> </a:t>
            </a:r>
            <a:r>
              <a:rPr lang="ru-RU" b="1" i="1" dirty="0" err="1" smtClean="0">
                <a:solidFill>
                  <a:schemeClr val="bg1"/>
                </a:solidFill>
              </a:rPr>
              <a:t>і</a:t>
            </a:r>
            <a:r>
              <a:rPr lang="ru-RU" b="1" i="1" dirty="0" smtClean="0">
                <a:solidFill>
                  <a:schemeClr val="bg1"/>
                </a:solidFill>
              </a:rPr>
              <a:t> </a:t>
            </a:r>
            <a:r>
              <a:rPr lang="ru-RU" b="1" i="1" dirty="0" err="1" smtClean="0">
                <a:solidFill>
                  <a:schemeClr val="bg1"/>
                </a:solidFill>
              </a:rPr>
              <a:t>Північній</a:t>
            </a:r>
            <a:r>
              <a:rPr lang="ru-RU" b="1" i="1" dirty="0" smtClean="0">
                <a:solidFill>
                  <a:schemeClr val="bg1"/>
                </a:solidFill>
              </a:rPr>
              <a:t> </a:t>
            </a:r>
            <a:r>
              <a:rPr lang="ru-RU" b="1" i="1" dirty="0" err="1" smtClean="0">
                <a:solidFill>
                  <a:schemeClr val="bg1"/>
                </a:solidFill>
              </a:rPr>
              <a:t>Євразії</a:t>
            </a:r>
            <a:r>
              <a:rPr lang="ru-RU" b="1" i="1" dirty="0" smtClean="0">
                <a:solidFill>
                  <a:schemeClr val="bg1"/>
                </a:solidFill>
              </a:rPr>
              <a:t> – </a:t>
            </a:r>
            <a:r>
              <a:rPr lang="ru-RU" b="1" i="1" dirty="0" err="1" smtClean="0">
                <a:solidFill>
                  <a:schemeClr val="bg1"/>
                </a:solidFill>
              </a:rPr>
              <a:t>від</a:t>
            </a:r>
            <a:r>
              <a:rPr lang="ru-RU" b="1" i="1" dirty="0" smtClean="0">
                <a:solidFill>
                  <a:schemeClr val="bg1"/>
                </a:solidFill>
              </a:rPr>
              <a:t> </a:t>
            </a:r>
            <a:r>
              <a:rPr lang="ru-RU" b="1" i="1" dirty="0" err="1" smtClean="0">
                <a:solidFill>
                  <a:schemeClr val="bg1"/>
                </a:solidFill>
              </a:rPr>
              <a:t>Альпійських</a:t>
            </a:r>
            <a:r>
              <a:rPr lang="ru-RU" b="1" i="1" dirty="0" smtClean="0">
                <a:solidFill>
                  <a:schemeClr val="bg1"/>
                </a:solidFill>
              </a:rPr>
              <a:t> </a:t>
            </a:r>
            <a:r>
              <a:rPr lang="ru-RU" b="1" i="1" dirty="0" err="1" smtClean="0">
                <a:solidFill>
                  <a:schemeClr val="bg1"/>
                </a:solidFill>
              </a:rPr>
              <a:t>гір</a:t>
            </a:r>
            <a:r>
              <a:rPr lang="ru-RU" b="1" i="1" dirty="0" smtClean="0">
                <a:solidFill>
                  <a:schemeClr val="bg1"/>
                </a:solidFill>
              </a:rPr>
              <a:t> </a:t>
            </a:r>
            <a:r>
              <a:rPr lang="ru-RU" b="1" i="1" dirty="0" err="1" smtClean="0">
                <a:solidFill>
                  <a:schemeClr val="bg1"/>
                </a:solidFill>
              </a:rPr>
              <a:t>і</a:t>
            </a:r>
            <a:r>
              <a:rPr lang="ru-RU" b="1" i="1" dirty="0" smtClean="0">
                <a:solidFill>
                  <a:schemeClr val="bg1"/>
                </a:solidFill>
              </a:rPr>
              <a:t> </a:t>
            </a:r>
            <a:r>
              <a:rPr lang="ru-RU" b="1" i="1" dirty="0" err="1" smtClean="0">
                <a:solidFill>
                  <a:schemeClr val="bg1"/>
                </a:solidFill>
              </a:rPr>
              <a:t>Британських</a:t>
            </a:r>
            <a:r>
              <a:rPr lang="ru-RU" b="1" i="1" dirty="0" smtClean="0">
                <a:solidFill>
                  <a:schemeClr val="bg1"/>
                </a:solidFill>
              </a:rPr>
              <a:t> </a:t>
            </a:r>
            <a:r>
              <a:rPr lang="ru-RU" b="1" i="1" dirty="0" err="1" smtClean="0">
                <a:solidFill>
                  <a:schemeClr val="bg1"/>
                </a:solidFill>
              </a:rPr>
              <a:t>островів</a:t>
            </a:r>
            <a:r>
              <a:rPr lang="ru-RU" b="1" i="1" dirty="0" smtClean="0">
                <a:solidFill>
                  <a:schemeClr val="bg1"/>
                </a:solidFill>
              </a:rPr>
              <a:t> на </a:t>
            </a:r>
            <a:r>
              <a:rPr lang="ru-RU" b="1" i="1" dirty="0" err="1" smtClean="0">
                <a:solidFill>
                  <a:schemeClr val="bg1"/>
                </a:solidFill>
              </a:rPr>
              <a:t>заході</a:t>
            </a:r>
            <a:r>
              <a:rPr lang="ru-RU" b="1" i="1" dirty="0" smtClean="0">
                <a:solidFill>
                  <a:schemeClr val="bg1"/>
                </a:solidFill>
              </a:rPr>
              <a:t> до </a:t>
            </a:r>
            <a:r>
              <a:rPr lang="ru-RU" b="1" i="1" dirty="0" err="1" smtClean="0">
                <a:solidFill>
                  <a:schemeClr val="bg1"/>
                </a:solidFill>
              </a:rPr>
              <a:t>Усурійського</a:t>
            </a:r>
            <a:r>
              <a:rPr lang="ru-RU" b="1" i="1" dirty="0" smtClean="0">
                <a:solidFill>
                  <a:schemeClr val="bg1"/>
                </a:solidFill>
              </a:rPr>
              <a:t> краю </a:t>
            </a:r>
            <a:r>
              <a:rPr lang="ru-RU" b="1" i="1" dirty="0" err="1" smtClean="0">
                <a:solidFill>
                  <a:schemeClr val="bg1"/>
                </a:solidFill>
              </a:rPr>
              <a:t>і</a:t>
            </a:r>
            <a:r>
              <a:rPr lang="ru-RU" b="1" i="1" dirty="0" smtClean="0">
                <a:solidFill>
                  <a:schemeClr val="bg1"/>
                </a:solidFill>
              </a:rPr>
              <a:t> </a:t>
            </a:r>
            <a:r>
              <a:rPr lang="ru-RU" b="1" i="1" dirty="0" err="1" smtClean="0">
                <a:solidFill>
                  <a:schemeClr val="bg1"/>
                </a:solidFill>
              </a:rPr>
              <a:t>Корейського</a:t>
            </a:r>
            <a:r>
              <a:rPr lang="ru-RU" b="1" i="1" dirty="0" smtClean="0">
                <a:solidFill>
                  <a:schemeClr val="bg1"/>
                </a:solidFill>
              </a:rPr>
              <a:t> </a:t>
            </a:r>
            <a:r>
              <a:rPr lang="ru-RU" b="1" i="1" dirty="0" err="1" smtClean="0">
                <a:solidFill>
                  <a:schemeClr val="bg1"/>
                </a:solidFill>
              </a:rPr>
              <a:t>півострова</a:t>
            </a:r>
            <a:r>
              <a:rPr lang="ru-RU" b="1" i="1" dirty="0" smtClean="0">
                <a:solidFill>
                  <a:schemeClr val="bg1"/>
                </a:solidFill>
              </a:rPr>
              <a:t> на </a:t>
            </a:r>
            <a:r>
              <a:rPr lang="ru-RU" b="1" i="1" dirty="0" err="1" smtClean="0">
                <a:solidFill>
                  <a:schemeClr val="bg1"/>
                </a:solidFill>
              </a:rPr>
              <a:t>сході</a:t>
            </a:r>
            <a:r>
              <a:rPr lang="ru-RU" b="1" i="1" dirty="0" smtClean="0">
                <a:solidFill>
                  <a:schemeClr val="bg1"/>
                </a:solidFill>
              </a:rPr>
              <a:t>.</a:t>
            </a:r>
          </a:p>
          <a:p>
            <a:endParaRPr lang="ru-RU" dirty="0"/>
          </a:p>
        </p:txBody>
      </p:sp>
      <p:pic>
        <p:nvPicPr>
          <p:cNvPr id="1026" name="Picture 2" descr="C:\Documents and Settings\User\Мои документы\Настя\ГЕОГРАФІЯ\rozm2_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5" y="4071942"/>
            <a:ext cx="4179087" cy="278605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29-350x249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6282" y="0"/>
            <a:ext cx="9137718" cy="685800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3504" y="428604"/>
            <a:ext cx="4572000" cy="1143000"/>
          </a:xfrm>
        </p:spPr>
        <p:txBody>
          <a:bodyPr>
            <a:noAutofit/>
          </a:bodyPr>
          <a:lstStyle/>
          <a:p>
            <a:r>
              <a:rPr lang="uk-UA" sz="8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Рябчик</a:t>
            </a:r>
            <a:endParaRPr lang="ru-RU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2714620"/>
            <a:ext cx="3657600" cy="3186122"/>
          </a:xfrm>
        </p:spPr>
        <p:txBody>
          <a:bodyPr>
            <a:normAutofit fontScale="85000" lnSpcReduction="10000"/>
          </a:bodyPr>
          <a:lstStyle/>
          <a:p>
            <a:r>
              <a:rPr lang="uk-UA" b="1" i="1" dirty="0" smtClean="0">
                <a:solidFill>
                  <a:schemeClr val="bg1"/>
                </a:solidFill>
              </a:rPr>
              <a:t>Р</a:t>
            </a:r>
            <a:r>
              <a:rPr lang="uk-UA" b="1" i="1" dirty="0" smtClean="0">
                <a:solidFill>
                  <a:schemeClr val="bg1"/>
                </a:solidFill>
              </a:rPr>
              <a:t>ябчик</a:t>
            </a:r>
            <a:r>
              <a:rPr lang="uk-UA" b="1" i="1" dirty="0" smtClean="0">
                <a:solidFill>
                  <a:schemeClr val="bg1"/>
                </a:solidFill>
              </a:rPr>
              <a:t> — вид невеликих </a:t>
            </a:r>
            <a:r>
              <a:rPr lang="uk-UA" b="1" i="1" dirty="0" smtClean="0">
                <a:solidFill>
                  <a:schemeClr val="bg1"/>
                </a:solidFill>
              </a:rPr>
              <a:t>птахів. </a:t>
            </a:r>
            <a:r>
              <a:rPr lang="uk-UA" b="1" i="1" dirty="0" smtClean="0">
                <a:solidFill>
                  <a:schemeClr val="bg1"/>
                </a:solidFill>
              </a:rPr>
              <a:t>Дуже широко поширений в північній половині </a:t>
            </a:r>
            <a:r>
              <a:rPr lang="uk-UA" b="1" i="1" u="sng" dirty="0" smtClean="0">
                <a:solidFill>
                  <a:schemeClr val="bg1"/>
                </a:solidFill>
                <a:hlinkClick r:id="rId3" tooltip="Європа"/>
              </a:rPr>
              <a:t>Європи</a:t>
            </a:r>
            <a:r>
              <a:rPr lang="uk-UA" b="1" i="1" dirty="0" smtClean="0">
                <a:solidFill>
                  <a:schemeClr val="bg1"/>
                </a:solidFill>
              </a:rPr>
              <a:t> і по всій </a:t>
            </a:r>
            <a:r>
              <a:rPr lang="uk-UA" b="1" i="1" u="sng" dirty="0" smtClean="0">
                <a:solidFill>
                  <a:schemeClr val="bg1"/>
                </a:solidFill>
                <a:hlinkClick r:id="rId4" tooltip="Сибір"/>
              </a:rPr>
              <a:t>сибірській</a:t>
            </a:r>
            <a:r>
              <a:rPr lang="uk-UA" b="1" i="1" dirty="0" smtClean="0">
                <a:solidFill>
                  <a:schemeClr val="bg1"/>
                </a:solidFill>
              </a:rPr>
              <a:t> </a:t>
            </a:r>
            <a:r>
              <a:rPr lang="uk-UA" b="1" i="1" u="sng" dirty="0" err="1" smtClean="0">
                <a:solidFill>
                  <a:schemeClr val="bg1"/>
                </a:solidFill>
                <a:hlinkClick r:id="rId5" tooltip="Тайга"/>
              </a:rPr>
              <a:t>тайгі</a:t>
            </a:r>
            <a:r>
              <a:rPr lang="uk-UA" b="1" i="1" dirty="0" smtClean="0">
                <a:solidFill>
                  <a:schemeClr val="bg1"/>
                </a:solidFill>
              </a:rPr>
              <a:t>, один з найхарактерніших </a:t>
            </a:r>
            <a:r>
              <a:rPr lang="uk-UA" b="1" i="1" u="sng" dirty="0" smtClean="0">
                <a:solidFill>
                  <a:schemeClr val="bg1"/>
                </a:solidFill>
                <a:hlinkClick r:id="rId6" tooltip="Ліс"/>
              </a:rPr>
              <a:t>лісових</a:t>
            </a:r>
            <a:r>
              <a:rPr lang="uk-UA" b="1" i="1" dirty="0" smtClean="0">
                <a:solidFill>
                  <a:schemeClr val="bg1"/>
                </a:solidFill>
              </a:rPr>
              <a:t> птахів. Цей птах розмірами лише дещо більше </a:t>
            </a:r>
            <a:r>
              <a:rPr lang="uk-UA" b="1" i="1" u="sng" dirty="0" smtClean="0">
                <a:solidFill>
                  <a:schemeClr val="bg1"/>
                </a:solidFill>
                <a:hlinkClick r:id="rId7" tooltip="Голуб"/>
              </a:rPr>
              <a:t>голуба</a:t>
            </a:r>
            <a:r>
              <a:rPr lang="uk-UA" b="1" i="1" u="sng" dirty="0" smtClean="0">
                <a:solidFill>
                  <a:schemeClr val="bg1"/>
                </a:solidFill>
              </a:rPr>
              <a:t>.</a:t>
            </a:r>
            <a:endParaRPr lang="ru-RU" b="1" i="1" dirty="0" smtClean="0">
              <a:solidFill>
                <a:schemeClr val="bg1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467600" cy="1143000"/>
          </a:xfrm>
        </p:spPr>
        <p:txBody>
          <a:bodyPr>
            <a:noAutofit/>
          </a:bodyPr>
          <a:lstStyle/>
          <a:p>
            <a:r>
              <a:rPr lang="ru-RU" sz="80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Глухар</a:t>
            </a:r>
            <a:endParaRPr lang="ru-RU" sz="8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928670"/>
            <a:ext cx="3657600" cy="2900370"/>
          </a:xfrm>
        </p:spPr>
        <p:txBody>
          <a:bodyPr>
            <a:normAutofit fontScale="92500" lnSpcReduction="10000"/>
          </a:bodyPr>
          <a:lstStyle/>
          <a:p>
            <a:r>
              <a:rPr lang="ru-RU" b="1" i="1" dirty="0" err="1" smtClean="0"/>
              <a:t>Глухар</a:t>
            </a:r>
            <a:r>
              <a:rPr lang="ru-RU" b="1" i="1" dirty="0" smtClean="0"/>
              <a:t> у </a:t>
            </a:r>
            <a:r>
              <a:rPr lang="ru-RU" b="1" i="1" dirty="0" err="1" smtClean="0"/>
              <a:t>звичайний</a:t>
            </a:r>
            <a:r>
              <a:rPr lang="ru-RU" b="1" i="1" dirty="0" smtClean="0"/>
              <a:t> час - </a:t>
            </a:r>
            <a:r>
              <a:rPr lang="ru-RU" b="1" i="1" dirty="0" err="1" smtClean="0"/>
              <a:t>дуже</a:t>
            </a:r>
            <a:r>
              <a:rPr lang="ru-RU" b="1" i="1" dirty="0" smtClean="0"/>
              <a:t> </a:t>
            </a:r>
            <a:r>
              <a:rPr lang="ru-RU" b="1" i="1" dirty="0" err="1" smtClean="0"/>
              <a:t>обережний</a:t>
            </a:r>
            <a:r>
              <a:rPr lang="ru-RU" b="1" i="1" dirty="0" smtClean="0"/>
              <a:t> птах, </a:t>
            </a:r>
            <a:r>
              <a:rPr lang="ru-RU" b="1" i="1" dirty="0" err="1" smtClean="0"/>
              <a:t>проте</a:t>
            </a:r>
            <a:r>
              <a:rPr lang="ru-RU" b="1" i="1" dirty="0" smtClean="0"/>
              <a:t> </a:t>
            </a:r>
            <a:r>
              <a:rPr lang="ru-RU" b="1" i="1" dirty="0" err="1" smtClean="0"/>
              <a:t>навесні</a:t>
            </a:r>
            <a:r>
              <a:rPr lang="ru-RU" b="1" i="1" dirty="0" smtClean="0"/>
              <a:t> </a:t>
            </a:r>
            <a:r>
              <a:rPr lang="ru-RU" b="1" i="1" dirty="0" err="1" smtClean="0"/>
              <a:t>під</a:t>
            </a:r>
            <a:r>
              <a:rPr lang="ru-RU" b="1" i="1" dirty="0" smtClean="0"/>
              <a:t> час </a:t>
            </a:r>
            <a:r>
              <a:rPr lang="ru-RU" b="1" i="1" dirty="0" err="1" smtClean="0"/>
              <a:t>виконання</a:t>
            </a:r>
            <a:r>
              <a:rPr lang="ru-RU" b="1" i="1" dirty="0" smtClean="0"/>
              <a:t> </a:t>
            </a:r>
            <a:r>
              <a:rPr lang="ru-RU" b="1" i="1" dirty="0" err="1" smtClean="0"/>
              <a:t>токової</a:t>
            </a:r>
            <a:r>
              <a:rPr lang="ru-RU" b="1" i="1" dirty="0" smtClean="0"/>
              <a:t> </a:t>
            </a:r>
            <a:r>
              <a:rPr lang="ru-RU" b="1" i="1" dirty="0" err="1" smtClean="0"/>
              <a:t>пісні</a:t>
            </a:r>
            <a:r>
              <a:rPr lang="ru-RU" b="1" i="1" dirty="0" smtClean="0"/>
              <a:t> </a:t>
            </a:r>
            <a:r>
              <a:rPr lang="ru-RU" b="1" i="1" dirty="0" err="1" smtClean="0"/>
              <a:t>самець</a:t>
            </a:r>
            <a:r>
              <a:rPr lang="ru-RU" b="1" i="1" dirty="0" smtClean="0"/>
              <a:t> на </a:t>
            </a:r>
            <a:r>
              <a:rPr lang="ru-RU" b="1" i="1" dirty="0" err="1" smtClean="0"/>
              <a:t>деякий</a:t>
            </a:r>
            <a:r>
              <a:rPr lang="ru-RU" b="1" i="1" dirty="0" smtClean="0"/>
              <a:t> час </a:t>
            </a:r>
            <a:r>
              <a:rPr lang="ru-RU" b="1" i="1" dirty="0" err="1" smtClean="0"/>
              <a:t>втрачає</a:t>
            </a:r>
            <a:r>
              <a:rPr lang="ru-RU" b="1" i="1" dirty="0" smtClean="0"/>
              <a:t> </a:t>
            </a:r>
            <a:r>
              <a:rPr lang="ru-RU" b="1" i="1" dirty="0" err="1" smtClean="0"/>
              <a:t>здатність</a:t>
            </a:r>
            <a:r>
              <a:rPr lang="ru-RU" b="1" i="1" dirty="0" smtClean="0"/>
              <a:t> </a:t>
            </a:r>
            <a:r>
              <a:rPr lang="ru-RU" b="1" i="1" dirty="0" err="1" smtClean="0"/>
              <a:t>чути</a:t>
            </a:r>
            <a:r>
              <a:rPr lang="ru-RU" b="1" i="1" dirty="0" smtClean="0"/>
              <a:t> </a:t>
            </a:r>
            <a:r>
              <a:rPr lang="ru-RU" b="1" i="1" dirty="0" err="1" smtClean="0"/>
              <a:t>й</a:t>
            </a:r>
            <a:r>
              <a:rPr lang="ru-RU" b="1" i="1" dirty="0" smtClean="0"/>
              <a:t> </a:t>
            </a:r>
            <a:r>
              <a:rPr lang="ru-RU" b="1" i="1" dirty="0" err="1" smtClean="0"/>
              <a:t>бачити</a:t>
            </a:r>
            <a:r>
              <a:rPr lang="ru-RU" b="1" i="1" dirty="0" smtClean="0"/>
              <a:t>. </a:t>
            </a:r>
          </a:p>
          <a:p>
            <a:endParaRPr lang="ru-RU" dirty="0"/>
          </a:p>
        </p:txBody>
      </p:sp>
      <p:pic>
        <p:nvPicPr>
          <p:cNvPr id="5" name="Содержимое 4" descr="gluhar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0" y="3929066"/>
            <a:ext cx="4071934" cy="2928934"/>
          </a:xfrm>
        </p:spPr>
      </p:pic>
      <p:pic>
        <p:nvPicPr>
          <p:cNvPr id="2050" name="Picture 2" descr="C:\Documents and Settings\User\Мои документы\Настя\ГЕОГРАФІЯ\270px-Black_Grouse_Nationalpark_Bayerischer_Wal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9058" y="0"/>
            <a:ext cx="5214942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260px-Ciconia_nigra_1_(Marek_Szczepanek)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9125859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80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Чорний</a:t>
            </a:r>
            <a:r>
              <a:rPr lang="ru-RU" sz="8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80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лелека</a:t>
            </a:r>
            <a:endParaRPr lang="ru-RU" sz="8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0" y="3000372"/>
            <a:ext cx="3657600" cy="3543312"/>
          </a:xfrm>
        </p:spPr>
        <p:txBody>
          <a:bodyPr>
            <a:normAutofit fontScale="92500"/>
          </a:bodyPr>
          <a:lstStyle/>
          <a:p>
            <a:r>
              <a:rPr lang="ru-RU" b="1" i="1" dirty="0" err="1" smtClean="0">
                <a:solidFill>
                  <a:schemeClr val="bg2">
                    <a:lumMod val="90000"/>
                  </a:schemeClr>
                </a:solidFill>
              </a:rPr>
              <a:t>Чорний</a:t>
            </a:r>
            <a:r>
              <a:rPr lang="ru-RU" b="1" i="1" dirty="0" smtClean="0">
                <a:solidFill>
                  <a:schemeClr val="bg2">
                    <a:lumMod val="90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bg2">
                    <a:lumMod val="90000"/>
                  </a:schemeClr>
                </a:solidFill>
              </a:rPr>
              <a:t>лелека</a:t>
            </a:r>
            <a:r>
              <a:rPr lang="ru-RU" b="1" i="1" dirty="0" smtClean="0">
                <a:solidFill>
                  <a:schemeClr val="bg2">
                    <a:lumMod val="90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bg2">
                    <a:lumMod val="90000"/>
                  </a:schemeClr>
                </a:solidFill>
              </a:rPr>
              <a:t>є</a:t>
            </a:r>
            <a:r>
              <a:rPr lang="ru-RU" b="1" i="1" dirty="0" smtClean="0">
                <a:solidFill>
                  <a:schemeClr val="bg2">
                    <a:lumMod val="90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bg2">
                    <a:lumMod val="90000"/>
                  </a:schemeClr>
                </a:solidFill>
              </a:rPr>
              <a:t>типовим</a:t>
            </a:r>
            <a:r>
              <a:rPr lang="ru-RU" b="1" i="1" dirty="0" smtClean="0">
                <a:solidFill>
                  <a:schemeClr val="bg2">
                    <a:lumMod val="90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bg2">
                    <a:lumMod val="90000"/>
                  </a:schemeClr>
                </a:solidFill>
              </a:rPr>
              <a:t>мешканцем</a:t>
            </a:r>
            <a:r>
              <a:rPr lang="ru-RU" b="1" i="1" dirty="0" smtClean="0">
                <a:solidFill>
                  <a:schemeClr val="bg2">
                    <a:lumMod val="90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bg2">
                    <a:lumMod val="90000"/>
                  </a:schemeClr>
                </a:solidFill>
              </a:rPr>
              <a:t>незайманих</a:t>
            </a:r>
            <a:r>
              <a:rPr lang="ru-RU" b="1" i="1" dirty="0" smtClean="0">
                <a:solidFill>
                  <a:schemeClr val="bg2">
                    <a:lumMod val="90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bg2">
                    <a:lumMod val="90000"/>
                  </a:schemeClr>
                </a:solidFill>
              </a:rPr>
              <a:t>природних</a:t>
            </a:r>
            <a:r>
              <a:rPr lang="ru-RU" b="1" i="1" dirty="0" smtClean="0">
                <a:solidFill>
                  <a:schemeClr val="bg2">
                    <a:lumMod val="90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bg2">
                    <a:lumMod val="90000"/>
                  </a:schemeClr>
                </a:solidFill>
              </a:rPr>
              <a:t>лісів</a:t>
            </a:r>
            <a:r>
              <a:rPr lang="ru-RU" b="1" i="1" dirty="0" smtClean="0">
                <a:solidFill>
                  <a:schemeClr val="bg2">
                    <a:lumMod val="90000"/>
                  </a:schemeClr>
                </a:solidFill>
              </a:rPr>
              <a:t>. На </a:t>
            </a:r>
            <a:r>
              <a:rPr lang="ru-RU" b="1" i="1" dirty="0" err="1" smtClean="0">
                <a:solidFill>
                  <a:schemeClr val="bg2">
                    <a:lumMod val="90000"/>
                  </a:schemeClr>
                </a:solidFill>
              </a:rPr>
              <a:t>відміну</a:t>
            </a:r>
            <a:r>
              <a:rPr lang="ru-RU" b="1" i="1" dirty="0" smtClean="0">
                <a:solidFill>
                  <a:schemeClr val="bg2">
                    <a:lumMod val="90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bg2">
                    <a:lumMod val="90000"/>
                  </a:schemeClr>
                </a:solidFill>
              </a:rPr>
              <a:t>від</a:t>
            </a:r>
            <a:r>
              <a:rPr lang="ru-RU" b="1" i="1" dirty="0" smtClean="0">
                <a:solidFill>
                  <a:schemeClr val="bg2">
                    <a:lumMod val="90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bg2">
                    <a:lumMod val="90000"/>
                  </a:schemeClr>
                </a:solidFill>
              </a:rPr>
              <a:t>свого</a:t>
            </a:r>
            <a:r>
              <a:rPr lang="ru-RU" b="1" i="1" dirty="0" smtClean="0">
                <a:solidFill>
                  <a:schemeClr val="bg2">
                    <a:lumMod val="90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bg2">
                    <a:lumMod val="90000"/>
                  </a:schemeClr>
                </a:solidFill>
              </a:rPr>
              <a:t>близького</a:t>
            </a:r>
            <a:r>
              <a:rPr lang="ru-RU" b="1" i="1" dirty="0" smtClean="0">
                <a:solidFill>
                  <a:schemeClr val="bg2">
                    <a:lumMod val="90000"/>
                  </a:schemeClr>
                </a:solidFill>
              </a:rPr>
              <a:t> родича - </a:t>
            </a:r>
            <a:r>
              <a:rPr lang="ru-RU" b="1" i="1" dirty="0" err="1" smtClean="0">
                <a:solidFill>
                  <a:schemeClr val="bg2">
                    <a:lumMod val="90000"/>
                  </a:schemeClr>
                </a:solidFill>
              </a:rPr>
              <a:t>білого</a:t>
            </a:r>
            <a:r>
              <a:rPr lang="ru-RU" b="1" i="1" dirty="0" smtClean="0">
                <a:solidFill>
                  <a:schemeClr val="bg2">
                    <a:lumMod val="90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bg2">
                    <a:lumMod val="90000"/>
                  </a:schemeClr>
                </a:solidFill>
              </a:rPr>
              <a:t>лелеки</a:t>
            </a:r>
            <a:r>
              <a:rPr lang="ru-RU" b="1" i="1" dirty="0" smtClean="0">
                <a:solidFill>
                  <a:schemeClr val="bg2">
                    <a:lumMod val="90000"/>
                  </a:schemeClr>
                </a:solidFill>
              </a:rPr>
              <a:t>, </a:t>
            </a:r>
            <a:r>
              <a:rPr lang="ru-RU" b="1" i="1" dirty="0" err="1" smtClean="0">
                <a:solidFill>
                  <a:schemeClr val="bg2">
                    <a:lumMod val="90000"/>
                  </a:schemeClr>
                </a:solidFill>
              </a:rPr>
              <a:t>чорний</a:t>
            </a:r>
            <a:r>
              <a:rPr lang="ru-RU" b="1" i="1" dirty="0" smtClean="0">
                <a:solidFill>
                  <a:schemeClr val="bg2">
                    <a:lumMod val="90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bg2">
                    <a:lumMod val="90000"/>
                  </a:schemeClr>
                </a:solidFill>
              </a:rPr>
              <a:t>лелека</a:t>
            </a:r>
            <a:r>
              <a:rPr lang="ru-RU" b="1" i="1" dirty="0" smtClean="0">
                <a:solidFill>
                  <a:schemeClr val="bg2">
                    <a:lumMod val="90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bg2">
                    <a:lumMod val="90000"/>
                  </a:schemeClr>
                </a:solidFill>
              </a:rPr>
              <a:t>уникає</a:t>
            </a:r>
            <a:r>
              <a:rPr lang="ru-RU" b="1" i="1" dirty="0" smtClean="0">
                <a:solidFill>
                  <a:schemeClr val="bg2">
                    <a:lumMod val="90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bg2">
                    <a:lumMod val="90000"/>
                  </a:schemeClr>
                </a:solidFill>
              </a:rPr>
              <a:t>цивілізації</a:t>
            </a:r>
            <a:endParaRPr lang="ru-RU" b="1" i="1" dirty="0" smtClean="0">
              <a:solidFill>
                <a:schemeClr val="bg2">
                  <a:lumMod val="9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3074" name="Picture 2" descr="C:\Documents and Settings\User\Мои документы\Настя\ГЕОГРАФІЯ\ciconia_nigra_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3636" y="4286256"/>
            <a:ext cx="3000364" cy="257174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29048" cy="1143000"/>
          </a:xfrm>
        </p:spPr>
        <p:txBody>
          <a:bodyPr>
            <a:noAutofit/>
          </a:bodyPr>
          <a:lstStyle/>
          <a:p>
            <a:r>
              <a:rPr lang="uk-UA" sz="8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Сосна</a:t>
            </a:r>
            <a:endParaRPr lang="ru-RU" sz="8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-214346" y="1571612"/>
            <a:ext cx="4572000" cy="2543180"/>
          </a:xfrm>
        </p:spPr>
        <p:txBody>
          <a:bodyPr>
            <a:normAutofit fontScale="62500" lnSpcReduction="20000"/>
          </a:bodyPr>
          <a:lstStyle/>
          <a:p>
            <a:r>
              <a:rPr lang="ru-RU" b="1" i="1" dirty="0" smtClean="0"/>
              <a:t>Сосна – окраса </a:t>
            </a:r>
            <a:r>
              <a:rPr lang="ru-RU" b="1" i="1" dirty="0" err="1" smtClean="0"/>
              <a:t>лісу</a:t>
            </a:r>
            <a:r>
              <a:rPr lang="ru-RU" b="1" i="1" dirty="0" smtClean="0"/>
              <a:t>. Сосни </a:t>
            </a:r>
            <a:r>
              <a:rPr lang="ru-RU" b="1" i="1" dirty="0" err="1" smtClean="0"/>
              <a:t>потребують</a:t>
            </a:r>
            <a:r>
              <a:rPr lang="ru-RU" b="1" i="1" dirty="0" smtClean="0"/>
              <a:t> </a:t>
            </a:r>
            <a:r>
              <a:rPr lang="ru-RU" b="1" i="1" dirty="0" err="1" smtClean="0"/>
              <a:t>сонця</a:t>
            </a:r>
            <a:r>
              <a:rPr lang="ru-RU" b="1" i="1" dirty="0" smtClean="0"/>
              <a:t> </a:t>
            </a:r>
            <a:r>
              <a:rPr lang="ru-RU" b="1" i="1" dirty="0" err="1" smtClean="0"/>
              <a:t>і</a:t>
            </a:r>
            <a:r>
              <a:rPr lang="ru-RU" b="1" i="1" dirty="0" smtClean="0"/>
              <a:t> </a:t>
            </a:r>
            <a:r>
              <a:rPr lang="ru-RU" b="1" i="1" dirty="0" err="1" smtClean="0"/>
              <a:t>ростуть</a:t>
            </a:r>
            <a:r>
              <a:rPr lang="ru-RU" b="1" i="1" dirty="0" smtClean="0"/>
              <a:t> там, де </a:t>
            </a:r>
            <a:r>
              <a:rPr lang="ru-RU" b="1" i="1" dirty="0" err="1" smtClean="0"/>
              <a:t>багато</a:t>
            </a:r>
            <a:r>
              <a:rPr lang="ru-RU" b="1" i="1" dirty="0" smtClean="0"/>
              <a:t> </a:t>
            </a:r>
            <a:r>
              <a:rPr lang="ru-RU" b="1" i="1" dirty="0" err="1" smtClean="0"/>
              <a:t>світла</a:t>
            </a:r>
            <a:r>
              <a:rPr lang="ru-RU" b="1" i="1" dirty="0" smtClean="0"/>
              <a:t>. </a:t>
            </a:r>
            <a:r>
              <a:rPr lang="ru-RU" b="1" i="1" dirty="0" err="1" smtClean="0"/>
              <a:t>Дуже</a:t>
            </a:r>
            <a:r>
              <a:rPr lang="ru-RU" b="1" i="1" dirty="0" smtClean="0"/>
              <a:t> часто вони </a:t>
            </a:r>
            <a:r>
              <a:rPr lang="ru-RU" b="1" i="1" dirty="0" err="1" smtClean="0"/>
              <a:t>ростуть</a:t>
            </a:r>
            <a:r>
              <a:rPr lang="ru-RU" b="1" i="1" dirty="0" smtClean="0"/>
              <a:t> на </a:t>
            </a:r>
            <a:r>
              <a:rPr lang="ru-RU" b="1" i="1" dirty="0" err="1" smtClean="0"/>
              <a:t>піску</a:t>
            </a:r>
            <a:r>
              <a:rPr lang="ru-RU" b="1" i="1" dirty="0" smtClean="0"/>
              <a:t>, тому </a:t>
            </a:r>
            <a:r>
              <a:rPr lang="ru-RU" b="1" i="1" dirty="0" err="1" smtClean="0"/>
              <a:t>що</a:t>
            </a:r>
            <a:r>
              <a:rPr lang="ru-RU" b="1" i="1" dirty="0" smtClean="0"/>
              <a:t> у них </a:t>
            </a:r>
            <a:r>
              <a:rPr lang="ru-RU" b="1" i="1" dirty="0" err="1" smtClean="0"/>
              <a:t>дуже</a:t>
            </a:r>
            <a:r>
              <a:rPr lang="ru-RU" b="1" i="1" dirty="0" smtClean="0"/>
              <a:t> </a:t>
            </a:r>
            <a:r>
              <a:rPr lang="ru-RU" b="1" i="1" dirty="0" err="1" smtClean="0"/>
              <a:t>глибоке</a:t>
            </a:r>
            <a:r>
              <a:rPr lang="ru-RU" b="1" i="1" dirty="0" smtClean="0"/>
              <a:t> </a:t>
            </a:r>
            <a:r>
              <a:rPr lang="ru-RU" b="1" i="1" dirty="0" err="1" smtClean="0"/>
              <a:t>коріння</a:t>
            </a:r>
            <a:r>
              <a:rPr lang="ru-RU" b="1" i="1" dirty="0" smtClean="0"/>
              <a:t>, </a:t>
            </a:r>
            <a:r>
              <a:rPr lang="ru-RU" b="1" i="1" dirty="0" err="1" smtClean="0"/>
              <a:t>Якби</a:t>
            </a:r>
            <a:r>
              <a:rPr lang="ru-RU" b="1" i="1" dirty="0" smtClean="0"/>
              <a:t> сосна не </a:t>
            </a:r>
            <a:r>
              <a:rPr lang="ru-RU" b="1" i="1" dirty="0" err="1" smtClean="0"/>
              <a:t>закріплювала</a:t>
            </a:r>
            <a:r>
              <a:rPr lang="ru-RU" b="1" i="1" dirty="0" smtClean="0"/>
              <a:t> </a:t>
            </a:r>
            <a:r>
              <a:rPr lang="ru-RU" b="1" i="1" dirty="0" err="1" smtClean="0"/>
              <a:t>своїм</a:t>
            </a:r>
            <a:r>
              <a:rPr lang="ru-RU" b="1" i="1" dirty="0" smtClean="0"/>
              <a:t> </a:t>
            </a:r>
            <a:r>
              <a:rPr lang="ru-RU" b="1" i="1" dirty="0" err="1" smtClean="0"/>
              <a:t>корінням</a:t>
            </a:r>
            <a:r>
              <a:rPr lang="ru-RU" b="1" i="1" dirty="0" smtClean="0"/>
              <a:t> </a:t>
            </a:r>
            <a:r>
              <a:rPr lang="ru-RU" b="1" i="1" dirty="0" err="1" smtClean="0"/>
              <a:t>піски</a:t>
            </a:r>
            <a:r>
              <a:rPr lang="ru-RU" b="1" i="1" dirty="0" smtClean="0"/>
              <a:t>, </a:t>
            </a:r>
            <a:r>
              <a:rPr lang="ru-RU" b="1" i="1" dirty="0" err="1" smtClean="0"/>
              <a:t>вітер</a:t>
            </a:r>
            <a:r>
              <a:rPr lang="ru-RU" b="1" i="1" dirty="0" smtClean="0"/>
              <a:t> </a:t>
            </a:r>
            <a:r>
              <a:rPr lang="ru-RU" b="1" i="1" dirty="0" err="1" smtClean="0"/>
              <a:t>розвіяв</a:t>
            </a:r>
            <a:r>
              <a:rPr lang="ru-RU" b="1" i="1" dirty="0" smtClean="0"/>
              <a:t> </a:t>
            </a:r>
            <a:r>
              <a:rPr lang="ru-RU" b="1" i="1" dirty="0" err="1" smtClean="0"/>
              <a:t>би</a:t>
            </a:r>
            <a:r>
              <a:rPr lang="ru-RU" b="1" i="1" dirty="0" smtClean="0"/>
              <a:t> </a:t>
            </a:r>
            <a:r>
              <a:rPr lang="ru-RU" b="1" i="1" dirty="0" err="1" smtClean="0"/>
              <a:t>їх</a:t>
            </a:r>
            <a:r>
              <a:rPr lang="ru-RU" b="1" i="1" dirty="0" smtClean="0"/>
              <a:t>, а вода заливала б </a:t>
            </a:r>
            <a:r>
              <a:rPr lang="ru-RU" b="1" i="1" dirty="0" err="1" smtClean="0"/>
              <a:t>пісок</a:t>
            </a:r>
            <a:r>
              <a:rPr lang="ru-RU" b="1" i="1" dirty="0" smtClean="0"/>
              <a:t> у </a:t>
            </a:r>
            <a:r>
              <a:rPr lang="ru-RU" b="1" i="1" dirty="0" err="1" smtClean="0"/>
              <a:t>річку</a:t>
            </a:r>
            <a:r>
              <a:rPr lang="ru-RU" b="1" i="1" dirty="0" smtClean="0"/>
              <a:t> </a:t>
            </a:r>
            <a:r>
              <a:rPr lang="ru-RU" b="1" i="1" dirty="0" err="1" smtClean="0"/>
              <a:t>і</a:t>
            </a:r>
            <a:r>
              <a:rPr lang="ru-RU" b="1" i="1" dirty="0" smtClean="0"/>
              <a:t> </a:t>
            </a:r>
            <a:r>
              <a:rPr lang="ru-RU" b="1" i="1" dirty="0" err="1" smtClean="0"/>
              <a:t>замулювала</a:t>
            </a:r>
            <a:r>
              <a:rPr lang="ru-RU" b="1" i="1" dirty="0" smtClean="0"/>
              <a:t> б </a:t>
            </a:r>
            <a:r>
              <a:rPr lang="ru-RU" b="1" i="1" dirty="0" err="1" smtClean="0"/>
              <a:t>її</a:t>
            </a:r>
            <a:r>
              <a:rPr lang="ru-RU" b="1" i="1" dirty="0" smtClean="0"/>
              <a:t>. Сосни </a:t>
            </a:r>
            <a:r>
              <a:rPr lang="ru-RU" b="1" i="1" dirty="0" err="1" smtClean="0"/>
              <a:t>приносять</a:t>
            </a:r>
            <a:r>
              <a:rPr lang="ru-RU" b="1" i="1" dirty="0" smtClean="0"/>
              <a:t> </a:t>
            </a:r>
            <a:r>
              <a:rPr lang="ru-RU" b="1" i="1" dirty="0" err="1" smtClean="0"/>
              <a:t>велику</a:t>
            </a:r>
            <a:r>
              <a:rPr lang="ru-RU" b="1" i="1" dirty="0" smtClean="0"/>
              <a:t> </a:t>
            </a:r>
            <a:r>
              <a:rPr lang="ru-RU" b="1" i="1" dirty="0" err="1" smtClean="0"/>
              <a:t>користь</a:t>
            </a:r>
            <a:r>
              <a:rPr lang="ru-RU" b="1" i="1" dirty="0" smtClean="0"/>
              <a:t> </a:t>
            </a:r>
            <a:r>
              <a:rPr lang="ru-RU" b="1" i="1" dirty="0" err="1" smtClean="0"/>
              <a:t>природі</a:t>
            </a:r>
            <a:r>
              <a:rPr lang="ru-RU" b="1" i="1" dirty="0" smtClean="0"/>
              <a:t>. </a:t>
            </a:r>
            <a:r>
              <a:rPr lang="ru-RU" b="1" i="1" dirty="0" err="1" smtClean="0"/>
              <a:t>Насінням</a:t>
            </a:r>
            <a:r>
              <a:rPr lang="ru-RU" b="1" i="1" dirty="0" smtClean="0"/>
              <a:t> </a:t>
            </a:r>
            <a:r>
              <a:rPr lang="ru-RU" b="1" i="1" dirty="0" err="1" smtClean="0"/>
              <a:t>з</a:t>
            </a:r>
            <a:r>
              <a:rPr lang="ru-RU" b="1" i="1" dirty="0" smtClean="0"/>
              <a:t> </a:t>
            </a:r>
            <a:r>
              <a:rPr lang="ru-RU" b="1" i="1" dirty="0" err="1" smtClean="0"/>
              <a:t>шишок</a:t>
            </a:r>
            <a:r>
              <a:rPr lang="ru-RU" b="1" i="1" dirty="0" smtClean="0"/>
              <a:t> </a:t>
            </a:r>
            <a:r>
              <a:rPr lang="ru-RU" b="1" i="1" dirty="0" err="1" smtClean="0"/>
              <a:t>люблять</a:t>
            </a:r>
            <a:r>
              <a:rPr lang="ru-RU" b="1" i="1" dirty="0" smtClean="0"/>
              <a:t> </a:t>
            </a:r>
            <a:r>
              <a:rPr lang="ru-RU" b="1" i="1" dirty="0" err="1" smtClean="0"/>
              <a:t>ласувати</a:t>
            </a:r>
            <a:r>
              <a:rPr lang="ru-RU" b="1" i="1" dirty="0" smtClean="0"/>
              <a:t> </a:t>
            </a:r>
            <a:r>
              <a:rPr lang="ru-RU" b="1" i="1" dirty="0" err="1" smtClean="0"/>
              <a:t>білки</a:t>
            </a:r>
            <a:r>
              <a:rPr lang="ru-RU" b="1" i="1" dirty="0" smtClean="0"/>
              <a:t> </a:t>
            </a:r>
            <a:r>
              <a:rPr lang="ru-RU" b="1" i="1" dirty="0" err="1" smtClean="0"/>
              <a:t>і</a:t>
            </a:r>
            <a:r>
              <a:rPr lang="ru-RU" b="1" i="1" dirty="0" smtClean="0"/>
              <a:t> </a:t>
            </a:r>
            <a:r>
              <a:rPr lang="ru-RU" b="1" i="1" dirty="0" err="1" smtClean="0"/>
              <a:t>дятли</a:t>
            </a:r>
            <a:r>
              <a:rPr lang="ru-RU" b="1" i="1" dirty="0" smtClean="0"/>
              <a:t>.</a:t>
            </a:r>
            <a:endParaRPr lang="ru-RU" b="1" i="1" dirty="0"/>
          </a:p>
        </p:txBody>
      </p:sp>
      <p:pic>
        <p:nvPicPr>
          <p:cNvPr id="5" name="Содержимое 4" descr="sosna1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4429124" y="-17235"/>
            <a:ext cx="4714876" cy="6875235"/>
          </a:xfrm>
        </p:spPr>
      </p:pic>
      <p:pic>
        <p:nvPicPr>
          <p:cNvPr id="2050" name="Picture 2" descr="C:\Documents and Settings\User\Мои документы\primenenie-sosn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714752"/>
            <a:ext cx="4429124" cy="314324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3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0" y="-357214"/>
            <a:ext cx="9188458" cy="721521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628" y="0"/>
            <a:ext cx="4857752" cy="1143000"/>
          </a:xfrm>
        </p:spPr>
        <p:txBody>
          <a:bodyPr>
            <a:noAutofit/>
          </a:bodyPr>
          <a:lstStyle/>
          <a:p>
            <a:r>
              <a:rPr lang="ru-RU" sz="8800" b="1" i="1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Чапля</a:t>
            </a:r>
            <a:endParaRPr lang="ru-RU" sz="8800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0" y="2714620"/>
            <a:ext cx="3657600" cy="4572000"/>
          </a:xfrm>
        </p:spPr>
        <p:txBody>
          <a:bodyPr/>
          <a:lstStyle/>
          <a:p>
            <a:r>
              <a:rPr lang="ru-RU" b="1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Чапля</a:t>
            </a:r>
            <a:r>
              <a:rPr lang="ru-RU" b="1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— птах </a:t>
            </a:r>
            <a:r>
              <a:rPr lang="ru-RU" b="1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колоніальний</a:t>
            </a:r>
            <a:r>
              <a:rPr lang="ru-RU" b="1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, </a:t>
            </a:r>
            <a:r>
              <a:rPr lang="ru-RU" b="1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але</a:t>
            </a:r>
            <a:r>
              <a:rPr lang="ru-RU" b="1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не </a:t>
            </a:r>
            <a:r>
              <a:rPr lang="ru-RU" b="1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зграйний</a:t>
            </a:r>
            <a:r>
              <a:rPr lang="ru-RU" b="1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. </a:t>
            </a:r>
            <a:r>
              <a:rPr lang="ru-RU" b="1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Усі</a:t>
            </a:r>
            <a:r>
              <a:rPr lang="ru-RU" b="1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чаплі</a:t>
            </a:r>
            <a:r>
              <a:rPr lang="ru-RU" b="1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ru-RU" b="1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ru-RU" b="1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птахи </a:t>
            </a:r>
            <a:r>
              <a:rPr lang="ru-RU" b="1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легкі</a:t>
            </a:r>
            <a:r>
              <a:rPr lang="ru-RU" b="1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, </a:t>
            </a:r>
            <a:r>
              <a:rPr lang="ru-RU" b="1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й</a:t>
            </a:r>
            <a:r>
              <a:rPr lang="ru-RU" b="1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у </a:t>
            </a:r>
            <a:r>
              <a:rPr lang="ru-RU" b="1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сірої</a:t>
            </a:r>
            <a:r>
              <a:rPr lang="ru-RU" b="1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при </a:t>
            </a:r>
            <a:r>
              <a:rPr lang="ru-RU" b="1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її</a:t>
            </a:r>
            <a:r>
              <a:rPr lang="ru-RU" b="1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метровому </a:t>
            </a:r>
            <a:r>
              <a:rPr lang="ru-RU" b="1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зрості</a:t>
            </a:r>
            <a:r>
              <a:rPr lang="ru-RU" b="1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буквально </a:t>
            </a:r>
            <a:r>
              <a:rPr lang="ru-RU" b="1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куряча</a:t>
            </a:r>
            <a:r>
              <a:rPr lang="ru-RU" b="1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вага.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800px-Ducks_in_plymouth%2C_massachusetts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221229" cy="707233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3438" y="0"/>
            <a:ext cx="4500562" cy="1143000"/>
          </a:xfrm>
        </p:spPr>
        <p:txBody>
          <a:bodyPr>
            <a:noAutofit/>
          </a:bodyPr>
          <a:lstStyle/>
          <a:p>
            <a:r>
              <a:rPr lang="uk-UA" sz="8000" b="1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Крижень</a:t>
            </a:r>
            <a:endParaRPr lang="ru-RU" sz="80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6000768"/>
            <a:ext cx="9144000" cy="1071570"/>
          </a:xfrm>
        </p:spPr>
        <p:txBody>
          <a:bodyPr>
            <a:normAutofit fontScale="85000" lnSpcReduction="20000"/>
          </a:bodyPr>
          <a:lstStyle/>
          <a:p>
            <a:r>
              <a:rPr lang="uk-UA" b="1" i="1" dirty="0" smtClean="0"/>
              <a:t>Крижень живе переважно на прісних водах, особливо стоячих і зарослих </a:t>
            </a:r>
            <a:r>
              <a:rPr lang="uk-UA" b="1" i="1" u="sng" dirty="0" smtClean="0">
                <a:hlinkClick r:id="rId3" tooltip="Очерет"/>
              </a:rPr>
              <a:t>очеретами</a:t>
            </a:r>
            <a:r>
              <a:rPr lang="uk-UA" b="1" i="1" dirty="0" smtClean="0"/>
              <a:t>, травою, хоча під час прольоту і взимку тримається і в морі біля берегів. Це обережний птах, який швидко літає,</a:t>
            </a:r>
            <a:endParaRPr lang="ru-RU" b="1" i="1" dirty="0" smtClean="0"/>
          </a:p>
          <a:p>
            <a:endParaRPr lang="ru-RU" dirty="0"/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8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ховрах</a:t>
            </a:r>
            <a:endParaRPr lang="ru-RU" sz="8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500034" y="1285860"/>
            <a:ext cx="3786214" cy="2143140"/>
          </a:xfrm>
        </p:spPr>
        <p:txBody>
          <a:bodyPr>
            <a:normAutofit fontScale="92500"/>
          </a:bodyPr>
          <a:lstStyle/>
          <a:p>
            <a:r>
              <a:rPr lang="uk-UA" b="1" i="1" dirty="0" smtClean="0"/>
              <a:t>Цей рід також називають в україномовній науковій літературі як "ховрашок" та "</a:t>
            </a:r>
            <a:r>
              <a:rPr lang="uk-UA" b="1" i="1" dirty="0" err="1" smtClean="0"/>
              <a:t>єврашка</a:t>
            </a:r>
            <a:r>
              <a:rPr lang="uk-UA" b="1" i="1" dirty="0" smtClean="0"/>
              <a:t>".</a:t>
            </a:r>
            <a:endParaRPr lang="ru-RU" b="1" i="1" dirty="0" smtClean="0"/>
          </a:p>
          <a:p>
            <a:endParaRPr lang="ru-RU" dirty="0"/>
          </a:p>
        </p:txBody>
      </p:sp>
      <p:pic>
        <p:nvPicPr>
          <p:cNvPr id="5" name="Содержимое 4" descr="200px-Spermophilus_beldingi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4429124" y="0"/>
            <a:ext cx="4714876" cy="6858000"/>
          </a:xfrm>
        </p:spPr>
      </p:pic>
      <p:pic>
        <p:nvPicPr>
          <p:cNvPr id="4098" name="Picture 2" descr="C:\Documents and Settings\User\Мои документы\Настя\ГЕОГРАФІЯ\250px-Europ%C3%A4ischer_Ziesel_in_Hockstellun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3500438"/>
            <a:ext cx="4464843" cy="335756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7467600" cy="1143000"/>
          </a:xfrm>
        </p:spPr>
        <p:txBody>
          <a:bodyPr>
            <a:noAutofit/>
          </a:bodyPr>
          <a:lstStyle/>
          <a:p>
            <a:r>
              <a:rPr lang="uk-UA" sz="9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Бабак</a:t>
            </a:r>
            <a:endParaRPr lang="ru-RU" sz="9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1714488"/>
            <a:ext cx="4429124" cy="2428892"/>
          </a:xfrm>
        </p:spPr>
        <p:txBody>
          <a:bodyPr>
            <a:normAutofit fontScale="92500" lnSpcReduction="20000"/>
          </a:bodyPr>
          <a:lstStyle/>
          <a:p>
            <a:r>
              <a:rPr lang="uk-UA" b="1" i="1" dirty="0" smtClean="0"/>
              <a:t>Бабаки завжди були символом </a:t>
            </a:r>
            <a:r>
              <a:rPr lang="uk-UA" b="1" i="1" u="sng" dirty="0" smtClean="0">
                <a:hlinkClick r:id="rId2" tooltip="Степ"/>
              </a:rPr>
              <a:t>степових</a:t>
            </a:r>
            <a:r>
              <a:rPr lang="uk-UA" b="1" i="1" dirty="0" smtClean="0"/>
              <a:t> просторів. </a:t>
            </a:r>
            <a:r>
              <a:rPr lang="uk-UA" b="1" i="1" u="sng" dirty="0" smtClean="0">
                <a:hlinkClick r:id="rId3" tooltip="Бабак степовий"/>
              </a:rPr>
              <a:t>Бабак степовий</a:t>
            </a:r>
            <a:r>
              <a:rPr lang="uk-UA" b="1" i="1" dirty="0" smtClean="0"/>
              <a:t> є на гербі </a:t>
            </a:r>
            <a:r>
              <a:rPr lang="uk-UA" b="1" i="1" u="sng" dirty="0" smtClean="0"/>
              <a:t>Луганщини </a:t>
            </a:r>
            <a:r>
              <a:rPr lang="uk-UA" b="1" i="1" dirty="0" smtClean="0"/>
              <a:t>, </a:t>
            </a:r>
            <a:r>
              <a:rPr lang="uk-UA" b="1" i="1" dirty="0" smtClean="0"/>
              <a:t>на території якої розташовані найбільші популяції цього </a:t>
            </a:r>
            <a:r>
              <a:rPr lang="uk-UA" b="1" i="1" dirty="0" smtClean="0"/>
              <a:t>виду.</a:t>
            </a:r>
            <a:endParaRPr lang="ru-RU" b="1" i="1" dirty="0" smtClean="0"/>
          </a:p>
          <a:p>
            <a:endParaRPr lang="ru-RU" dirty="0"/>
          </a:p>
        </p:txBody>
      </p:sp>
      <p:pic>
        <p:nvPicPr>
          <p:cNvPr id="5" name="Содержимое 4" descr="270px-Marmota_marmota_Alpes2.jpg"/>
          <p:cNvPicPr>
            <a:picLocks noGrp="1" noChangeAspect="1"/>
          </p:cNvPicPr>
          <p:nvPr>
            <p:ph sz="quarter" idx="2"/>
          </p:nvPr>
        </p:nvPicPr>
        <p:blipFill>
          <a:blip r:embed="rId4"/>
          <a:stretch>
            <a:fillRect/>
          </a:stretch>
        </p:blipFill>
        <p:spPr>
          <a:xfrm>
            <a:off x="0" y="4000504"/>
            <a:ext cx="4643438" cy="2857496"/>
          </a:xfrm>
        </p:spPr>
      </p:pic>
      <p:pic>
        <p:nvPicPr>
          <p:cNvPr id="5122" name="Picture 2" descr="C:\Documents and Settings\User\Мои документы\Настя\ГЕОГРАФІЯ\Closeup_groundhog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57686" y="0"/>
            <a:ext cx="4819839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82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9142139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8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Тушканчик</a:t>
            </a:r>
            <a:endParaRPr lang="ru-RU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1000100" y="3929066"/>
            <a:ext cx="3657600" cy="2571768"/>
          </a:xfrm>
        </p:spPr>
        <p:txBody>
          <a:bodyPr/>
          <a:lstStyle/>
          <a:p>
            <a:r>
              <a:rPr lang="uk-UA" b="1" i="1" dirty="0" err="1" smtClean="0">
                <a:solidFill>
                  <a:schemeClr val="bg1"/>
                </a:solidFill>
              </a:rPr>
              <a:t>Тушканові</a:t>
            </a:r>
            <a:r>
              <a:rPr lang="uk-UA" b="1" i="1" dirty="0" smtClean="0">
                <a:solidFill>
                  <a:schemeClr val="bg1"/>
                </a:solidFill>
              </a:rPr>
              <a:t> поширені у </a:t>
            </a:r>
            <a:r>
              <a:rPr lang="uk-UA" b="1" i="1" u="sng" dirty="0" smtClean="0">
                <a:solidFill>
                  <a:schemeClr val="bg1"/>
                </a:solidFill>
              </a:rPr>
              <a:t>Азії</a:t>
            </a:r>
            <a:r>
              <a:rPr lang="uk-UA" b="1" i="1" dirty="0" smtClean="0">
                <a:solidFill>
                  <a:schemeClr val="bg1"/>
                </a:solidFill>
              </a:rPr>
              <a:t>, </a:t>
            </a:r>
            <a:r>
              <a:rPr lang="uk-UA" b="1" i="1" dirty="0" smtClean="0">
                <a:solidFill>
                  <a:schemeClr val="bg1"/>
                </a:solidFill>
              </a:rPr>
              <a:t>на східній частині </a:t>
            </a:r>
            <a:r>
              <a:rPr lang="uk-UA" b="1" i="1" u="sng" dirty="0" err="1" smtClean="0">
                <a:solidFill>
                  <a:schemeClr val="bg1"/>
                </a:solidFill>
              </a:rPr>
              <a:t>Європии</a:t>
            </a:r>
            <a:r>
              <a:rPr lang="uk-UA" b="1" i="1" dirty="0" smtClean="0">
                <a:solidFill>
                  <a:schemeClr val="bg1"/>
                </a:solidFill>
              </a:rPr>
              <a:t> </a:t>
            </a:r>
            <a:r>
              <a:rPr lang="uk-UA" b="1" i="1" dirty="0" smtClean="0">
                <a:solidFill>
                  <a:schemeClr val="bg1"/>
                </a:solidFill>
              </a:rPr>
              <a:t>та у </a:t>
            </a:r>
            <a:r>
              <a:rPr lang="uk-UA" b="1" i="1" u="sng" dirty="0" smtClean="0">
                <a:solidFill>
                  <a:schemeClr val="bg1"/>
                </a:solidFill>
              </a:rPr>
              <a:t>Північній </a:t>
            </a:r>
            <a:r>
              <a:rPr lang="uk-UA" b="1" i="1" u="sng" dirty="0" smtClean="0">
                <a:solidFill>
                  <a:schemeClr val="bg1"/>
                </a:solidFill>
              </a:rPr>
              <a:t>Америці</a:t>
            </a:r>
            <a:r>
              <a:rPr lang="uk-UA" b="1" i="1" dirty="0" smtClean="0">
                <a:solidFill>
                  <a:schemeClr val="bg1"/>
                </a:solidFill>
              </a:rPr>
              <a:t>.</a:t>
            </a:r>
            <a:endParaRPr lang="ru-RU" b="1" i="1" dirty="0" smtClean="0">
              <a:solidFill>
                <a:schemeClr val="bg1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Mustela_putorius.jpg"/>
          <p:cNvPicPr>
            <a:picLocks noGrp="1" noChangeAspect="1"/>
          </p:cNvPicPr>
          <p:nvPr>
            <p:ph sz="quarter" idx="2"/>
          </p:nvPr>
        </p:nvPicPr>
        <p:blipFill>
          <a:blip r:embed="rId2">
            <a:lum bright="-10000"/>
          </a:blip>
          <a:stretch>
            <a:fillRect/>
          </a:stretch>
        </p:blipFill>
        <p:spPr>
          <a:xfrm>
            <a:off x="0" y="0"/>
            <a:ext cx="9190536" cy="685800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15084" y="571480"/>
            <a:ext cx="2828916" cy="1143000"/>
          </a:xfrm>
        </p:spPr>
        <p:txBody>
          <a:bodyPr>
            <a:noAutofit/>
          </a:bodyPr>
          <a:lstStyle/>
          <a:p>
            <a:r>
              <a:rPr lang="ru-RU" sz="8000" b="1" i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Тхір</a:t>
            </a:r>
            <a:endParaRPr lang="ru-RU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14282" y="5500702"/>
            <a:ext cx="8929718" cy="1357298"/>
          </a:xfrm>
        </p:spPr>
        <p:txBody>
          <a:bodyPr>
            <a:normAutofit fontScale="92500" lnSpcReduction="10000"/>
          </a:bodyPr>
          <a:lstStyle/>
          <a:p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Тхір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-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це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нічний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мисливець-одинак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.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Сьогодні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 в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багатьох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 районах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Європи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він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зустрічається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рідко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оскільки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 в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результаті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меліорації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було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знищено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багато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місць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його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</a:rPr>
              <a:t>існування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. 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galerida_cristata_f4648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0" y="-16"/>
            <a:ext cx="9144000" cy="685801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52"/>
            <a:ext cx="7467600" cy="1143000"/>
          </a:xfrm>
        </p:spPr>
        <p:txBody>
          <a:bodyPr>
            <a:noAutofit/>
          </a:bodyPr>
          <a:lstStyle/>
          <a:p>
            <a:r>
              <a:rPr lang="ru-RU" sz="8000" b="1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жайворонок</a:t>
            </a:r>
            <a:endParaRPr lang="ru-RU" sz="8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857752" y="1214422"/>
            <a:ext cx="4114800" cy="2328866"/>
          </a:xfrm>
        </p:spPr>
        <p:txBody>
          <a:bodyPr>
            <a:normAutofit fontScale="85000" lnSpcReduction="10000"/>
          </a:bodyPr>
          <a:lstStyle/>
          <a:p>
            <a:r>
              <a:rPr lang="ru-RU" b="1" i="1" dirty="0" err="1" smtClean="0">
                <a:solidFill>
                  <a:schemeClr val="bg2">
                    <a:lumMod val="75000"/>
                  </a:schemeClr>
                </a:solidFill>
              </a:rPr>
              <a:t>Польовий</a:t>
            </a:r>
            <a:r>
              <a:rPr lang="ru-RU" b="1" i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bg2">
                    <a:lumMod val="75000"/>
                  </a:schemeClr>
                </a:solidFill>
              </a:rPr>
              <a:t>жайворонок</a:t>
            </a:r>
            <a:r>
              <a:rPr lang="ru-RU" b="1" i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bg2">
                    <a:lumMod val="75000"/>
                  </a:schemeClr>
                </a:solidFill>
              </a:rPr>
              <a:t>піднімається</a:t>
            </a:r>
            <a:r>
              <a:rPr lang="ru-RU" b="1" i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bg2">
                    <a:lumMod val="75000"/>
                  </a:schemeClr>
                </a:solidFill>
              </a:rPr>
              <a:t>високо</a:t>
            </a:r>
            <a:r>
              <a:rPr lang="ru-RU" b="1" i="1" dirty="0" smtClean="0">
                <a:solidFill>
                  <a:schemeClr val="bg2">
                    <a:lumMod val="75000"/>
                  </a:schemeClr>
                </a:solidFill>
              </a:rPr>
              <a:t> в небо </a:t>
            </a:r>
            <a:r>
              <a:rPr lang="ru-RU" b="1" i="1" dirty="0" err="1" smtClean="0">
                <a:solidFill>
                  <a:schemeClr val="bg2">
                    <a:lumMod val="75000"/>
                  </a:schemeClr>
                </a:solidFill>
              </a:rPr>
              <a:t>рано-вранці</a:t>
            </a:r>
            <a:r>
              <a:rPr lang="ru-RU" b="1" i="1" dirty="0" smtClean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ru-RU" b="1" i="1" dirty="0" err="1" smtClean="0">
                <a:solidFill>
                  <a:schemeClr val="bg2">
                    <a:lumMod val="75000"/>
                  </a:schemeClr>
                </a:solidFill>
              </a:rPr>
              <a:t>ще</a:t>
            </a:r>
            <a:r>
              <a:rPr lang="ru-RU" b="1" i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bg2">
                    <a:lumMod val="75000"/>
                  </a:schemeClr>
                </a:solidFill>
              </a:rPr>
              <a:t>вдосвіта</a:t>
            </a:r>
            <a:r>
              <a:rPr lang="ru-RU" b="1" i="1" dirty="0" smtClean="0">
                <a:solidFill>
                  <a:schemeClr val="bg2">
                    <a:lumMod val="75000"/>
                  </a:schemeClr>
                </a:solidFill>
              </a:rPr>
              <a:t>. </a:t>
            </a:r>
            <a:r>
              <a:rPr lang="ru-RU" b="1" i="1" dirty="0" err="1" smtClean="0">
                <a:solidFill>
                  <a:schemeClr val="bg2">
                    <a:lumMod val="75000"/>
                  </a:schemeClr>
                </a:solidFill>
              </a:rPr>
              <a:t>Злітає</a:t>
            </a:r>
            <a:r>
              <a:rPr lang="ru-RU" b="1" i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bg2">
                    <a:lumMod val="75000"/>
                  </a:schemeClr>
                </a:solidFill>
              </a:rPr>
              <a:t>майже</a:t>
            </a:r>
            <a:r>
              <a:rPr lang="ru-RU" b="1" i="1" dirty="0" smtClean="0">
                <a:solidFill>
                  <a:schemeClr val="bg2">
                    <a:lumMod val="75000"/>
                  </a:schemeClr>
                </a:solidFill>
              </a:rPr>
              <a:t> вертикально </a:t>
            </a:r>
            <a:r>
              <a:rPr lang="ru-RU" b="1" i="1" dirty="0" err="1" smtClean="0">
                <a:solidFill>
                  <a:schemeClr val="bg2">
                    <a:lumMod val="75000"/>
                  </a:schemeClr>
                </a:solidFill>
              </a:rPr>
              <a:t>вгору</a:t>
            </a:r>
            <a:r>
              <a:rPr lang="ru-RU" b="1" i="1" dirty="0" smtClean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ru-RU" b="1" i="1" dirty="0" err="1" smtClean="0">
                <a:solidFill>
                  <a:schemeClr val="bg2">
                    <a:lumMod val="75000"/>
                  </a:schemeClr>
                </a:solidFill>
              </a:rPr>
              <a:t>зависає</a:t>
            </a:r>
            <a:r>
              <a:rPr lang="ru-RU" b="1" i="1" dirty="0" smtClean="0">
                <a:solidFill>
                  <a:schemeClr val="bg2">
                    <a:lumMod val="75000"/>
                  </a:schemeClr>
                </a:solidFill>
              </a:rPr>
              <a:t> в </a:t>
            </a:r>
            <a:r>
              <a:rPr lang="ru-RU" b="1" i="1" dirty="0" err="1" smtClean="0">
                <a:solidFill>
                  <a:schemeClr val="bg2">
                    <a:lumMod val="75000"/>
                  </a:schemeClr>
                </a:solidFill>
              </a:rPr>
              <a:t>небі</a:t>
            </a:r>
            <a:r>
              <a:rPr lang="ru-RU" b="1" i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bg2">
                    <a:lumMod val="75000"/>
                  </a:schemeClr>
                </a:solidFill>
              </a:rPr>
              <a:t>і</a:t>
            </a:r>
            <a:r>
              <a:rPr lang="ru-RU" b="1" i="1" dirty="0" smtClean="0">
                <a:solidFill>
                  <a:schemeClr val="bg2">
                    <a:lumMod val="75000"/>
                  </a:schemeClr>
                </a:solidFill>
              </a:rPr>
              <a:t> без </a:t>
            </a:r>
            <a:r>
              <a:rPr lang="ru-RU" b="1" i="1" dirty="0" err="1" smtClean="0">
                <a:solidFill>
                  <a:schemeClr val="bg2">
                    <a:lumMod val="75000"/>
                  </a:schemeClr>
                </a:solidFill>
              </a:rPr>
              <a:t>втоми</a:t>
            </a:r>
            <a:r>
              <a:rPr lang="ru-RU" b="1" i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bg2">
                    <a:lumMod val="75000"/>
                  </a:schemeClr>
                </a:solidFill>
              </a:rPr>
              <a:t>співає</a:t>
            </a:r>
            <a:r>
              <a:rPr lang="ru-RU" b="1" i="1" dirty="0" smtClean="0">
                <a:solidFill>
                  <a:schemeClr val="bg2">
                    <a:lumMod val="75000"/>
                  </a:schemeClr>
                </a:solidFill>
              </a:rPr>
              <a:t> — </a:t>
            </a:r>
            <a:r>
              <a:rPr lang="ru-RU" b="1" i="1" dirty="0" err="1" smtClean="0">
                <a:solidFill>
                  <a:schemeClr val="bg2">
                    <a:lumMod val="75000"/>
                  </a:schemeClr>
                </a:solidFill>
              </a:rPr>
              <a:t>його</a:t>
            </a:r>
            <a:r>
              <a:rPr lang="ru-RU" b="1" i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bg2">
                    <a:lumMod val="75000"/>
                  </a:schemeClr>
                </a:solidFill>
              </a:rPr>
              <a:t>пісня</a:t>
            </a:r>
            <a:r>
              <a:rPr lang="ru-RU" b="1" i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bg2">
                    <a:lumMod val="75000"/>
                  </a:schemeClr>
                </a:solidFill>
              </a:rPr>
              <a:t>лунає</a:t>
            </a:r>
            <a:r>
              <a:rPr lang="ru-RU" b="1" i="1" dirty="0" smtClean="0">
                <a:solidFill>
                  <a:schemeClr val="bg2">
                    <a:lumMod val="75000"/>
                  </a:schemeClr>
                </a:solidFill>
              </a:rPr>
              <a:t> далеко над полями. 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perep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70612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8000" b="1" i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перепілка</a:t>
            </a:r>
            <a:endParaRPr lang="ru-RU" sz="8000" dirty="0">
              <a:solidFill>
                <a:schemeClr val="accent3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5715008" y="1928802"/>
            <a:ext cx="3657600" cy="2714644"/>
          </a:xfrm>
        </p:spPr>
        <p:txBody>
          <a:bodyPr>
            <a:normAutofit fontScale="92500" lnSpcReduction="10000"/>
          </a:bodyPr>
          <a:lstStyle/>
          <a:p>
            <a:r>
              <a:rPr lang="uk-UA" b="1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Загалом перепілки — одні з найменших представників ряду </a:t>
            </a:r>
            <a:r>
              <a:rPr lang="uk-UA" b="1" i="1" u="sng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куроподібних </a:t>
            </a:r>
            <a:r>
              <a:rPr lang="uk-UA" b="1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, </a:t>
            </a:r>
            <a:r>
              <a:rPr lang="uk-UA" b="1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їх маса становить 90-130 г, довжина тіла — 16-20 см.</a:t>
            </a:r>
            <a:endParaRPr lang="ru-RU" b="1" i="1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42852"/>
            <a:ext cx="7467600" cy="1143000"/>
          </a:xfrm>
        </p:spPr>
        <p:txBody>
          <a:bodyPr>
            <a:noAutofit/>
          </a:bodyPr>
          <a:lstStyle/>
          <a:p>
            <a:r>
              <a:rPr lang="uk-UA" sz="8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Риби</a:t>
            </a:r>
            <a:endParaRPr lang="ru-RU" sz="8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5" name="Содержимое 4" descr="250px-Tinca_tinca_Prague_Vltava_3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0" y="3934781"/>
            <a:ext cx="3929058" cy="2923219"/>
          </a:xfrm>
        </p:spPr>
      </p:pic>
      <p:pic>
        <p:nvPicPr>
          <p:cNvPr id="6" name="Содержимое 5" descr="1201462939_1.jpg"/>
          <p:cNvPicPr>
            <a:picLocks noGrp="1" noChangeAspect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>
          <a:xfrm>
            <a:off x="3857620" y="3214686"/>
            <a:ext cx="5286380" cy="3643314"/>
          </a:xfrm>
        </p:spPr>
      </p:pic>
      <p:pic>
        <p:nvPicPr>
          <p:cNvPr id="6148" name="Picture 4" descr="C:\Documents and Settings\User\Мои документы\Настя\ГЕОГРАФІЯ\enl_shuk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428736"/>
            <a:ext cx="4000496" cy="2500330"/>
          </a:xfrm>
          <a:prstGeom prst="rect">
            <a:avLst/>
          </a:prstGeom>
          <a:noFill/>
        </p:spPr>
      </p:pic>
      <p:pic>
        <p:nvPicPr>
          <p:cNvPr id="6146" name="Picture 2" descr="C:\Documents and Settings\User\Мои документы\Настя\ГЕОГРАФІЯ\1273251515_povedenie-karasy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14744" y="0"/>
            <a:ext cx="5429256" cy="3217846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85720" y="3357562"/>
            <a:ext cx="1714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Щука</a:t>
            </a:r>
            <a:endParaRPr lang="ru-RU" sz="3200" b="1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71934" y="285728"/>
            <a:ext cx="1714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Карась</a:t>
            </a:r>
            <a:endParaRPr lang="ru-RU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0" y="3571876"/>
            <a:ext cx="1714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Сом</a:t>
            </a:r>
            <a:endParaRPr lang="ru-RU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2844" y="4143380"/>
            <a:ext cx="1500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Лин</a:t>
            </a:r>
            <a:endParaRPr lang="ru-RU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User\Мои документы\Настя\ГЕОГРАФІЯ\ропоропопро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8148" y="274638"/>
            <a:ext cx="66652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okun.jpg"/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0" y="4114800"/>
            <a:ext cx="3657600" cy="2743200"/>
          </a:xfrm>
        </p:spPr>
      </p:pic>
      <p:pic>
        <p:nvPicPr>
          <p:cNvPr id="6" name="Содержимое 5" descr="иииииии.bmp"/>
          <p:cNvPicPr>
            <a:picLocks noGrp="1" noChangeAspect="1"/>
          </p:cNvPicPr>
          <p:nvPr>
            <p:ph sz="quarter" idx="2"/>
          </p:nvPr>
        </p:nvPicPr>
        <p:blipFill>
          <a:blip r:embed="rId4" cstate="print"/>
          <a:stretch>
            <a:fillRect/>
          </a:stretch>
        </p:blipFill>
        <p:spPr>
          <a:xfrm>
            <a:off x="5643570" y="0"/>
            <a:ext cx="3500430" cy="2438400"/>
          </a:xfrm>
        </p:spPr>
      </p:pic>
      <p:sp>
        <p:nvSpPr>
          <p:cNvPr id="8" name="TextBox 7"/>
          <p:cNvSpPr txBox="1"/>
          <p:nvPr/>
        </p:nvSpPr>
        <p:spPr>
          <a:xfrm>
            <a:off x="7643834" y="0"/>
            <a:ext cx="1785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 smtClean="0">
                <a:solidFill>
                  <a:schemeClr val="bg1"/>
                </a:solidFill>
              </a:rPr>
              <a:t>Короп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158" y="4429132"/>
            <a:ext cx="20717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Окунь</a:t>
            </a:r>
            <a:endParaRPr lang="ru-RU" sz="3200" b="1" i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7158" y="285728"/>
            <a:ext cx="27146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i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Форель</a:t>
            </a:r>
            <a:endParaRPr lang="ru-RU" sz="4000" b="1" i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7818" y="214290"/>
            <a:ext cx="4143404" cy="1143000"/>
          </a:xfrm>
        </p:spPr>
        <p:txBody>
          <a:bodyPr>
            <a:noAutofit/>
          </a:bodyPr>
          <a:lstStyle/>
          <a:p>
            <a:r>
              <a:rPr lang="uk-UA" sz="7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Ялина</a:t>
            </a:r>
            <a:endParaRPr lang="ru-RU" sz="7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5" name="Содержимое 4" descr="geograf_dilyanci_attach_large_image_31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0" y="214290"/>
            <a:ext cx="4857752" cy="6643710"/>
          </a:xfrm>
        </p:spPr>
      </p:pic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857752" y="1600200"/>
            <a:ext cx="4071966" cy="4572000"/>
          </a:xfrm>
        </p:spPr>
        <p:txBody>
          <a:bodyPr>
            <a:normAutofit fontScale="85000" lnSpcReduction="10000"/>
          </a:bodyPr>
          <a:lstStyle/>
          <a:p>
            <a:r>
              <a:rPr lang="ru-RU" b="1" i="1" dirty="0" err="1" smtClean="0"/>
              <a:t>Ялина</a:t>
            </a:r>
            <a:r>
              <a:rPr lang="ru-RU" b="1" i="1" dirty="0" smtClean="0"/>
              <a:t> </a:t>
            </a:r>
            <a:r>
              <a:rPr lang="ru-RU" b="1" i="1" dirty="0" err="1" smtClean="0"/>
              <a:t>європейська</a:t>
            </a:r>
            <a:r>
              <a:rPr lang="ru-RU" b="1" i="1" dirty="0" smtClean="0"/>
              <a:t> – </a:t>
            </a:r>
            <a:r>
              <a:rPr lang="ru-RU" b="1" i="1" dirty="0" err="1" smtClean="0"/>
              <a:t>витривале</a:t>
            </a:r>
            <a:r>
              <a:rPr lang="ru-RU" b="1" i="1" dirty="0" smtClean="0"/>
              <a:t> дерево. </a:t>
            </a:r>
            <a:r>
              <a:rPr lang="ru-RU" b="1" i="1" dirty="0" err="1" smtClean="0"/>
              <a:t>Воно</a:t>
            </a:r>
            <a:r>
              <a:rPr lang="ru-RU" b="1" i="1" dirty="0" smtClean="0"/>
              <a:t> не </a:t>
            </a:r>
            <a:r>
              <a:rPr lang="ru-RU" b="1" i="1" dirty="0" err="1" smtClean="0"/>
              <a:t>боїться</a:t>
            </a:r>
            <a:r>
              <a:rPr lang="ru-RU" b="1" i="1" dirty="0" smtClean="0"/>
              <a:t> </a:t>
            </a:r>
            <a:r>
              <a:rPr lang="ru-RU" b="1" i="1" dirty="0" err="1" smtClean="0"/>
              <a:t>морозів</a:t>
            </a:r>
            <a:r>
              <a:rPr lang="ru-RU" b="1" i="1" dirty="0" smtClean="0"/>
              <a:t> </a:t>
            </a:r>
            <a:r>
              <a:rPr lang="ru-RU" b="1" i="1" dirty="0" err="1" smtClean="0"/>
              <a:t>і</a:t>
            </a:r>
            <a:r>
              <a:rPr lang="ru-RU" b="1" i="1" dirty="0" smtClean="0"/>
              <a:t> </a:t>
            </a:r>
            <a:r>
              <a:rPr lang="ru-RU" b="1" i="1" dirty="0" err="1" smtClean="0"/>
              <a:t>навіть</a:t>
            </a:r>
            <a:r>
              <a:rPr lang="ru-RU" b="1" i="1" dirty="0" smtClean="0"/>
              <a:t> при </a:t>
            </a:r>
            <a:r>
              <a:rPr lang="ru-RU" b="1" i="1" dirty="0" err="1" smtClean="0"/>
              <a:t>температурі</a:t>
            </a:r>
            <a:r>
              <a:rPr lang="ru-RU" b="1" i="1" dirty="0" smtClean="0"/>
              <a:t> -5оС не </a:t>
            </a:r>
            <a:r>
              <a:rPr lang="ru-RU" b="1" i="1" dirty="0" err="1" smtClean="0"/>
              <a:t>впадає</a:t>
            </a:r>
            <a:r>
              <a:rPr lang="ru-RU" b="1" i="1" dirty="0" smtClean="0"/>
              <a:t> у сон, а </a:t>
            </a:r>
            <a:r>
              <a:rPr lang="ru-RU" b="1" i="1" dirty="0" err="1" smtClean="0"/>
              <a:t>продовжує</a:t>
            </a:r>
            <a:r>
              <a:rPr lang="ru-RU" b="1" i="1" dirty="0" smtClean="0"/>
              <a:t> </a:t>
            </a:r>
            <a:r>
              <a:rPr lang="ru-RU" b="1" i="1" dirty="0" err="1" smtClean="0"/>
              <a:t>рости</a:t>
            </a:r>
            <a:r>
              <a:rPr lang="ru-RU" b="1" i="1" dirty="0" smtClean="0"/>
              <a:t>. </a:t>
            </a:r>
            <a:r>
              <a:rPr lang="ru-RU" b="1" i="1" dirty="0" err="1" smtClean="0"/>
              <a:t>Голки</a:t>
            </a:r>
            <a:r>
              <a:rPr lang="ru-RU" b="1" i="1" dirty="0" smtClean="0"/>
              <a:t> </a:t>
            </a:r>
            <a:r>
              <a:rPr lang="ru-RU" b="1" i="1" dirty="0" err="1" smtClean="0"/>
              <a:t>ялини</a:t>
            </a:r>
            <a:r>
              <a:rPr lang="ru-RU" b="1" i="1" dirty="0" smtClean="0"/>
              <a:t> – </a:t>
            </a:r>
            <a:r>
              <a:rPr lang="ru-RU" b="1" i="1" dirty="0" err="1" smtClean="0"/>
              <a:t>це</a:t>
            </a:r>
            <a:r>
              <a:rPr lang="ru-RU" b="1" i="1" dirty="0" smtClean="0"/>
              <a:t> </a:t>
            </a:r>
            <a:r>
              <a:rPr lang="ru-RU" b="1" i="1" dirty="0" err="1" smtClean="0"/>
              <a:t>своєрідні</a:t>
            </a:r>
            <a:r>
              <a:rPr lang="ru-RU" b="1" i="1" dirty="0" smtClean="0"/>
              <a:t> листки, </a:t>
            </a:r>
            <a:r>
              <a:rPr lang="ru-RU" b="1" i="1" dirty="0" err="1" smtClean="0"/>
              <a:t>які</a:t>
            </a:r>
            <a:r>
              <a:rPr lang="ru-RU" b="1" i="1" dirty="0" smtClean="0"/>
              <a:t> </a:t>
            </a:r>
            <a:r>
              <a:rPr lang="ru-RU" b="1" i="1" dirty="0" err="1" smtClean="0"/>
              <a:t>тримаються</a:t>
            </a:r>
            <a:r>
              <a:rPr lang="ru-RU" b="1" i="1" dirty="0" smtClean="0"/>
              <a:t> на </a:t>
            </a:r>
            <a:r>
              <a:rPr lang="ru-RU" b="1" i="1" dirty="0" err="1" smtClean="0"/>
              <a:t>дереві</a:t>
            </a:r>
            <a:r>
              <a:rPr lang="ru-RU" b="1" i="1" dirty="0" smtClean="0"/>
              <a:t> по 5-7 </a:t>
            </a:r>
            <a:r>
              <a:rPr lang="ru-RU" b="1" i="1" dirty="0" err="1" smtClean="0"/>
              <a:t>років</a:t>
            </a:r>
            <a:r>
              <a:rPr lang="ru-RU" b="1" i="1" dirty="0" smtClean="0"/>
              <a:t>. Деревину </a:t>
            </a:r>
            <a:r>
              <a:rPr lang="ru-RU" b="1" i="1" dirty="0" err="1" smtClean="0"/>
              <a:t>ялини</a:t>
            </a:r>
            <a:r>
              <a:rPr lang="ru-RU" b="1" i="1" dirty="0" smtClean="0"/>
              <a:t> </a:t>
            </a:r>
            <a:r>
              <a:rPr lang="ru-RU" b="1" i="1" dirty="0" err="1" smtClean="0"/>
              <a:t>використовують</a:t>
            </a:r>
            <a:r>
              <a:rPr lang="ru-RU" b="1" i="1" dirty="0" smtClean="0"/>
              <a:t> як </a:t>
            </a:r>
            <a:r>
              <a:rPr lang="ru-RU" b="1" i="1" dirty="0" err="1" smtClean="0"/>
              <a:t>будівельний</a:t>
            </a:r>
            <a:r>
              <a:rPr lang="ru-RU" b="1" i="1" dirty="0" smtClean="0"/>
              <a:t> </a:t>
            </a:r>
            <a:r>
              <a:rPr lang="ru-RU" b="1" i="1" dirty="0" err="1" smtClean="0"/>
              <a:t>матеріал</a:t>
            </a:r>
            <a:r>
              <a:rPr lang="ru-RU" b="1" i="1" dirty="0" smtClean="0"/>
              <a:t>, на </a:t>
            </a:r>
            <a:r>
              <a:rPr lang="ru-RU" b="1" i="1" dirty="0" err="1" smtClean="0"/>
              <a:t>виготовлення</a:t>
            </a:r>
            <a:r>
              <a:rPr lang="ru-RU" b="1" i="1" dirty="0" smtClean="0"/>
              <a:t> </a:t>
            </a:r>
            <a:r>
              <a:rPr lang="ru-RU" b="1" i="1" dirty="0" err="1" smtClean="0"/>
              <a:t>паперу</a:t>
            </a:r>
            <a:r>
              <a:rPr lang="ru-RU" b="1" i="1" dirty="0" smtClean="0"/>
              <a:t>. З </a:t>
            </a:r>
            <a:r>
              <a:rPr lang="ru-RU" b="1" i="1" dirty="0" err="1" smtClean="0"/>
              <a:t>неї</a:t>
            </a:r>
            <a:r>
              <a:rPr lang="ru-RU" b="1" i="1" dirty="0" smtClean="0"/>
              <a:t> </a:t>
            </a:r>
            <a:r>
              <a:rPr lang="ru-RU" b="1" i="1" dirty="0" err="1" smtClean="0"/>
              <a:t>виготовляють</a:t>
            </a:r>
            <a:r>
              <a:rPr lang="ru-RU" b="1" i="1" dirty="0" smtClean="0"/>
              <a:t> скрипки. 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рпоапі.bmp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4496471" cy="3143248"/>
          </a:xfrm>
        </p:spPr>
      </p:pic>
      <p:pic>
        <p:nvPicPr>
          <p:cNvPr id="6" name="Содержимое 5" descr="апрпарпрп.bmp"/>
          <p:cNvPicPr>
            <a:picLocks noGrp="1" noChangeAspect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>
          <a:xfrm>
            <a:off x="4270375" y="0"/>
            <a:ext cx="4857768" cy="6858000"/>
          </a:xfrm>
        </p:spPr>
      </p:pic>
      <p:pic>
        <p:nvPicPr>
          <p:cNvPr id="8194" name="Picture 2" descr="C:\Documents and Settings\User\Мои документы\Настя\ГЕОГРАФІЯ\kambala_dalnevostochnay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071810"/>
            <a:ext cx="4905388" cy="378619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500826" y="6000768"/>
            <a:ext cx="2928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Вугор</a:t>
            </a:r>
            <a:endParaRPr lang="ru-RU" sz="4000" b="1" i="1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273225"/>
            <a:ext cx="29289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i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Камбала</a:t>
            </a:r>
            <a:endParaRPr lang="ru-RU" sz="3200" b="1" i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2844" y="0"/>
            <a:ext cx="2714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i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Тюлька</a:t>
            </a:r>
            <a:endParaRPr lang="ru-RU" sz="3200" b="1" i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daffodils17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6115064" cy="1143000"/>
          </a:xfrm>
        </p:spPr>
        <p:txBody>
          <a:bodyPr/>
          <a:lstStyle/>
          <a:p>
            <a:r>
              <a:rPr lang="uk-UA" b="1" dirty="0" smtClean="0">
                <a:solidFill>
                  <a:schemeClr val="tx1"/>
                </a:solidFill>
                <a:latin typeface="Bookman Old Style" pitchFamily="18" charset="0"/>
              </a:rPr>
              <a:t>Виконала учениця 4-Б класу </a:t>
            </a:r>
            <a:r>
              <a:rPr lang="uk-UA" b="1" dirty="0" err="1" smtClean="0">
                <a:solidFill>
                  <a:schemeClr val="tx1"/>
                </a:solidFill>
                <a:latin typeface="Bookman Old Style" pitchFamily="18" charset="0"/>
              </a:rPr>
              <a:t>Похна</a:t>
            </a:r>
            <a:r>
              <a:rPr lang="uk-UA" b="1" dirty="0" smtClean="0">
                <a:solidFill>
                  <a:schemeClr val="tx1"/>
                </a:solidFill>
                <a:latin typeface="Bookman Old Style" pitchFamily="18" charset="0"/>
              </a:rPr>
              <a:t> Анастасія</a:t>
            </a:r>
            <a:endParaRPr lang="ru-RU" b="1" dirty="0">
              <a:solidFill>
                <a:schemeClr val="tx1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357166"/>
            <a:ext cx="3643338" cy="1143000"/>
          </a:xfrm>
        </p:spPr>
        <p:txBody>
          <a:bodyPr>
            <a:noAutofit/>
          </a:bodyPr>
          <a:lstStyle/>
          <a:p>
            <a:r>
              <a:rPr lang="uk-UA" sz="8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Дуб</a:t>
            </a:r>
            <a:endParaRPr lang="ru-RU" sz="8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14282" y="1600200"/>
            <a:ext cx="3900518" cy="4572000"/>
          </a:xfrm>
        </p:spPr>
        <p:txBody>
          <a:bodyPr>
            <a:normAutofit fontScale="92500" lnSpcReduction="20000"/>
          </a:bodyPr>
          <a:lstStyle/>
          <a:p>
            <a:r>
              <a:rPr lang="ru-RU" b="1" i="1" dirty="0" err="1" smtClean="0"/>
              <a:t>Серед</a:t>
            </a:r>
            <a:r>
              <a:rPr lang="ru-RU" b="1" i="1" dirty="0" smtClean="0"/>
              <a:t> </a:t>
            </a:r>
            <a:r>
              <a:rPr lang="ru-RU" b="1" i="1" dirty="0" err="1" smtClean="0"/>
              <a:t>листяних</a:t>
            </a:r>
            <a:r>
              <a:rPr lang="ru-RU" b="1" i="1" dirty="0" smtClean="0"/>
              <a:t> дерев наших </a:t>
            </a:r>
            <a:r>
              <a:rPr lang="ru-RU" b="1" i="1" dirty="0" err="1" smtClean="0"/>
              <a:t>лісів</a:t>
            </a:r>
            <a:r>
              <a:rPr lang="ru-RU" b="1" i="1" dirty="0" smtClean="0"/>
              <a:t> </a:t>
            </a:r>
            <a:r>
              <a:rPr lang="ru-RU" b="1" i="1" dirty="0" err="1" smtClean="0"/>
              <a:t>досить</a:t>
            </a:r>
            <a:r>
              <a:rPr lang="ru-RU" b="1" i="1" dirty="0" smtClean="0"/>
              <a:t> </a:t>
            </a:r>
            <a:r>
              <a:rPr lang="ru-RU" b="1" i="1" dirty="0" err="1" smtClean="0"/>
              <a:t>поширеним</a:t>
            </a:r>
            <a:r>
              <a:rPr lang="ru-RU" b="1" i="1" dirty="0" smtClean="0"/>
              <a:t> </a:t>
            </a:r>
            <a:r>
              <a:rPr lang="ru-RU" b="1" i="1" dirty="0" err="1" smtClean="0"/>
              <a:t>є</a:t>
            </a:r>
            <a:r>
              <a:rPr lang="ru-RU" b="1" i="1" dirty="0" smtClean="0"/>
              <a:t> дуб </a:t>
            </a:r>
            <a:r>
              <a:rPr lang="ru-RU" b="1" i="1" dirty="0" err="1" smtClean="0"/>
              <a:t>звичайний</a:t>
            </a:r>
            <a:r>
              <a:rPr lang="ru-RU" b="1" i="1" dirty="0" smtClean="0"/>
              <a:t>, а на </a:t>
            </a:r>
            <a:r>
              <a:rPr lang="ru-RU" b="1" i="1" dirty="0" err="1" smtClean="0"/>
              <a:t>заході</a:t>
            </a:r>
            <a:r>
              <a:rPr lang="ru-RU" b="1" i="1" dirty="0" smtClean="0"/>
              <a:t> </a:t>
            </a:r>
            <a:r>
              <a:rPr lang="ru-RU" b="1" i="1" dirty="0" err="1" smtClean="0"/>
              <a:t>України</a:t>
            </a:r>
            <a:r>
              <a:rPr lang="ru-RU" b="1" i="1" dirty="0" smtClean="0"/>
              <a:t> дуб </a:t>
            </a:r>
            <a:r>
              <a:rPr lang="ru-RU" b="1" i="1" dirty="0" err="1" smtClean="0"/>
              <a:t>скельний</a:t>
            </a:r>
            <a:r>
              <a:rPr lang="ru-RU" b="1" i="1" dirty="0" smtClean="0"/>
              <a:t>. Дуби </a:t>
            </a:r>
            <a:r>
              <a:rPr lang="ru-RU" b="1" i="1" dirty="0" err="1" smtClean="0"/>
              <a:t>найпізніше</a:t>
            </a:r>
            <a:r>
              <a:rPr lang="ru-RU" b="1" i="1" dirty="0" smtClean="0"/>
              <a:t> </a:t>
            </a:r>
            <a:r>
              <a:rPr lang="ru-RU" b="1" i="1" dirty="0" err="1" smtClean="0"/>
              <a:t>прокидаються</a:t>
            </a:r>
            <a:r>
              <a:rPr lang="ru-RU" b="1" i="1" dirty="0" smtClean="0"/>
              <a:t> </a:t>
            </a:r>
            <a:r>
              <a:rPr lang="ru-RU" b="1" i="1" dirty="0" err="1" smtClean="0"/>
              <a:t>від</a:t>
            </a:r>
            <a:r>
              <a:rPr lang="ru-RU" b="1" i="1" dirty="0" smtClean="0"/>
              <a:t> </a:t>
            </a:r>
            <a:r>
              <a:rPr lang="ru-RU" b="1" i="1" dirty="0" err="1" smtClean="0"/>
              <a:t>зимового</a:t>
            </a:r>
            <a:r>
              <a:rPr lang="ru-RU" b="1" i="1" dirty="0" smtClean="0"/>
              <a:t> сну. Деревина дуба </a:t>
            </a:r>
            <a:r>
              <a:rPr lang="ru-RU" b="1" i="1" dirty="0" err="1" smtClean="0"/>
              <a:t>міцна</a:t>
            </a:r>
            <a:r>
              <a:rPr lang="ru-RU" b="1" i="1" dirty="0" smtClean="0"/>
              <a:t> </a:t>
            </a:r>
            <a:r>
              <a:rPr lang="ru-RU" b="1" i="1" dirty="0" err="1" smtClean="0"/>
              <a:t>і</a:t>
            </a:r>
            <a:r>
              <a:rPr lang="ru-RU" b="1" i="1" dirty="0" smtClean="0"/>
              <a:t> </a:t>
            </a:r>
            <a:r>
              <a:rPr lang="ru-RU" b="1" i="1" dirty="0" err="1" smtClean="0"/>
              <a:t>гарна</a:t>
            </a:r>
            <a:r>
              <a:rPr lang="ru-RU" b="1" i="1" dirty="0" smtClean="0"/>
              <a:t>, а тому </a:t>
            </a:r>
            <a:r>
              <a:rPr lang="ru-RU" b="1" i="1" dirty="0" err="1" smtClean="0"/>
              <a:t>з</a:t>
            </a:r>
            <a:r>
              <a:rPr lang="ru-RU" b="1" i="1" dirty="0" smtClean="0"/>
              <a:t> </a:t>
            </a:r>
            <a:r>
              <a:rPr lang="ru-RU" b="1" i="1" dirty="0" err="1" smtClean="0"/>
              <a:t>неї</a:t>
            </a:r>
            <a:r>
              <a:rPr lang="ru-RU" b="1" i="1" dirty="0" smtClean="0"/>
              <a:t> </a:t>
            </a:r>
            <a:r>
              <a:rPr lang="ru-RU" b="1" i="1" dirty="0" err="1" smtClean="0"/>
              <a:t>роблять</a:t>
            </a:r>
            <a:r>
              <a:rPr lang="ru-RU" b="1" i="1" dirty="0" smtClean="0"/>
              <a:t> паркет </a:t>
            </a:r>
            <a:r>
              <a:rPr lang="ru-RU" b="1" i="1" dirty="0" err="1" smtClean="0"/>
              <a:t>і</a:t>
            </a:r>
            <a:r>
              <a:rPr lang="ru-RU" b="1" i="1" dirty="0" smtClean="0"/>
              <a:t> </a:t>
            </a:r>
            <a:r>
              <a:rPr lang="ru-RU" b="1" i="1" dirty="0" err="1" smtClean="0"/>
              <a:t>меблі</a:t>
            </a:r>
            <a:r>
              <a:rPr lang="ru-RU" b="1" i="1" dirty="0" smtClean="0"/>
              <a:t>, </a:t>
            </a:r>
            <a:r>
              <a:rPr lang="ru-RU" b="1" i="1" dirty="0" err="1" smtClean="0"/>
              <a:t>будують</a:t>
            </a:r>
            <a:r>
              <a:rPr lang="ru-RU" b="1" i="1" dirty="0" smtClean="0"/>
              <a:t> </a:t>
            </a:r>
            <a:r>
              <a:rPr lang="ru-RU" b="1" i="1" dirty="0" err="1" smtClean="0"/>
              <a:t>кораблі</a:t>
            </a:r>
            <a:r>
              <a:rPr lang="ru-RU" b="1" i="1" dirty="0" smtClean="0"/>
              <a:t>. Молодою корою дуба </a:t>
            </a:r>
            <a:r>
              <a:rPr lang="ru-RU" b="1" i="1" dirty="0" err="1" smtClean="0"/>
              <a:t>лікують</a:t>
            </a:r>
            <a:r>
              <a:rPr lang="ru-RU" b="1" i="1" dirty="0" smtClean="0"/>
              <a:t> людей, </a:t>
            </a:r>
            <a:r>
              <a:rPr lang="ru-RU" b="1" i="1" dirty="0" err="1" smtClean="0"/>
              <a:t>тварин</a:t>
            </a:r>
            <a:r>
              <a:rPr lang="ru-RU" b="1" i="1" dirty="0" smtClean="0"/>
              <a:t>, </a:t>
            </a:r>
            <a:r>
              <a:rPr lang="ru-RU" b="1" i="1" dirty="0" err="1" smtClean="0"/>
              <a:t>з</a:t>
            </a:r>
            <a:r>
              <a:rPr lang="ru-RU" b="1" i="1" dirty="0" smtClean="0"/>
              <a:t> </a:t>
            </a:r>
            <a:r>
              <a:rPr lang="ru-RU" b="1" i="1" dirty="0" err="1" smtClean="0"/>
              <a:t>жолудів</a:t>
            </a:r>
            <a:r>
              <a:rPr lang="ru-RU" b="1" i="1" dirty="0" smtClean="0"/>
              <a:t> </a:t>
            </a:r>
            <a:r>
              <a:rPr lang="ru-RU" b="1" i="1" dirty="0" err="1" smtClean="0"/>
              <a:t>роблять</a:t>
            </a:r>
            <a:r>
              <a:rPr lang="ru-RU" b="1" i="1" dirty="0" smtClean="0"/>
              <a:t> </a:t>
            </a:r>
            <a:r>
              <a:rPr lang="ru-RU" b="1" i="1" dirty="0" err="1" smtClean="0"/>
              <a:t>каву</a:t>
            </a:r>
            <a:r>
              <a:rPr lang="ru-RU" b="1" i="1" dirty="0" smtClean="0"/>
              <a:t>. </a:t>
            </a:r>
            <a:endParaRPr lang="ru-RU" b="1" i="1" dirty="0"/>
          </a:p>
        </p:txBody>
      </p:sp>
      <p:pic>
        <p:nvPicPr>
          <p:cNvPr id="3074" name="Picture 2" descr="C:\Documents and Settings\User\Мои документы\1266937002_du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1934" y="95251"/>
            <a:ext cx="5072066" cy="3619502"/>
          </a:xfrm>
          <a:prstGeom prst="rect">
            <a:avLst/>
          </a:prstGeom>
          <a:noFill/>
        </p:spPr>
      </p:pic>
      <p:pic>
        <p:nvPicPr>
          <p:cNvPr id="5" name="Содержимое 4" descr="CAVVP00M.jpg"/>
          <p:cNvPicPr>
            <a:picLocks noGrp="1" noChangeAspect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>
          <a:xfrm>
            <a:off x="4071934" y="3071810"/>
            <a:ext cx="5072066" cy="3786190"/>
          </a:xfr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400420" cy="1143000"/>
          </a:xfrm>
        </p:spPr>
        <p:txBody>
          <a:bodyPr>
            <a:noAutofit/>
          </a:bodyPr>
          <a:lstStyle/>
          <a:p>
            <a:r>
              <a:rPr lang="uk-UA" sz="8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Граб</a:t>
            </a:r>
            <a:endParaRPr lang="ru-RU" sz="8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85720" y="1643050"/>
            <a:ext cx="3657600" cy="4572000"/>
          </a:xfrm>
        </p:spPr>
        <p:txBody>
          <a:bodyPr/>
          <a:lstStyle/>
          <a:p>
            <a:r>
              <a:rPr lang="ru-RU" b="1" i="1" dirty="0" err="1" smtClean="0"/>
              <a:t>Досить</a:t>
            </a:r>
            <a:r>
              <a:rPr lang="ru-RU" b="1" i="1" dirty="0" smtClean="0"/>
              <a:t> </a:t>
            </a:r>
            <a:r>
              <a:rPr lang="ru-RU" b="1" i="1" dirty="0" err="1" smtClean="0"/>
              <a:t>поширеним</a:t>
            </a:r>
            <a:r>
              <a:rPr lang="ru-RU" b="1" i="1" dirty="0" smtClean="0"/>
              <a:t> у наших </a:t>
            </a:r>
            <a:r>
              <a:rPr lang="ru-RU" b="1" i="1" dirty="0" err="1" smtClean="0"/>
              <a:t>лісах</a:t>
            </a:r>
            <a:r>
              <a:rPr lang="ru-RU" b="1" i="1" dirty="0" smtClean="0"/>
              <a:t> </a:t>
            </a:r>
            <a:r>
              <a:rPr lang="ru-RU" b="1" i="1" dirty="0" err="1" smtClean="0"/>
              <a:t>є</a:t>
            </a:r>
            <a:r>
              <a:rPr lang="ru-RU" b="1" i="1" dirty="0" smtClean="0"/>
              <a:t> граб </a:t>
            </a:r>
            <a:r>
              <a:rPr lang="ru-RU" b="1" i="1" dirty="0" err="1" smtClean="0"/>
              <a:t>звичайний</a:t>
            </a:r>
            <a:r>
              <a:rPr lang="ru-RU" b="1" i="1" dirty="0" smtClean="0"/>
              <a:t>, </a:t>
            </a:r>
            <a:r>
              <a:rPr lang="ru-RU" b="1" i="1" dirty="0" err="1" smtClean="0"/>
              <a:t>який</a:t>
            </a:r>
            <a:r>
              <a:rPr lang="ru-RU" b="1" i="1" dirty="0" smtClean="0"/>
              <a:t> </a:t>
            </a:r>
            <a:r>
              <a:rPr lang="ru-RU" b="1" i="1" dirty="0" err="1" smtClean="0"/>
              <a:t>ціниться</a:t>
            </a:r>
            <a:r>
              <a:rPr lang="ru-RU" b="1" i="1" dirty="0" smtClean="0"/>
              <a:t> за </a:t>
            </a:r>
            <a:r>
              <a:rPr lang="ru-RU" b="1" i="1" dirty="0" err="1" smtClean="0"/>
              <a:t>міцну</a:t>
            </a:r>
            <a:r>
              <a:rPr lang="ru-RU" b="1" i="1" dirty="0" smtClean="0"/>
              <a:t> деревину. </a:t>
            </a:r>
          </a:p>
          <a:p>
            <a:endParaRPr lang="ru-RU" dirty="0"/>
          </a:p>
        </p:txBody>
      </p:sp>
      <p:pic>
        <p:nvPicPr>
          <p:cNvPr id="8" name="Содержимое 7" descr="acer_saccharum_big01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3929058" y="0"/>
            <a:ext cx="5214942" cy="6858000"/>
          </a:xfr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29158" y="0"/>
            <a:ext cx="4214842" cy="1143000"/>
          </a:xfrm>
        </p:spPr>
        <p:txBody>
          <a:bodyPr>
            <a:noAutofit/>
          </a:bodyPr>
          <a:lstStyle/>
          <a:p>
            <a:r>
              <a:rPr lang="uk-UA" sz="7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Береза</a:t>
            </a:r>
            <a:endParaRPr lang="ru-RU" sz="7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5" name="Содержимое 4" descr="bereza+derevya+bereza+letom+berezovaya+rosha+58796778232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4786315" cy="6858000"/>
          </a:xfrm>
        </p:spPr>
      </p:pic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3438" y="1214422"/>
            <a:ext cx="4214842" cy="3571900"/>
          </a:xfrm>
        </p:spPr>
        <p:txBody>
          <a:bodyPr>
            <a:normAutofit fontScale="92500" lnSpcReduction="10000"/>
          </a:bodyPr>
          <a:lstStyle/>
          <a:p>
            <a:r>
              <a:rPr lang="ru-RU" b="1" i="1" dirty="0" err="1" smtClean="0"/>
              <a:t>Найчастіше</a:t>
            </a:r>
            <a:r>
              <a:rPr lang="ru-RU" b="1" i="1" dirty="0" smtClean="0"/>
              <a:t> в </a:t>
            </a:r>
            <a:r>
              <a:rPr lang="ru-RU" b="1" i="1" dirty="0" err="1" smtClean="0"/>
              <a:t>Україні</a:t>
            </a:r>
            <a:r>
              <a:rPr lang="ru-RU" b="1" i="1" dirty="0" smtClean="0"/>
              <a:t> </a:t>
            </a:r>
            <a:r>
              <a:rPr lang="ru-RU" b="1" i="1" dirty="0" err="1" smtClean="0"/>
              <a:t>зустрічається</a:t>
            </a:r>
            <a:r>
              <a:rPr lang="ru-RU" b="1" i="1" dirty="0" smtClean="0"/>
              <a:t> береза </a:t>
            </a:r>
            <a:r>
              <a:rPr lang="ru-RU" b="1" i="1" dirty="0" err="1" smtClean="0"/>
              <a:t>бородавчаста</a:t>
            </a:r>
            <a:r>
              <a:rPr lang="ru-RU" b="1" i="1" dirty="0" smtClean="0"/>
              <a:t>, </a:t>
            </a:r>
            <a:r>
              <a:rPr lang="ru-RU" b="1" i="1" dirty="0" err="1" smtClean="0"/>
              <a:t>або</a:t>
            </a:r>
            <a:r>
              <a:rPr lang="ru-RU" b="1" i="1" dirty="0" smtClean="0"/>
              <a:t> повисла </a:t>
            </a:r>
            <a:r>
              <a:rPr lang="ru-RU" b="1" i="1" dirty="0" err="1" smtClean="0"/>
              <a:t>і</a:t>
            </a:r>
            <a:r>
              <a:rPr lang="ru-RU" b="1" i="1" dirty="0" smtClean="0"/>
              <a:t> береза </a:t>
            </a:r>
            <a:r>
              <a:rPr lang="ru-RU" b="1" i="1" dirty="0" err="1" smtClean="0"/>
              <a:t>пухнаста</a:t>
            </a:r>
            <a:r>
              <a:rPr lang="ru-RU" b="1" i="1" dirty="0" smtClean="0"/>
              <a:t>. Береза – </a:t>
            </a:r>
            <a:r>
              <a:rPr lang="ru-RU" b="1" i="1" dirty="0" err="1" smtClean="0"/>
              <a:t>світлолюбна</a:t>
            </a:r>
            <a:r>
              <a:rPr lang="ru-RU" b="1" i="1" dirty="0" smtClean="0"/>
              <a:t> порода. </a:t>
            </a:r>
            <a:r>
              <a:rPr lang="ru-RU" b="1" i="1" dirty="0" err="1" smtClean="0"/>
              <a:t>Берези</a:t>
            </a:r>
            <a:r>
              <a:rPr lang="ru-RU" b="1" i="1" dirty="0" smtClean="0"/>
              <a:t> </a:t>
            </a:r>
            <a:r>
              <a:rPr lang="ru-RU" b="1" i="1" dirty="0" err="1" smtClean="0"/>
              <a:t>підгодовують</a:t>
            </a:r>
            <a:r>
              <a:rPr lang="ru-RU" b="1" i="1" dirty="0" smtClean="0"/>
              <a:t> у </a:t>
            </a:r>
            <a:r>
              <a:rPr lang="ru-RU" b="1" i="1" dirty="0" err="1" smtClean="0"/>
              <a:t>узимку</a:t>
            </a:r>
            <a:r>
              <a:rPr lang="ru-RU" b="1" i="1" dirty="0" smtClean="0"/>
              <a:t> </a:t>
            </a:r>
            <a:r>
              <a:rPr lang="ru-RU" b="1" i="1" dirty="0" err="1" smtClean="0"/>
              <a:t>пташок</a:t>
            </a:r>
            <a:r>
              <a:rPr lang="ru-RU" b="1" i="1" dirty="0" smtClean="0"/>
              <a:t>, весною </a:t>
            </a:r>
            <a:r>
              <a:rPr lang="ru-RU" b="1" i="1" dirty="0" err="1" smtClean="0"/>
              <a:t>бджоли</a:t>
            </a:r>
            <a:r>
              <a:rPr lang="ru-RU" b="1" i="1" dirty="0" smtClean="0"/>
              <a:t> </a:t>
            </a:r>
            <a:r>
              <a:rPr lang="ru-RU" b="1" i="1" dirty="0" err="1" smtClean="0"/>
              <a:t>збирають</a:t>
            </a:r>
            <a:r>
              <a:rPr lang="ru-RU" b="1" i="1" dirty="0" smtClean="0"/>
              <a:t> </a:t>
            </a:r>
            <a:r>
              <a:rPr lang="ru-RU" b="1" i="1" dirty="0" err="1" smtClean="0"/>
              <a:t>з</a:t>
            </a:r>
            <a:r>
              <a:rPr lang="ru-RU" b="1" i="1" dirty="0" smtClean="0"/>
              <a:t> </a:t>
            </a:r>
            <a:r>
              <a:rPr lang="ru-RU" b="1" i="1" dirty="0" err="1" smtClean="0"/>
              <a:t>квітучих</a:t>
            </a:r>
            <a:r>
              <a:rPr lang="ru-RU" b="1" i="1" dirty="0" smtClean="0"/>
              <a:t> </a:t>
            </a:r>
            <a:r>
              <a:rPr lang="ru-RU" b="1" i="1" dirty="0" err="1" smtClean="0"/>
              <a:t>берізок</a:t>
            </a:r>
            <a:r>
              <a:rPr lang="ru-RU" b="1" i="1" dirty="0" smtClean="0"/>
              <a:t> пилок, а </a:t>
            </a:r>
            <a:r>
              <a:rPr lang="ru-RU" b="1" i="1" dirty="0" err="1" smtClean="0"/>
              <a:t>з</a:t>
            </a:r>
            <a:r>
              <a:rPr lang="ru-RU" b="1" i="1" dirty="0" smtClean="0"/>
              <a:t> </a:t>
            </a:r>
            <a:r>
              <a:rPr lang="ru-RU" b="1" i="1" dirty="0" err="1" smtClean="0"/>
              <a:t>листків</a:t>
            </a:r>
            <a:r>
              <a:rPr lang="ru-RU" b="1" i="1" dirty="0" smtClean="0"/>
              <a:t> клей. 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432</TotalTime>
  <Words>1631</Words>
  <Application>Microsoft Office PowerPoint</Application>
  <PresentationFormat>Экран (4:3)</PresentationFormat>
  <Paragraphs>118</Paragraphs>
  <Slides>61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61</vt:i4>
      </vt:variant>
    </vt:vector>
  </HeadingPairs>
  <TitlesOfParts>
    <vt:vector size="62" baseType="lpstr">
      <vt:lpstr>Эркер</vt:lpstr>
      <vt:lpstr>Рослинний покрив України</vt:lpstr>
      <vt:lpstr>Слайд 2</vt:lpstr>
      <vt:lpstr>Лісова             рослинність</vt:lpstr>
      <vt:lpstr>Слайд 4</vt:lpstr>
      <vt:lpstr>Сосна</vt:lpstr>
      <vt:lpstr>Ялина</vt:lpstr>
      <vt:lpstr>Дуб</vt:lpstr>
      <vt:lpstr>Граб</vt:lpstr>
      <vt:lpstr>Береза</vt:lpstr>
      <vt:lpstr>                         Клен</vt:lpstr>
      <vt:lpstr>Липа</vt:lpstr>
      <vt:lpstr>Слайд 12</vt:lpstr>
      <vt:lpstr>Горобина</vt:lpstr>
      <vt:lpstr>Слайд 14</vt:lpstr>
      <vt:lpstr>Слайд 15</vt:lpstr>
      <vt:lpstr>Слайд 16</vt:lpstr>
      <vt:lpstr>звіробій</vt:lpstr>
      <vt:lpstr>Слайд 18</vt:lpstr>
      <vt:lpstr>Рослинність луків  </vt:lpstr>
      <vt:lpstr>Слайд 20</vt:lpstr>
      <vt:lpstr>Слайд 21</vt:lpstr>
      <vt:lpstr>Осока</vt:lpstr>
      <vt:lpstr>Степова рослинність </vt:lpstr>
      <vt:lpstr>Типчак</vt:lpstr>
      <vt:lpstr> Пирій </vt:lpstr>
      <vt:lpstr>Ковила </vt:lpstr>
      <vt:lpstr>Тонконіг </vt:lpstr>
      <vt:lpstr>Костриця</vt:lpstr>
      <vt:lpstr>Шавлія</vt:lpstr>
      <vt:lpstr>Конюшина</vt:lpstr>
      <vt:lpstr>Болотна рослинність </vt:lpstr>
      <vt:lpstr>Слайд 32</vt:lpstr>
      <vt:lpstr>Слайд 33</vt:lpstr>
      <vt:lpstr>Слайд 34</vt:lpstr>
      <vt:lpstr>Перші тварини  на території України</vt:lpstr>
      <vt:lpstr>Слайд 36</vt:lpstr>
      <vt:lpstr> білка</vt:lpstr>
      <vt:lpstr>Дикий кабан</vt:lpstr>
      <vt:lpstr>борсук</vt:lpstr>
      <vt:lpstr>Кріт</vt:lpstr>
      <vt:lpstr>Слайд 41</vt:lpstr>
      <vt:lpstr>руда рись</vt:lpstr>
      <vt:lpstr>Бурий ведмідь</vt:lpstr>
      <vt:lpstr>Козуля</vt:lpstr>
      <vt:lpstr>Лисиця</vt:lpstr>
      <vt:lpstr>Тетерук</vt:lpstr>
      <vt:lpstr>Рябчик</vt:lpstr>
      <vt:lpstr>Глухар</vt:lpstr>
      <vt:lpstr>Чорний лелека</vt:lpstr>
      <vt:lpstr>Чапля</vt:lpstr>
      <vt:lpstr>Крижень</vt:lpstr>
      <vt:lpstr>ховрах</vt:lpstr>
      <vt:lpstr>Бабак</vt:lpstr>
      <vt:lpstr>Тушканчик</vt:lpstr>
      <vt:lpstr>Тхір</vt:lpstr>
      <vt:lpstr>жайворонок</vt:lpstr>
      <vt:lpstr>перепілка</vt:lpstr>
      <vt:lpstr>Риби</vt:lpstr>
      <vt:lpstr>Слайд 59</vt:lpstr>
      <vt:lpstr>Слайд 60</vt:lpstr>
      <vt:lpstr>Виконала учениця 4-Б класу Похна Анастасія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Рослинний покрив України</dc:title>
  <dc:creator>User</dc:creator>
  <cp:lastModifiedBy>User</cp:lastModifiedBy>
  <cp:revision>34</cp:revision>
  <dcterms:created xsi:type="dcterms:W3CDTF">2013-01-16T17:12:49Z</dcterms:created>
  <dcterms:modified xsi:type="dcterms:W3CDTF">2013-01-20T12:30:37Z</dcterms:modified>
</cp:coreProperties>
</file>