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2" r:id="rId6"/>
    <p:sldId id="258" r:id="rId7"/>
    <p:sldId id="261" r:id="rId8"/>
    <p:sldId id="263" r:id="rId9"/>
    <p:sldId id="285"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718" autoAdjust="0"/>
  </p:normalViewPr>
  <p:slideViewPr>
    <p:cSldViewPr>
      <p:cViewPr varScale="1">
        <p:scale>
          <a:sx n="70" d="100"/>
          <a:sy n="70" d="100"/>
        </p:scale>
        <p:origin x="-828" y="-108"/>
      </p:cViewPr>
      <p:guideLst>
        <p:guide orient="horz" pos="2160"/>
        <p:guide pos="2880"/>
      </p:guideLst>
    </p:cSldViewPr>
  </p:slideViewPr>
  <p:outlineViewPr>
    <p:cViewPr>
      <p:scale>
        <a:sx n="33" d="100"/>
        <a:sy n="33" d="100"/>
      </p:scale>
      <p:origin x="144" y="191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A363E59-F8DF-4208-8DB9-9A1FDF522C70}" type="datetimeFigureOut">
              <a:rPr lang="uk-UA" smtClean="0"/>
              <a:t>04.03.2014</a:t>
            </a:fld>
            <a:endParaRPr lang="uk-UA"/>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EB7BCD26-237C-4639-8F71-B9CB1B6462BA}"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A363E59-F8DF-4208-8DB9-9A1FDF522C70}" type="datetimeFigureOut">
              <a:rPr lang="uk-UA" smtClean="0"/>
              <a:t>04.03.2014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B7BCD26-237C-4639-8F71-B9CB1B6462BA}" type="slidenum">
              <a:rPr lang="uk-UA" smtClean="0"/>
              <a:t>‹#›</a:t>
            </a:fld>
            <a:endParaRPr lang="uk-UA"/>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A363E59-F8DF-4208-8DB9-9A1FDF522C70}" type="datetimeFigureOut">
              <a:rPr lang="uk-UA" smtClean="0"/>
              <a:t>04.03.2014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B7BCD26-237C-4639-8F71-B9CB1B6462BA}" type="slidenum">
              <a:rPr lang="uk-UA" smtClean="0"/>
              <a:t>‹#›</a:t>
            </a:fld>
            <a:endParaRPr lang="uk-UA"/>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A363E59-F8DF-4208-8DB9-9A1FDF522C70}" type="datetimeFigureOut">
              <a:rPr lang="uk-UA" smtClean="0"/>
              <a:t>04.03.2014</a:t>
            </a:fld>
            <a:endParaRPr lang="uk-UA"/>
          </a:p>
        </p:txBody>
      </p:sp>
      <p:sp>
        <p:nvSpPr>
          <p:cNvPr id="9" name="Номер слайда 8"/>
          <p:cNvSpPr>
            <a:spLocks noGrp="1"/>
          </p:cNvSpPr>
          <p:nvPr>
            <p:ph type="sldNum" sz="quarter" idx="15"/>
          </p:nvPr>
        </p:nvSpPr>
        <p:spPr/>
        <p:txBody>
          <a:bodyPr rtlCol="0"/>
          <a:lstStyle/>
          <a:p>
            <a:fld id="{EB7BCD26-237C-4639-8F71-B9CB1B6462BA}" type="slidenum">
              <a:rPr lang="uk-UA" smtClean="0"/>
              <a:t>‹#›</a:t>
            </a:fld>
            <a:endParaRPr lang="uk-UA"/>
          </a:p>
        </p:txBody>
      </p:sp>
      <p:sp>
        <p:nvSpPr>
          <p:cNvPr id="10" name="Нижний колонтитул 9"/>
          <p:cNvSpPr>
            <a:spLocks noGrp="1"/>
          </p:cNvSpPr>
          <p:nvPr>
            <p:ph type="ftr" sz="quarter" idx="16"/>
          </p:nvPr>
        </p:nvSpPr>
        <p:spPr/>
        <p:txBody>
          <a:bodyPr rtlCol="0"/>
          <a:lstStyle/>
          <a:p>
            <a:endParaRPr lang="uk-UA"/>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A363E59-F8DF-4208-8DB9-9A1FDF522C70}" type="datetimeFigureOut">
              <a:rPr lang="uk-UA" smtClean="0"/>
              <a:t>04.03.2014</a:t>
            </a:fld>
            <a:endParaRPr lang="uk-UA"/>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EB7BCD26-237C-4639-8F71-B9CB1B6462BA}"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A363E59-F8DF-4208-8DB9-9A1FDF522C70}" type="datetimeFigureOut">
              <a:rPr lang="uk-UA" smtClean="0"/>
              <a:t>04.03.2014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B7BCD26-237C-4639-8F71-B9CB1B6462BA}" type="slidenum">
              <a:rPr lang="uk-UA" smtClean="0"/>
              <a:t>‹#›</a:t>
            </a:fld>
            <a:endParaRPr lang="uk-UA"/>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A363E59-F8DF-4208-8DB9-9A1FDF522C70}" type="datetimeFigureOut">
              <a:rPr lang="uk-UA" smtClean="0"/>
              <a:t>04.03.2014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EB7BCD26-237C-4639-8F71-B9CB1B6462BA}" type="slidenum">
              <a:rPr lang="uk-UA" smtClean="0"/>
              <a:t>‹#›</a:t>
            </a:fld>
            <a:endParaRPr lang="uk-UA"/>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A363E59-F8DF-4208-8DB9-9A1FDF522C70}" type="datetimeFigureOut">
              <a:rPr lang="uk-UA" smtClean="0"/>
              <a:t>04.03.2014</a:t>
            </a:fld>
            <a:endParaRPr lang="uk-UA"/>
          </a:p>
        </p:txBody>
      </p:sp>
      <p:sp>
        <p:nvSpPr>
          <p:cNvPr id="7" name="Номер слайда 6"/>
          <p:cNvSpPr>
            <a:spLocks noGrp="1"/>
          </p:cNvSpPr>
          <p:nvPr>
            <p:ph type="sldNum" sz="quarter" idx="11"/>
          </p:nvPr>
        </p:nvSpPr>
        <p:spPr/>
        <p:txBody>
          <a:bodyPr rtlCol="0"/>
          <a:lstStyle/>
          <a:p>
            <a:fld id="{EB7BCD26-237C-4639-8F71-B9CB1B6462BA}" type="slidenum">
              <a:rPr lang="uk-UA" smtClean="0"/>
              <a:t>‹#›</a:t>
            </a:fld>
            <a:endParaRPr lang="uk-UA"/>
          </a:p>
        </p:txBody>
      </p:sp>
      <p:sp>
        <p:nvSpPr>
          <p:cNvPr id="8" name="Нижний колонтитул 7"/>
          <p:cNvSpPr>
            <a:spLocks noGrp="1"/>
          </p:cNvSpPr>
          <p:nvPr>
            <p:ph type="ftr" sz="quarter" idx="12"/>
          </p:nvPr>
        </p:nvSpPr>
        <p:spPr/>
        <p:txBody>
          <a:bodyPr rtlCol="0"/>
          <a:lstStyle/>
          <a:p>
            <a:endParaRPr lang="uk-UA"/>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A363E59-F8DF-4208-8DB9-9A1FDF522C70}" type="datetimeFigureOut">
              <a:rPr lang="uk-UA" smtClean="0"/>
              <a:t>04.03.2014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B7BCD26-237C-4639-8F71-B9CB1B6462BA}" type="slidenum">
              <a:rPr lang="uk-UA" smtClean="0"/>
              <a:t>‹#›</a:t>
            </a:fld>
            <a:endParaRPr lang="uk-UA"/>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A363E59-F8DF-4208-8DB9-9A1FDF522C70}" type="datetimeFigureOut">
              <a:rPr lang="uk-UA" smtClean="0"/>
              <a:t>04.03.2014</a:t>
            </a:fld>
            <a:endParaRPr lang="uk-UA"/>
          </a:p>
        </p:txBody>
      </p:sp>
      <p:sp>
        <p:nvSpPr>
          <p:cNvPr id="22" name="Номер слайда 21"/>
          <p:cNvSpPr>
            <a:spLocks noGrp="1"/>
          </p:cNvSpPr>
          <p:nvPr>
            <p:ph type="sldNum" sz="quarter" idx="15"/>
          </p:nvPr>
        </p:nvSpPr>
        <p:spPr/>
        <p:txBody>
          <a:bodyPr rtlCol="0"/>
          <a:lstStyle/>
          <a:p>
            <a:fld id="{EB7BCD26-237C-4639-8F71-B9CB1B6462BA}" type="slidenum">
              <a:rPr lang="uk-UA" smtClean="0"/>
              <a:t>‹#›</a:t>
            </a:fld>
            <a:endParaRPr lang="uk-UA"/>
          </a:p>
        </p:txBody>
      </p:sp>
      <p:sp>
        <p:nvSpPr>
          <p:cNvPr id="23" name="Нижний колонтитул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A363E59-F8DF-4208-8DB9-9A1FDF522C70}" type="datetimeFigureOut">
              <a:rPr lang="uk-UA" smtClean="0"/>
              <a:t>04.03.2014</a:t>
            </a:fld>
            <a:endParaRPr lang="uk-UA"/>
          </a:p>
        </p:txBody>
      </p:sp>
      <p:sp>
        <p:nvSpPr>
          <p:cNvPr id="18" name="Номер слайда 17"/>
          <p:cNvSpPr>
            <a:spLocks noGrp="1"/>
          </p:cNvSpPr>
          <p:nvPr>
            <p:ph type="sldNum" sz="quarter" idx="11"/>
          </p:nvPr>
        </p:nvSpPr>
        <p:spPr/>
        <p:txBody>
          <a:bodyPr rtlCol="0"/>
          <a:lstStyle/>
          <a:p>
            <a:fld id="{EB7BCD26-237C-4639-8F71-B9CB1B6462BA}" type="slidenum">
              <a:rPr lang="uk-UA" smtClean="0"/>
              <a:t>‹#›</a:t>
            </a:fld>
            <a:endParaRPr lang="uk-UA"/>
          </a:p>
        </p:txBody>
      </p:sp>
      <p:sp>
        <p:nvSpPr>
          <p:cNvPr id="21" name="Нижний колонтитул 20"/>
          <p:cNvSpPr>
            <a:spLocks noGrp="1"/>
          </p:cNvSpPr>
          <p:nvPr>
            <p:ph type="ftr" sz="quarter" idx="12"/>
          </p:nvPr>
        </p:nvSpPr>
        <p:spPr/>
        <p:txBody>
          <a:bodyPr rtlCol="0"/>
          <a:lstStyle/>
          <a:p>
            <a:endParaRPr lang="uk-UA"/>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A363E59-F8DF-4208-8DB9-9A1FDF522C70}" type="datetimeFigureOut">
              <a:rPr lang="uk-UA" smtClean="0"/>
              <a:t>04.03.2014</a:t>
            </a:fld>
            <a:endParaRPr lang="uk-UA"/>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B7BCD26-237C-4639-8F71-B9CB1B6462B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random/>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images.yandex.ua/" TargetMode="External"/><Relationship Id="rId2" Type="http://schemas.openxmlformats.org/officeDocument/2006/relationships/hyperlink" Target="http://prozavisimost.ru/alkogolizm/beremennost-i-alkogol.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Беременность + алкоголь = </a:t>
            </a:r>
            <a:endParaRPr lang="uk-UA" dirty="0"/>
          </a:p>
        </p:txBody>
      </p:sp>
      <p:sp>
        <p:nvSpPr>
          <p:cNvPr id="3" name="Подзаголовок 2"/>
          <p:cNvSpPr>
            <a:spLocks noGrp="1"/>
          </p:cNvSpPr>
          <p:nvPr>
            <p:ph type="subTitle" idx="1"/>
          </p:nvPr>
        </p:nvSpPr>
        <p:spPr>
          <a:xfrm>
            <a:off x="2339752" y="5486400"/>
            <a:ext cx="6172200" cy="1371600"/>
          </a:xfrm>
        </p:spPr>
        <p:txBody>
          <a:bodyPr/>
          <a:lstStyle/>
          <a:p>
            <a:r>
              <a:rPr lang="ru-RU" dirty="0" smtClean="0"/>
              <a:t>Розмаитый Дмитрий, 9-Б класс</a:t>
            </a:r>
            <a:endParaRPr lang="uk-UA" dirty="0"/>
          </a:p>
        </p:txBody>
      </p:sp>
      <p:pic>
        <p:nvPicPr>
          <p:cNvPr id="15362" name="Picture 2" descr="http://im0-tub-ua.yandex.net/i?id=419027134-13-72&amp;n=21"/>
          <p:cNvPicPr>
            <a:picLocks noChangeAspect="1" noChangeArrowheads="1"/>
          </p:cNvPicPr>
          <p:nvPr/>
        </p:nvPicPr>
        <p:blipFill>
          <a:blip r:embed="rId2" cstate="print"/>
          <a:srcRect/>
          <a:stretch>
            <a:fillRect/>
          </a:stretch>
        </p:blipFill>
        <p:spPr bwMode="auto">
          <a:xfrm>
            <a:off x="2987824" y="548680"/>
            <a:ext cx="3660998" cy="366099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TextBox 4"/>
          <p:cNvSpPr txBox="1"/>
          <p:nvPr/>
        </p:nvSpPr>
        <p:spPr>
          <a:xfrm>
            <a:off x="7668344" y="3861048"/>
            <a:ext cx="811441" cy="1323439"/>
          </a:xfrm>
          <a:prstGeom prst="rect">
            <a:avLst/>
          </a:prstGeom>
          <a:noFill/>
        </p:spPr>
        <p:txBody>
          <a:bodyPr wrap="none" rtlCol="0">
            <a:spAutoFit/>
          </a:bodyPr>
          <a:lstStyle/>
          <a:p>
            <a:r>
              <a:rPr lang="ru-RU" sz="8000" b="1" dirty="0" smtClean="0">
                <a:solidFill>
                  <a:schemeClr val="accent6"/>
                </a:solidFill>
                <a:effectLst>
                  <a:outerShdw blurRad="38100" dist="38100" dir="2700000" algn="tl">
                    <a:srgbClr val="000000">
                      <a:alpha val="43137"/>
                    </a:srgbClr>
                  </a:outerShdw>
                </a:effectLst>
              </a:rPr>
              <a:t>?</a:t>
            </a:r>
            <a:endParaRPr lang="uk-UA" b="1" dirty="0">
              <a:solidFill>
                <a:schemeClr val="accent6"/>
              </a:solidFill>
              <a:effectLst>
                <a:outerShdw blurRad="38100" dist="38100" dir="2700000" algn="tl">
                  <a:srgbClr val="000000">
                    <a:alpha val="43137"/>
                  </a:srgbClr>
                </a:outerShdw>
              </a:effectLst>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to="" calcmode="lin" valueType="num">
                                      <p:cBhvr>
                                        <p:cTn id="12" dur="1" fill="hold"/>
                                        <p:tgtEl>
                                          <p:spTgt spid="2"/>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to="" calcmode="lin" valueType="num">
                                      <p:cBhvr>
                                        <p:cTn id="17" dur="1" fill="hold"/>
                                        <p:tgtEl>
                                          <p:spTgt spid="5"/>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to="" calcmode="lin" valueType="num">
                                      <p:cBhvr>
                                        <p:cTn id="22"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Алкоголь в первые дни </a:t>
            </a:r>
            <a:r>
              <a:rPr lang="ru-RU" dirty="0" smtClean="0"/>
              <a:t>беременности</a:t>
            </a:r>
            <a:endParaRPr lang="uk-UA" dirty="0"/>
          </a:p>
        </p:txBody>
      </p:sp>
      <p:sp>
        <p:nvSpPr>
          <p:cNvPr id="3" name="Содержимое 2"/>
          <p:cNvSpPr>
            <a:spLocks noGrp="1"/>
          </p:cNvSpPr>
          <p:nvPr>
            <p:ph sz="quarter" idx="1"/>
          </p:nvPr>
        </p:nvSpPr>
        <p:spPr>
          <a:xfrm>
            <a:off x="457200" y="1600200"/>
            <a:ext cx="5050904" cy="4873752"/>
          </a:xfrm>
        </p:spPr>
        <p:txBody>
          <a:bodyPr/>
          <a:lstStyle/>
          <a:p>
            <a:r>
              <a:rPr lang="ru-RU" dirty="0" smtClean="0"/>
              <a:t>Не паникуйте, если вы узнали о своей беременности вскоре после того, как отлично порядочно выпили на вечеринке. В первые дни после зачатия, когда эмбрион еще находится на пути к матке, спиртное опасно лишь тем, что может вызвать самопроизвольный аборт. Но в таком случае вы бы и не узнали, что беременность была.</a:t>
            </a:r>
            <a:endParaRPr lang="uk-UA" dirty="0"/>
          </a:p>
        </p:txBody>
      </p:sp>
      <p:pic>
        <p:nvPicPr>
          <p:cNvPr id="36866" name="Picture 2" descr="http://www.go2hn.com/dutushidai/images/tsts00051-3.jpg"/>
          <p:cNvPicPr>
            <a:picLocks noChangeAspect="1" noChangeArrowheads="1"/>
          </p:cNvPicPr>
          <p:nvPr/>
        </p:nvPicPr>
        <p:blipFill>
          <a:blip r:embed="rId2" cstate="print"/>
          <a:srcRect/>
          <a:stretch>
            <a:fillRect/>
          </a:stretch>
        </p:blipFill>
        <p:spPr bwMode="auto">
          <a:xfrm>
            <a:off x="5652120" y="1772816"/>
            <a:ext cx="2155923" cy="2952328"/>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36866"/>
                                        </p:tgtEl>
                                        <p:attrNameLst>
                                          <p:attrName>style.visibility</p:attrName>
                                        </p:attrNameLst>
                                      </p:cBhvr>
                                      <p:to>
                                        <p:strVal val="visible"/>
                                      </p:to>
                                    </p:set>
                                    <p:anim to="" calcmode="lin" valueType="num">
                                      <p:cBhvr>
                                        <p:cTn id="13" dur="1" fill="hold"/>
                                        <p:tgtEl>
                                          <p:spTgt spid="3686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908720"/>
            <a:ext cx="7643192" cy="5949280"/>
          </a:xfrm>
        </p:spPr>
        <p:txBody>
          <a:bodyPr>
            <a:normAutofit/>
          </a:bodyPr>
          <a:lstStyle/>
          <a:p>
            <a:r>
              <a:rPr lang="ru-RU" sz="2800" dirty="0" smtClean="0"/>
              <a:t>Опасности от алкоголя нет, пока еще не сформировалась плацента, и пока растущий плод не начала через нее питаться от вас. Поэтому алкоголь в начале беременности, а именно – дне недели между оплодотворением яйцеклетки и пропущенными месячными – является безопасным. Но если в это время вы ежедневно пили много спиртного, то сообщите об этом врачу. Если нет – все в порядке. </a:t>
            </a:r>
            <a:endParaRPr lang="uk-UA" sz="28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404664"/>
            <a:ext cx="3744416" cy="6048672"/>
          </a:xfrm>
        </p:spPr>
        <p:txBody>
          <a:bodyPr>
            <a:normAutofit fontScale="92500" lnSpcReduction="10000"/>
          </a:bodyPr>
          <a:lstStyle/>
          <a:p>
            <a:r>
              <a:rPr lang="ru-RU" dirty="0" smtClean="0"/>
              <a:t>Но теперь стоит помнить, что после того как эмбрион закрепится в матке и начнет расти, о спиртном нужно забыть! Алкоголь на первых неделях беременности, когда эмбрион уже совершил посадку и развивается, даже в мизерном количестве может привести к патологии и уродству будущего ребенка. Этот период в вынашивании является самым важным и опасным для плода.</a:t>
            </a:r>
            <a:endParaRPr lang="uk-UA" dirty="0"/>
          </a:p>
        </p:txBody>
      </p:sp>
      <p:pic>
        <p:nvPicPr>
          <p:cNvPr id="34818" name="Picture 2" descr="http://helpster.ru/pic/health/pic/50862/com/1191423.jpg"/>
          <p:cNvPicPr>
            <a:picLocks noChangeAspect="1" noChangeArrowheads="1"/>
          </p:cNvPicPr>
          <p:nvPr/>
        </p:nvPicPr>
        <p:blipFill>
          <a:blip r:embed="rId2" cstate="print"/>
          <a:srcRect/>
          <a:stretch>
            <a:fillRect/>
          </a:stretch>
        </p:blipFill>
        <p:spPr bwMode="auto">
          <a:xfrm>
            <a:off x="4381500" y="0"/>
            <a:ext cx="4762500" cy="685800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4818"/>
                                        </p:tgtEl>
                                        <p:attrNameLst>
                                          <p:attrName>style.visibility</p:attrName>
                                        </p:attrNameLst>
                                      </p:cBhvr>
                                      <p:to>
                                        <p:strVal val="visible"/>
                                      </p:to>
                                    </p:set>
                                    <p:anim to="" calcmode="lin" valueType="num">
                                      <p:cBhvr>
                                        <p:cTn id="10" dur="1" fill="hold"/>
                                        <p:tgtEl>
                                          <p:spTgt spid="3481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t>Влияние</a:t>
            </a:r>
            <a:r>
              <a:rPr lang="uk-UA" dirty="0" smtClean="0"/>
              <a:t> </a:t>
            </a:r>
            <a:r>
              <a:rPr lang="uk-UA" dirty="0" err="1" smtClean="0"/>
              <a:t>алкоголя</a:t>
            </a:r>
            <a:r>
              <a:rPr lang="uk-UA" dirty="0" smtClean="0"/>
              <a:t> на </a:t>
            </a:r>
            <a:r>
              <a:rPr lang="uk-UA" dirty="0" err="1" smtClean="0"/>
              <a:t>беременность</a:t>
            </a:r>
            <a:endParaRPr lang="uk-UA" dirty="0"/>
          </a:p>
        </p:txBody>
      </p:sp>
      <p:sp>
        <p:nvSpPr>
          <p:cNvPr id="3" name="Содержимое 2"/>
          <p:cNvSpPr>
            <a:spLocks noGrp="1"/>
          </p:cNvSpPr>
          <p:nvPr>
            <p:ph sz="quarter" idx="1"/>
          </p:nvPr>
        </p:nvSpPr>
        <p:spPr/>
        <p:txBody>
          <a:bodyPr>
            <a:normAutofit fontScale="92500" lnSpcReduction="10000"/>
          </a:bodyPr>
          <a:lstStyle/>
          <a:p>
            <a:r>
              <a:rPr lang="ru-RU" dirty="0" smtClean="0"/>
              <a:t>О том, как влияет алкоголь на беременность, свидетельствуют следующие факты.</a:t>
            </a:r>
          </a:p>
          <a:p>
            <a:r>
              <a:rPr lang="ru-RU" dirty="0" smtClean="0"/>
              <a:t>Ограниченное употребление алкоголя во время беременности повышает риск выкидыша, а злоупотребление спиртным ведет к аномалиям развития плода. У ребенка, рожденного алкоголичкой, большая вероятность получить плодный алкогольный синдром.</a:t>
            </a:r>
          </a:p>
          <a:p>
            <a:r>
              <a:rPr lang="ru-RU" dirty="0" smtClean="0"/>
              <a:t>Большинство исследований подтверждают тот факт, что для развитие плодного алкогольного синдрома может произойти уже от 4-5-ти элементарных доз алкоголя в день. Менее выраженные аномалии развития плода возникают и при 2-х дозах в день (примерно 28 г алкоголя).</a:t>
            </a:r>
          </a:p>
          <a:p>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to="" calcmode="lin" valueType="num">
                                      <p:cBhvr>
                                        <p:cTn id="20"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76672"/>
            <a:ext cx="7467600" cy="5997280"/>
          </a:xfrm>
        </p:spPr>
        <p:txBody>
          <a:bodyPr>
            <a:normAutofit/>
          </a:bodyPr>
          <a:lstStyle/>
          <a:p>
            <a:r>
              <a:rPr lang="ru-RU" dirty="0" smtClean="0"/>
              <a:t>Даже редкое и умеренное употребление спиртного беременной женщиной может спровоцировать у ребенка длительные изменения в головном мозге, ущерб от которых сразу не заметен.</a:t>
            </a:r>
          </a:p>
          <a:p>
            <a:r>
              <a:rPr lang="ru-RU" dirty="0" smtClean="0"/>
              <a:t>При попадании алкоголя в кровь плода, в первую очередь, у него поражаются сосудистая система и печень, нарушается развитие структур мозга, определяющих умственную деятельность.</a:t>
            </a:r>
          </a:p>
          <a:p>
            <a:r>
              <a:rPr lang="ru-RU" dirty="0" smtClean="0"/>
              <a:t>У женщин, употребляющих алкоголь, повреждены яйцеклетки, несущие генетическую информацию. Поэтому алкоголь опасен для потомства, даже если он употреблялся до беременности.</a:t>
            </a:r>
          </a:p>
          <a:p>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04664"/>
            <a:ext cx="7467600" cy="6069288"/>
          </a:xfrm>
        </p:spPr>
        <p:txBody>
          <a:bodyPr>
            <a:normAutofit/>
          </a:bodyPr>
          <a:lstStyle/>
          <a:p>
            <a:r>
              <a:rPr lang="ru-RU" sz="2200" dirty="0" smtClean="0"/>
              <a:t>Мозг плода начинает формироваться на 8-12 неделях беременности, а его развитие продолжается вплоть до родов. Последствия алкоголя при беременности сказываются на состоянии нервных клеток ребенка — они либо становятся неполноценными, либо уничтожаются вовсе. Если у взрослых людей нервных клеток много, и какие-то из них могут быть заменены другими, «свободными», то у маленького организма эти компенсаторные возможности очень невелики. Отсюда – проблемы с обучением, логическим мышлением и общением, то есть трудности в сферах </a:t>
            </a:r>
            <a:r>
              <a:rPr lang="ru-RU" sz="2200" dirty="0" smtClean="0"/>
              <a:t>                                         деятельности </a:t>
            </a:r>
            <a:r>
              <a:rPr lang="ru-RU" sz="2200" dirty="0" smtClean="0"/>
              <a:t>человека, где </a:t>
            </a:r>
            <a:r>
              <a:rPr lang="ru-RU" sz="2200" dirty="0" smtClean="0"/>
              <a:t>                                                           необходимы </a:t>
            </a:r>
            <a:r>
              <a:rPr lang="ru-RU" sz="2200" dirty="0" smtClean="0"/>
              <a:t>полноценные </a:t>
            </a:r>
            <a:r>
              <a:rPr lang="ru-RU" sz="2200" dirty="0" smtClean="0"/>
              <a:t>                                                    нервные </a:t>
            </a:r>
            <a:r>
              <a:rPr lang="ru-RU" sz="2200" dirty="0" smtClean="0"/>
              <a:t>клетки.</a:t>
            </a:r>
            <a:endParaRPr lang="uk-UA" sz="2200" dirty="0"/>
          </a:p>
        </p:txBody>
      </p:sp>
      <p:pic>
        <p:nvPicPr>
          <p:cNvPr id="31746" name="Picture 2" descr="http://super-beremennost.ru/wp-content/uploads/img/beremennost-i-alkogol-posledstviya.jpg"/>
          <p:cNvPicPr>
            <a:picLocks noChangeAspect="1" noChangeArrowheads="1"/>
          </p:cNvPicPr>
          <p:nvPr/>
        </p:nvPicPr>
        <p:blipFill>
          <a:blip r:embed="rId2" cstate="print"/>
          <a:srcRect l="15865" t="55245" r="15536" b="4209"/>
          <a:stretch>
            <a:fillRect/>
          </a:stretch>
        </p:blipFill>
        <p:spPr bwMode="auto">
          <a:xfrm>
            <a:off x="4788024" y="4221088"/>
            <a:ext cx="3869849" cy="2448272"/>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1746"/>
                                        </p:tgtEl>
                                        <p:attrNameLst>
                                          <p:attrName>style.visibility</p:attrName>
                                        </p:attrNameLst>
                                      </p:cBhvr>
                                      <p:to>
                                        <p:strVal val="visible"/>
                                      </p:to>
                                    </p:set>
                                    <p:anim to="" calcmode="lin" valueType="num">
                                      <p:cBhvr>
                                        <p:cTn id="10" dur="1" fill="hold"/>
                                        <p:tgtEl>
                                          <p:spTgt spid="3174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683568" y="836712"/>
            <a:ext cx="7467600" cy="5256584"/>
          </a:xfrm>
        </p:spPr>
        <p:txBody>
          <a:bodyPr>
            <a:normAutofit lnSpcReduction="10000"/>
          </a:bodyPr>
          <a:lstStyle/>
          <a:p>
            <a:r>
              <a:rPr lang="ru-RU" dirty="0" smtClean="0"/>
              <a:t>Ребенок родителей, который считают, что пьют «культурно», имеет меньшую массу и рост, отстает в развитии от сверстников, чьи родители не пьют. У детей пьющих родителей ослаблена иммунная система, и они чаще болеют. Но самое страшное то, что у них существует врожденная предрасположенность к алкоголизму</a:t>
            </a:r>
            <a:r>
              <a:rPr lang="ru-RU" dirty="0" smtClean="0"/>
              <a:t>.</a:t>
            </a:r>
          </a:p>
          <a:p>
            <a:r>
              <a:rPr lang="ru-RU" dirty="0" smtClean="0"/>
              <a:t>Еще одно коварное свойство алкоголя – отсрочка проявления его негативного воздействия на плод. Алкоголь в первый месяц беременности при большой дозе может дать немедленный результат в виде выкидыша</a:t>
            </a:r>
            <a:r>
              <a:rPr lang="ru-RU" dirty="0" smtClean="0"/>
              <a:t>. </a:t>
            </a:r>
            <a:r>
              <a:rPr lang="ru-RU" sz="1900" dirty="0" smtClean="0"/>
              <a:t>(рисунка не показываю, потому что на такое смотреть невозможно)</a:t>
            </a:r>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827584" y="860720"/>
            <a:ext cx="7467600" cy="5997280"/>
          </a:xfrm>
        </p:spPr>
        <p:txBody>
          <a:bodyPr>
            <a:normAutofit/>
          </a:bodyPr>
          <a:lstStyle/>
          <a:p>
            <a:r>
              <a:rPr lang="ru-RU" dirty="0" smtClean="0"/>
              <a:t>Но </a:t>
            </a:r>
            <a:r>
              <a:rPr lang="ru-RU" dirty="0" smtClean="0"/>
              <a:t>часто нарушения в развитии органов и тканей ребенка проявляются только после родов, а иногда – и спустя годы. К примеру, если мать пила во время беременности, негативное действие алкоголя может проявиться лишь во время полового развития ребенка. Умный и вежливый </a:t>
            </a:r>
            <a:r>
              <a:rPr lang="ru-RU" dirty="0" err="1" smtClean="0"/>
              <a:t>младшеклассник</a:t>
            </a:r>
            <a:r>
              <a:rPr lang="ru-RU" dirty="0" smtClean="0"/>
              <a:t> вдруг становится ленивым, тупым и наглым подростком. Это происходит потому, что созревшие гормоны высвобождают все генетические «неисправности», возникшие в результате алкогольного пристрастия матери.</a:t>
            </a:r>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39552" y="692696"/>
            <a:ext cx="7467600" cy="5400600"/>
          </a:xfrm>
        </p:spPr>
        <p:txBody>
          <a:bodyPr>
            <a:normAutofit lnSpcReduction="10000"/>
          </a:bodyPr>
          <a:lstStyle/>
          <a:p>
            <a:r>
              <a:rPr lang="ru-RU" dirty="0" smtClean="0"/>
              <a:t>Чем именно опасен алкоголь в первые месяцы беременности? Из всех токсических веществ, которые приводят к нарушению физического и психического развития потомства, алкоголь является самым опасным. Он быстро всасывается в кровь и преодолевает плацентарный барьер. Вреден для плода и сам этиловый спирт, и продукты его распада. Помимо того, что алкоголь влияет на клетки будущего ребенка, из которых формируются ткани и органы, он еще поражает клетки нервной системы, в частности, головного мозга. Алкоголь к тому же снижает содержание в крови витаминов, нарушает обмен веществ и гормональный фон.</a:t>
            </a:r>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764704"/>
            <a:ext cx="7467600" cy="4873752"/>
          </a:xfrm>
        </p:spPr>
        <p:txBody>
          <a:bodyPr/>
          <a:lstStyle/>
          <a:p>
            <a:r>
              <a:rPr lang="ru-RU" dirty="0" smtClean="0"/>
              <a:t>При хроническом алкоголизме дела при беременности обстоят гораздо сложнее. У женщин с таким диагнозом очень высок риск рождения ребенка с аномалиями и дефектами. Это могут быть: поражения сердечнососудистой системы; аномалии развития конечностей; черепно-лицевые дефекты; внутриутробная и послеродовая задержка роста, набора веса и психического развития.</a:t>
            </a:r>
            <a:endParaRPr lang="uk-UA" dirty="0"/>
          </a:p>
        </p:txBody>
      </p:sp>
      <p:pic>
        <p:nvPicPr>
          <p:cNvPr id="27650" name="Picture 2" descr="http://i0.5cm.ru/t/01578ed3172fb80961e65e825ee67376.jpg"/>
          <p:cNvPicPr>
            <a:picLocks noChangeAspect="1" noChangeArrowheads="1"/>
          </p:cNvPicPr>
          <p:nvPr/>
        </p:nvPicPr>
        <p:blipFill>
          <a:blip r:embed="rId2" cstate="print"/>
          <a:srcRect/>
          <a:stretch>
            <a:fillRect/>
          </a:stretch>
        </p:blipFill>
        <p:spPr bwMode="auto">
          <a:xfrm>
            <a:off x="4211960" y="3861048"/>
            <a:ext cx="3384376" cy="2816843"/>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7650"/>
                                        </p:tgtEl>
                                        <p:attrNameLst>
                                          <p:attrName>style.visibility</p:attrName>
                                        </p:attrNameLst>
                                      </p:cBhvr>
                                      <p:to>
                                        <p:strVal val="visible"/>
                                      </p:to>
                                    </p:set>
                                    <p:anim to="" calcmode="lin" valueType="num">
                                      <p:cBhvr>
                                        <p:cTn id="10" dur="1" fill="hold"/>
                                        <p:tgtEl>
                                          <p:spTgt spid="2765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32656"/>
            <a:ext cx="7467600" cy="6141296"/>
          </a:xfrm>
        </p:spPr>
        <p:txBody>
          <a:bodyPr>
            <a:normAutofit/>
          </a:bodyPr>
          <a:lstStyle/>
          <a:p>
            <a:r>
              <a:rPr lang="ru-RU" dirty="0" smtClean="0"/>
              <a:t>Беременность и алкоголь</a:t>
            </a:r>
            <a:r>
              <a:rPr lang="ru-RU" b="1" dirty="0" smtClean="0"/>
              <a:t> – </a:t>
            </a:r>
            <a:r>
              <a:rPr lang="ru-RU" dirty="0" smtClean="0"/>
              <a:t>эти понятия несовместимы. Но, к сожалению, не все женщины так считают. А зря. В том, что алкоголь во время беременности имеет тяжелые последствия, сомнений возникать не должно. </a:t>
            </a:r>
            <a:r>
              <a:rPr lang="ru-RU" dirty="0" smtClean="0"/>
              <a:t>   О </a:t>
            </a:r>
            <a:r>
              <a:rPr lang="ru-RU" dirty="0" smtClean="0"/>
              <a:t>его пагубном влиянии на развитие плода и здоровье будущего ребенка много писалось и говорилось, и пишется и говорится сейчас.</a:t>
            </a:r>
          </a:p>
          <a:p>
            <a:endParaRPr lang="uk-UA" dirty="0"/>
          </a:p>
        </p:txBody>
      </p:sp>
      <p:pic>
        <p:nvPicPr>
          <p:cNvPr id="2050" name="Picture 2" descr="http://im3-tub-ua.yandex.net/i?id=277855532-34-72&amp;n=21"/>
          <p:cNvPicPr>
            <a:picLocks noChangeAspect="1" noChangeArrowheads="1"/>
          </p:cNvPicPr>
          <p:nvPr/>
        </p:nvPicPr>
        <p:blipFill>
          <a:blip r:embed="rId2" cstate="print"/>
          <a:srcRect/>
          <a:stretch>
            <a:fillRect/>
          </a:stretch>
        </p:blipFill>
        <p:spPr bwMode="auto">
          <a:xfrm>
            <a:off x="395536" y="3501008"/>
            <a:ext cx="3528392" cy="3024336"/>
          </a:xfrm>
          <a:prstGeom prst="rect">
            <a:avLst/>
          </a:prstGeom>
          <a:noFill/>
        </p:spPr>
      </p:pic>
      <p:pic>
        <p:nvPicPr>
          <p:cNvPr id="2056" name="Picture 8" descr="http://im0-tub-ua.yandex.net/i?id=400738507-00-72&amp;n=21"/>
          <p:cNvPicPr>
            <a:picLocks noChangeAspect="1" noChangeArrowheads="1"/>
          </p:cNvPicPr>
          <p:nvPr/>
        </p:nvPicPr>
        <p:blipFill>
          <a:blip r:embed="rId3" cstate="print"/>
          <a:srcRect/>
          <a:stretch>
            <a:fillRect/>
          </a:stretch>
        </p:blipFill>
        <p:spPr bwMode="auto">
          <a:xfrm>
            <a:off x="4126694" y="3573016"/>
            <a:ext cx="2677554" cy="2664296"/>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050"/>
                                        </p:tgtEl>
                                        <p:attrNameLst>
                                          <p:attrName>style.visibility</p:attrName>
                                        </p:attrNameLst>
                                      </p:cBhvr>
                                      <p:to>
                                        <p:strVal val="visible"/>
                                      </p:to>
                                    </p:set>
                                    <p:anim to="" calcmode="lin" valueType="num">
                                      <p:cBhvr>
                                        <p:cTn id="10" dur="1" fill="hold"/>
                                        <p:tgtEl>
                                          <p:spTgt spid="2050"/>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056"/>
                                        </p:tgtEl>
                                        <p:attrNameLst>
                                          <p:attrName>style.visibility</p:attrName>
                                        </p:attrNameLst>
                                      </p:cBhvr>
                                      <p:to>
                                        <p:strVal val="visible"/>
                                      </p:to>
                                    </p:set>
                                    <p:anim to="" calcmode="lin" valueType="num">
                                      <p:cBhvr>
                                        <p:cTn id="13" dur="1" fill="hold"/>
                                        <p:tgtEl>
                                          <p:spTgt spid="205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76672"/>
            <a:ext cx="4042792" cy="5997280"/>
          </a:xfrm>
        </p:spPr>
        <p:txBody>
          <a:bodyPr>
            <a:normAutofit fontScale="92500" lnSpcReduction="10000"/>
          </a:bodyPr>
          <a:lstStyle/>
          <a:p>
            <a:r>
              <a:rPr lang="ru-RU" dirty="0" smtClean="0"/>
              <a:t>Во втором триместре беременности этанол повышает опасность выкидыша, если женщина будет пить более 30 мл алкоголя два раза в неделю. У беременной женщины весом 70 кг уже в течение 1,5 часов проявляется негативный эффект от 50 мл выпитого красного вина.</a:t>
            </a:r>
          </a:p>
          <a:p>
            <a:r>
              <a:rPr lang="ru-RU" dirty="0" smtClean="0"/>
              <a:t>Если вы не в  силах устоять от желания выпить вина, то можете 2-3 раза за всю беременность позволить себе 100-200 г натурального сухого вина.</a:t>
            </a:r>
          </a:p>
          <a:p>
            <a:endParaRPr lang="uk-UA" dirty="0"/>
          </a:p>
        </p:txBody>
      </p:sp>
      <p:pic>
        <p:nvPicPr>
          <p:cNvPr id="26626" name="Picture 2" descr="http://www.guiainfantil.com/uploads/embarazo/alcohol-embarazoG.jpg"/>
          <p:cNvPicPr>
            <a:picLocks noChangeAspect="1" noChangeArrowheads="1"/>
          </p:cNvPicPr>
          <p:nvPr/>
        </p:nvPicPr>
        <p:blipFill>
          <a:blip r:embed="rId2" cstate="print"/>
          <a:srcRect/>
          <a:stretch>
            <a:fillRect/>
          </a:stretch>
        </p:blipFill>
        <p:spPr bwMode="auto">
          <a:xfrm>
            <a:off x="4644008" y="1196752"/>
            <a:ext cx="3333750" cy="4476751"/>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26626"/>
                                        </p:tgtEl>
                                        <p:attrNameLst>
                                          <p:attrName>style.visibility</p:attrName>
                                        </p:attrNameLst>
                                      </p:cBhvr>
                                      <p:to>
                                        <p:strVal val="visible"/>
                                      </p:to>
                                    </p:set>
                                    <p:anim to="" calcmode="lin" valueType="num">
                                      <p:cBhvr>
                                        <p:cTn id="15" dur="1" fill="hold"/>
                                        <p:tgtEl>
                                          <p:spTgt spid="2662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t>Алкогольный</a:t>
            </a:r>
            <a:r>
              <a:rPr lang="uk-UA" dirty="0" smtClean="0"/>
              <a:t> синдром </a:t>
            </a:r>
            <a:r>
              <a:rPr lang="uk-UA" dirty="0" smtClean="0"/>
              <a:t>плода</a:t>
            </a:r>
            <a:endParaRPr lang="uk-UA" dirty="0"/>
          </a:p>
        </p:txBody>
      </p:sp>
      <p:sp>
        <p:nvSpPr>
          <p:cNvPr id="3" name="Содержимое 2"/>
          <p:cNvSpPr>
            <a:spLocks noGrp="1"/>
          </p:cNvSpPr>
          <p:nvPr>
            <p:ph sz="quarter" idx="1"/>
          </p:nvPr>
        </p:nvSpPr>
        <p:spPr>
          <a:xfrm>
            <a:off x="457200" y="1600200"/>
            <a:ext cx="8075240" cy="5257800"/>
          </a:xfrm>
        </p:spPr>
        <p:txBody>
          <a:bodyPr/>
          <a:lstStyle/>
          <a:p>
            <a:r>
              <a:rPr lang="ru-RU" dirty="0" smtClean="0"/>
              <a:t>В медицине существует понятие – алкогольный синдром плода, или фетальный алкогольный синдром (аббревиатура FAS — </a:t>
            </a:r>
            <a:r>
              <a:rPr lang="ru-RU" dirty="0" err="1" smtClean="0"/>
              <a:t>Foetal</a:t>
            </a:r>
            <a:r>
              <a:rPr lang="ru-RU" dirty="0" smtClean="0"/>
              <a:t> </a:t>
            </a:r>
            <a:r>
              <a:rPr lang="ru-RU" dirty="0" err="1" smtClean="0"/>
              <a:t>Alcohol</a:t>
            </a:r>
            <a:r>
              <a:rPr lang="ru-RU" dirty="0" smtClean="0"/>
              <a:t> </a:t>
            </a:r>
            <a:r>
              <a:rPr lang="ru-RU" dirty="0" err="1" smtClean="0"/>
              <a:t>Syndrome</a:t>
            </a:r>
            <a:r>
              <a:rPr lang="ru-RU" dirty="0" smtClean="0"/>
              <a:t>). Это состояние вызвано разрушительным действием этанола на развивающийся в утробе матери плод в критические периоды этого процесса.</a:t>
            </a:r>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Признаки фетального алкогольного синдрома</a:t>
            </a:r>
            <a:r>
              <a:rPr lang="ru-RU" b="1" dirty="0" smtClean="0"/>
              <a:t>:</a:t>
            </a:r>
            <a:endParaRPr lang="uk-UA" dirty="0"/>
          </a:p>
        </p:txBody>
      </p:sp>
      <p:sp>
        <p:nvSpPr>
          <p:cNvPr id="3" name="Содержимое 2"/>
          <p:cNvSpPr>
            <a:spLocks noGrp="1"/>
          </p:cNvSpPr>
          <p:nvPr>
            <p:ph sz="quarter" idx="1"/>
          </p:nvPr>
        </p:nvSpPr>
        <p:spPr/>
        <p:txBody>
          <a:bodyPr>
            <a:normAutofit fontScale="92500" lnSpcReduction="20000"/>
          </a:bodyPr>
          <a:lstStyle/>
          <a:p>
            <a:r>
              <a:rPr lang="ru-RU" dirty="0" smtClean="0"/>
              <a:t>аномалии </a:t>
            </a:r>
            <a:r>
              <a:rPr lang="ru-RU" dirty="0" smtClean="0"/>
              <a:t>челюстно-лицевой области: недоразвитие скуловой дуги и нижней челюсти; узкие глазные щели; укороченная верхняя губа или спинка носа;</a:t>
            </a:r>
          </a:p>
          <a:p>
            <a:r>
              <a:rPr lang="ru-RU" dirty="0" smtClean="0"/>
              <a:t>нарушенное физическое развитие ребенка: малый или слишком большой рост, вес, непропорциональное телосложение;</a:t>
            </a:r>
          </a:p>
          <a:p>
            <a:r>
              <a:rPr lang="ru-RU" dirty="0" smtClean="0"/>
              <a:t>малый вес ребенка при рождении;</a:t>
            </a:r>
          </a:p>
          <a:p>
            <a:r>
              <a:rPr lang="ru-RU" dirty="0" smtClean="0"/>
              <a:t>патология развития нервной системы: микроцефалия – недоразвитие мозга в целом или отдельных его частей, что приводит к интеллектуальным и неврологическим расстройствам; неполное заращение спинномозгового канала;</a:t>
            </a:r>
          </a:p>
          <a:p>
            <a:r>
              <a:rPr lang="ru-RU" dirty="0" smtClean="0"/>
              <a:t>аномалии развития органов: сердца, суставов, наружных половых органов.</a:t>
            </a:r>
          </a:p>
          <a:p>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to="" calcmode="lin" valueType="num">
                                      <p:cBhvr>
                                        <p:cTn id="20" dur="1" fill="hold"/>
                                        <p:tgtEl>
                                          <p:spTgt spid="3">
                                            <p:txEl>
                                              <p:pRg st="2" end="2"/>
                                            </p:txEl>
                                          </p:spTgt>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to="" calcmode="lin" valueType="num">
                                      <p:cBhvr>
                                        <p:cTn id="25" dur="1" fill="hold"/>
                                        <p:tgtEl>
                                          <p:spTgt spid="3">
                                            <p:txEl>
                                              <p:pRg st="3" end="3"/>
                                            </p:txEl>
                                          </p:spTgt>
                                        </p:tgtEl>
                                        <p:attrNameLst>
                                          <p:attrName/>
                                        </p:attrNameLst>
                                      </p:cBhvr>
                                    </p:anim>
                                  </p:childTnLst>
                                </p:cTn>
                              </p:par>
                            </p:childTnLst>
                          </p:cTn>
                        </p:par>
                      </p:childTnLst>
                    </p:cTn>
                  </p:par>
                  <p:par>
                    <p:cTn id="26" fill="hold">
                      <p:stCondLst>
                        <p:cond delay="indefinite"/>
                      </p:stCondLst>
                      <p:childTnLst>
                        <p:par>
                          <p:cTn id="27" fill="hold">
                            <p:stCondLst>
                              <p:cond delay="0"/>
                            </p:stCondLst>
                            <p:childTnLst>
                              <p:par>
                                <p:cTn id="28" presetID="24" presetClass="entr" presetSubtype="0"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to="" calcmode="lin" valueType="num">
                                      <p:cBhvr>
                                        <p:cTn id="30"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20688"/>
            <a:ext cx="7467600" cy="5853264"/>
          </a:xfrm>
        </p:spPr>
        <p:txBody>
          <a:bodyPr/>
          <a:lstStyle/>
          <a:p>
            <a:r>
              <a:rPr lang="ru-RU" dirty="0" smtClean="0"/>
              <a:t>Алкогольный синдром плода — основная причина врожденной задержки умственного развития. Дети с таким синдромом имеют стойко низкий интеллект, их социальная адаптация ограничена. Радует только то, что в будущем они могут иметь здоровое потомство, если будут </a:t>
            </a:r>
            <a:r>
              <a:rPr lang="ru-RU" b="1" dirty="0" smtClean="0">
                <a:solidFill>
                  <a:srgbClr val="FF0000"/>
                </a:solidFill>
              </a:rPr>
              <a:t>воздерживаться от алкоголя </a:t>
            </a:r>
            <a:r>
              <a:rPr lang="ru-RU" dirty="0" smtClean="0"/>
              <a:t>в детородный период. То же касается и матерей, у которых родились дети с алкогольным синдромом плода. Если при следующих беременностях они не будут употреблять спиртное, то смогут родить здоровых детей.</a:t>
            </a:r>
            <a:endParaRPr lang="uk-UA" dirty="0"/>
          </a:p>
        </p:txBody>
      </p:sp>
      <p:pic>
        <p:nvPicPr>
          <p:cNvPr id="23556" name="Picture 4" descr="http://im3-tub-ua.yandex.net/i?id=277855532-34-72&amp;n=21"/>
          <p:cNvPicPr>
            <a:picLocks noChangeAspect="1" noChangeArrowheads="1"/>
          </p:cNvPicPr>
          <p:nvPr/>
        </p:nvPicPr>
        <p:blipFill>
          <a:blip r:embed="rId2" cstate="print"/>
          <a:srcRect/>
          <a:stretch>
            <a:fillRect/>
          </a:stretch>
        </p:blipFill>
        <p:spPr bwMode="auto">
          <a:xfrm>
            <a:off x="3635896" y="4781178"/>
            <a:ext cx="2422959" cy="2076822"/>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3556"/>
                                        </p:tgtEl>
                                        <p:attrNameLst>
                                          <p:attrName>style.visibility</p:attrName>
                                        </p:attrNameLst>
                                      </p:cBhvr>
                                      <p:to>
                                        <p:strVal val="visible"/>
                                      </p:to>
                                    </p:set>
                                    <p:anim to="" calcmode="lin" valueType="num">
                                      <p:cBhvr>
                                        <p:cTn id="10" dur="1" fill="hold"/>
                                        <p:tgtEl>
                                          <p:spTgt spid="2355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Алкоголь и </a:t>
            </a:r>
            <a:r>
              <a:rPr lang="uk-UA" dirty="0" err="1" smtClean="0"/>
              <a:t>планирование</a:t>
            </a:r>
            <a:r>
              <a:rPr lang="uk-UA" dirty="0" smtClean="0"/>
              <a:t> </a:t>
            </a:r>
            <a:r>
              <a:rPr lang="uk-UA" dirty="0" err="1" smtClean="0"/>
              <a:t>беременности</a:t>
            </a:r>
            <a:endParaRPr lang="uk-UA" dirty="0"/>
          </a:p>
        </p:txBody>
      </p:sp>
      <p:sp>
        <p:nvSpPr>
          <p:cNvPr id="3" name="Содержимое 2"/>
          <p:cNvSpPr>
            <a:spLocks noGrp="1"/>
          </p:cNvSpPr>
          <p:nvPr>
            <p:ph sz="quarter" idx="1"/>
          </p:nvPr>
        </p:nvSpPr>
        <p:spPr/>
        <p:txBody>
          <a:bodyPr/>
          <a:lstStyle/>
          <a:p>
            <a:r>
              <a:rPr lang="ru-RU" dirty="0" smtClean="0"/>
              <a:t>Проблема «пьяного зачатия», к сожалению, в нашем обществе стоит очень остро. Причем, кто был пьян при этом – мать или отец, или оба родителя, и сколько они выпили, значения не имеет. Если при зачатии ребенка кто-либо из родителей был в состоянии алкогольного опьянения, страдает генетический механизм развития органов и систем будущего ребенка, а последствия этого не предсказуемы. </a:t>
            </a:r>
            <a:r>
              <a:rPr lang="ru-RU" dirty="0" smtClean="0"/>
              <a:t>                    К </a:t>
            </a:r>
            <a:r>
              <a:rPr lang="ru-RU" dirty="0" smtClean="0"/>
              <a:t>сожалению, понятие «дети понедельника» не потеряло своей актуальности в наши дни.</a:t>
            </a:r>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20688"/>
            <a:ext cx="7467600" cy="5040560"/>
          </a:xfrm>
        </p:spPr>
        <p:txBody>
          <a:bodyPr/>
          <a:lstStyle/>
          <a:p>
            <a:r>
              <a:rPr lang="ru-RU" dirty="0" smtClean="0"/>
              <a:t>Плохо также и то, что женщина узнает о своей беременности спустя месяц после зачатия, а за этот месяц она выпивала, курила. Получается, что формирование основы органов будущего малыша происходило «под градусом». Из-за отсутствия плаценты на ранних сроках беременности растущий плод получает весь алкоголь, выпитый матерью. Поэтому супруги, планирующие рождение детей, должны исключить из своей жизни алкоголь. Мужчина должен соблюдать полное «вето» на спиртное до наступления беременности у жены, </a:t>
            </a:r>
            <a:r>
              <a:rPr lang="ru-RU" dirty="0" smtClean="0"/>
              <a:t>                        а </a:t>
            </a:r>
            <a:r>
              <a:rPr lang="ru-RU" dirty="0" smtClean="0"/>
              <a:t>женщина – до окончания лактации.</a:t>
            </a:r>
            <a:endParaRPr lang="uk-UA" dirty="0"/>
          </a:p>
        </p:txBody>
      </p:sp>
      <p:pic>
        <p:nvPicPr>
          <p:cNvPr id="21506" name="Picture 2" descr="http://im4-tub-ua.yandex.net/i?id=385185676-58-72&amp;n=21"/>
          <p:cNvPicPr>
            <a:picLocks noChangeAspect="1" noChangeArrowheads="1"/>
          </p:cNvPicPr>
          <p:nvPr/>
        </p:nvPicPr>
        <p:blipFill>
          <a:blip r:embed="rId2" cstate="print"/>
          <a:srcRect/>
          <a:stretch>
            <a:fillRect/>
          </a:stretch>
        </p:blipFill>
        <p:spPr bwMode="auto">
          <a:xfrm>
            <a:off x="6337636" y="4797152"/>
            <a:ext cx="2629928" cy="1860798"/>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1506"/>
                                        </p:tgtEl>
                                        <p:attrNameLst>
                                          <p:attrName>style.visibility</p:attrName>
                                        </p:attrNameLst>
                                      </p:cBhvr>
                                      <p:to>
                                        <p:strVal val="visible"/>
                                      </p:to>
                                    </p:set>
                                    <p:anim to="" calcmode="lin" valueType="num">
                                      <p:cBhvr>
                                        <p:cTn id="10" dur="1" fill="hold"/>
                                        <p:tgtEl>
                                          <p:spTgt spid="2150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48680"/>
            <a:ext cx="7467600" cy="5925272"/>
          </a:xfrm>
        </p:spPr>
        <p:txBody>
          <a:bodyPr/>
          <a:lstStyle/>
          <a:p>
            <a:r>
              <a:rPr lang="ru-RU" dirty="0" smtClean="0"/>
              <a:t>Доводы любителей выпить в пользу алкоголя во время беременности обычно сводятся к рассказам о том, что кто-то пил, и жена его пила, а дети родились и выросли нормальные и умные. Но никто не знает, какими бы были эти дети при трезвом образе жизни родителей. К тому же вряд ли кого-то успокоит, что всего у 1% детей, родившихся после алкогольного зачатия, развивается эпилепсия, если в этот единственный процент попадет его собственный ребенок.</a:t>
            </a:r>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92696"/>
            <a:ext cx="7467600" cy="5781256"/>
          </a:xfrm>
        </p:spPr>
        <p:txBody>
          <a:bodyPr>
            <a:normAutofit/>
          </a:bodyPr>
          <a:lstStyle/>
          <a:p>
            <a:r>
              <a:rPr lang="ru-RU" dirty="0" smtClean="0"/>
              <a:t>Когда поднимается тема здорового потомства, обычно говорят о женщинах. Но ответственность отца за здоровье потомства преуменьшать не стоит. Если мужчина планирует иметь детей, он должен отказаться от спиртного как минимум за 4 месяца до зачатия. Только так будет сведен до нуля риск пагубного влияния алкоголя на наследственность. Учеными установлена связь между алкоголизмом отца и развитием плода во время беременности. </a:t>
            </a:r>
            <a:endParaRPr lang="uk-UA" dirty="0"/>
          </a:p>
        </p:txBody>
      </p:sp>
      <p:pic>
        <p:nvPicPr>
          <p:cNvPr id="19458" name="Picture 2" descr="http://im2-tub-ua.yandex.net/i?id=404008221-66-72&amp;n=21"/>
          <p:cNvPicPr>
            <a:picLocks noChangeAspect="1" noChangeArrowheads="1"/>
          </p:cNvPicPr>
          <p:nvPr/>
        </p:nvPicPr>
        <p:blipFill>
          <a:blip r:embed="rId2" cstate="print"/>
          <a:srcRect/>
          <a:stretch>
            <a:fillRect/>
          </a:stretch>
        </p:blipFill>
        <p:spPr bwMode="auto">
          <a:xfrm>
            <a:off x="4283968" y="4293096"/>
            <a:ext cx="3538979" cy="2348880"/>
          </a:xfrm>
          <a:prstGeom prst="rect">
            <a:avLst/>
          </a:prstGeom>
          <a:noFill/>
        </p:spPr>
      </p:pic>
      <p:pic>
        <p:nvPicPr>
          <p:cNvPr id="19460" name="Picture 4" descr="http://im4-tub-ua.yandex.net/i?id=428851363-49-72&amp;n=21"/>
          <p:cNvPicPr>
            <a:picLocks noChangeAspect="1" noChangeArrowheads="1"/>
          </p:cNvPicPr>
          <p:nvPr/>
        </p:nvPicPr>
        <p:blipFill>
          <a:blip r:embed="rId3" cstate="print"/>
          <a:srcRect/>
          <a:stretch>
            <a:fillRect/>
          </a:stretch>
        </p:blipFill>
        <p:spPr bwMode="auto">
          <a:xfrm>
            <a:off x="611560" y="4365104"/>
            <a:ext cx="3323861" cy="2492896"/>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19458"/>
                                        </p:tgtEl>
                                        <p:attrNameLst>
                                          <p:attrName>style.visibility</p:attrName>
                                        </p:attrNameLst>
                                      </p:cBhvr>
                                      <p:to>
                                        <p:strVal val="visible"/>
                                      </p:to>
                                    </p:set>
                                    <p:anim to="" calcmode="lin" valueType="num">
                                      <p:cBhvr>
                                        <p:cTn id="10" dur="1" fill="hold"/>
                                        <p:tgtEl>
                                          <p:spTgt spid="19458"/>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19460"/>
                                        </p:tgtEl>
                                        <p:attrNameLst>
                                          <p:attrName>style.visibility</p:attrName>
                                        </p:attrNameLst>
                                      </p:cBhvr>
                                      <p:to>
                                        <p:strVal val="visible"/>
                                      </p:to>
                                    </p:set>
                                    <p:anim to="" calcmode="lin" valueType="num">
                                      <p:cBhvr>
                                        <p:cTn id="13" dur="1" fill="hold"/>
                                        <p:tgtEl>
                                          <p:spTgt spid="1946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20688"/>
            <a:ext cx="7467600" cy="5853264"/>
          </a:xfrm>
        </p:spPr>
        <p:txBody>
          <a:bodyPr/>
          <a:lstStyle/>
          <a:p>
            <a:r>
              <a:rPr lang="ru-RU" dirty="0" smtClean="0"/>
              <a:t>Они считают, что злоупотребление алкоголем отца может вызвать у будущего ребенка плодный алкогольный синдром. Ежедневно употребляемые даже небольшие дозы алкоголя во многих случаях снижают подвижность сперматозоидов и повреждают их наследственную структуру. А это отражается на здоровье будущих детей. В плане здоровья потомства безопасной для мужчин дозой считаются 25 мл спирта в сутки, что равноценно 60 г водки или 150-250 г сухого вина.</a:t>
            </a:r>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404664"/>
            <a:ext cx="3312368" cy="5256584"/>
          </a:xfrm>
        </p:spPr>
        <p:txBody>
          <a:bodyPr>
            <a:normAutofit/>
          </a:bodyPr>
          <a:lstStyle/>
          <a:p>
            <a:r>
              <a:rPr lang="ru-RU" dirty="0" smtClean="0"/>
              <a:t>Доказательств, указывающих на абсолютный вред алкоголя на беременность, очень много, и выбирать здесь можно или необоснованный риск для своего потомства, или полный отказ от спиртного – третьего не дано.</a:t>
            </a:r>
            <a:endParaRPr lang="uk-UA" dirty="0"/>
          </a:p>
        </p:txBody>
      </p:sp>
      <p:pic>
        <p:nvPicPr>
          <p:cNvPr id="17410" name="Picture 2" descr="http://azbez.com/sites/azbez.com/files/images/zhemirikin_ivan_aleksandrovich_166.preview.jpg"/>
          <p:cNvPicPr>
            <a:picLocks noChangeAspect="1" noChangeArrowheads="1"/>
          </p:cNvPicPr>
          <p:nvPr/>
        </p:nvPicPr>
        <p:blipFill>
          <a:blip r:embed="rId2" cstate="print"/>
          <a:srcRect/>
          <a:stretch>
            <a:fillRect/>
          </a:stretch>
        </p:blipFill>
        <p:spPr bwMode="auto">
          <a:xfrm>
            <a:off x="3995928" y="1"/>
            <a:ext cx="5148072" cy="6857999"/>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17410"/>
                                        </p:tgtEl>
                                        <p:attrNameLst>
                                          <p:attrName>style.visibility</p:attrName>
                                        </p:attrNameLst>
                                      </p:cBhvr>
                                      <p:to>
                                        <p:strVal val="visible"/>
                                      </p:to>
                                    </p:set>
                                    <p:anim to="" calcmode="lin" valueType="num">
                                      <p:cBhvr>
                                        <p:cTn id="10" dur="1" fill="hold"/>
                                        <p:tgtEl>
                                          <p:spTgt spid="1741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60784" y="260648"/>
            <a:ext cx="7467600" cy="4873752"/>
          </a:xfrm>
        </p:spPr>
        <p:txBody>
          <a:bodyPr/>
          <a:lstStyle/>
          <a:p>
            <a:r>
              <a:rPr lang="ru-RU" dirty="0" smtClean="0"/>
              <a:t>Над этим вопросом трудилось немало врачей и ученых, и ответ каждый раз был новым. Раньше бытовало мнение, что бокал хорошего вина даже полезен беременной женщине, особенно – красного вина, которое повышает гемоглобин и  улучшает аппетит. Норму однозначно никто установить не мог, так как каждый организм по-своему реагирует на алкоголь. В среднем, для беременной женщины нормальным </a:t>
            </a:r>
            <a:r>
              <a:rPr lang="ru-RU" b="1" dirty="0" smtClean="0"/>
              <a:t>считался</a:t>
            </a:r>
            <a:r>
              <a:rPr lang="ru-RU" dirty="0" smtClean="0"/>
              <a:t> один бокал вина в неделю.</a:t>
            </a:r>
            <a:endParaRPr lang="uk-UA" dirty="0"/>
          </a:p>
        </p:txBody>
      </p:sp>
      <p:pic>
        <p:nvPicPr>
          <p:cNvPr id="41986" name="Picture 2" descr="http://novosti-dny.ru/uploads/posts/2013-10/thumbs/strannye-pravila-dlya-kitayskih-turistov_10.jpeg"/>
          <p:cNvPicPr>
            <a:picLocks noChangeAspect="1" noChangeArrowheads="1"/>
          </p:cNvPicPr>
          <p:nvPr/>
        </p:nvPicPr>
        <p:blipFill>
          <a:blip r:embed="rId2" cstate="print"/>
          <a:srcRect/>
          <a:stretch>
            <a:fillRect/>
          </a:stretch>
        </p:blipFill>
        <p:spPr bwMode="auto">
          <a:xfrm>
            <a:off x="5004048" y="3736470"/>
            <a:ext cx="2376264" cy="3121529"/>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41986"/>
                                        </p:tgtEl>
                                        <p:attrNameLst>
                                          <p:attrName>style.visibility</p:attrName>
                                        </p:attrNameLst>
                                      </p:cBhvr>
                                      <p:to>
                                        <p:strVal val="visible"/>
                                      </p:to>
                                    </p:set>
                                    <p:anim to="" calcmode="lin" valueType="num">
                                      <p:cBhvr>
                                        <p:cTn id="10" dur="1" fill="hold"/>
                                        <p:tgtEl>
                                          <p:spTgt spid="4198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a:bodyPr>
          <a:lstStyle/>
          <a:p>
            <a:r>
              <a:rPr lang="ru-RU" sz="4000" dirty="0" smtClean="0"/>
              <a:t>В презентации использаны данные из сайтов </a:t>
            </a:r>
            <a:r>
              <a:rPr lang="en-US" sz="4000" dirty="0" smtClean="0">
                <a:hlinkClick r:id="rId2"/>
              </a:rPr>
              <a:t>http://</a:t>
            </a:r>
            <a:r>
              <a:rPr lang="en-US" sz="4000" dirty="0" smtClean="0">
                <a:hlinkClick r:id="rId2"/>
              </a:rPr>
              <a:t>prozavisimost.ru/alkogolizm/beremennost-i-alkogol.html</a:t>
            </a:r>
            <a:r>
              <a:rPr lang="ru-RU" sz="4000" dirty="0" smtClean="0"/>
              <a:t>  и </a:t>
            </a:r>
            <a:r>
              <a:rPr lang="en-US" sz="4000" dirty="0" smtClean="0">
                <a:hlinkClick r:id="rId3"/>
              </a:rPr>
              <a:t>http://images.yandex.ua</a:t>
            </a:r>
            <a:r>
              <a:rPr lang="en-US" sz="4000" dirty="0" smtClean="0">
                <a:hlinkClick r:id="rId3"/>
              </a:rPr>
              <a:t>/</a:t>
            </a:r>
            <a:r>
              <a:rPr lang="ru-RU" sz="4000" dirty="0" smtClean="0"/>
              <a:t> </a:t>
            </a:r>
            <a:endParaRPr lang="uk-UA" sz="40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476672"/>
            <a:ext cx="7467600" cy="4873752"/>
          </a:xfrm>
        </p:spPr>
        <p:txBody>
          <a:bodyPr/>
          <a:lstStyle/>
          <a:p>
            <a:r>
              <a:rPr lang="ru-RU" dirty="0" smtClean="0"/>
              <a:t>Но если заглянуть внутрь женского организма, то возникнет сомнение – может ли спиртное быть полезным для плода? Доказано, что ребенок в утробе пьет то же, что и его мать. Конечно, не в том количестве, что мама, но половина принятого ею достается ребенку. Последние данные даже говорят, что алкоголь в полном объеме приникает через плаценту, значит, ребенок от него не защищен вовсе.</a:t>
            </a:r>
            <a:endParaRPr lang="uk-UA" dirty="0"/>
          </a:p>
        </p:txBody>
      </p:sp>
      <p:pic>
        <p:nvPicPr>
          <p:cNvPr id="40962" name="Picture 2" descr="беременность и алкоголь"/>
          <p:cNvPicPr>
            <a:picLocks noChangeAspect="1" noChangeArrowheads="1"/>
          </p:cNvPicPr>
          <p:nvPr/>
        </p:nvPicPr>
        <p:blipFill>
          <a:blip r:embed="rId2" cstate="print"/>
          <a:srcRect l="44961"/>
          <a:stretch>
            <a:fillRect/>
          </a:stretch>
        </p:blipFill>
        <p:spPr bwMode="auto">
          <a:xfrm>
            <a:off x="2339752" y="4005064"/>
            <a:ext cx="3173360" cy="2669282"/>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40962"/>
                                        </p:tgtEl>
                                        <p:attrNameLst>
                                          <p:attrName>style.visibility</p:attrName>
                                        </p:attrNameLst>
                                      </p:cBhvr>
                                      <p:to>
                                        <p:strVal val="visible"/>
                                      </p:to>
                                    </p:set>
                                    <p:anim to="" calcmode="lin" valueType="num">
                                      <p:cBhvr>
                                        <p:cTn id="10" dur="1" fill="hold"/>
                                        <p:tgtEl>
                                          <p:spTgt spid="4096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16632"/>
            <a:ext cx="7467600" cy="4873752"/>
          </a:xfrm>
        </p:spPr>
        <p:txBody>
          <a:bodyPr/>
          <a:lstStyle/>
          <a:p>
            <a:r>
              <a:rPr lang="ru-RU" dirty="0" smtClean="0"/>
              <a:t>Вот почему медики и ученые в наше время заняли иную позицию в вопросе, допустим ли алкоголь во время беременности? Они утверждают: для беременной женщины не существует никаких безопасных доз алкоголя. Точно вам никто не скажет, какая доза вина или пива станут фатальными для вашего будущего малыша. И ответственность </a:t>
            </a:r>
            <a:r>
              <a:rPr lang="ru-RU" dirty="0" smtClean="0"/>
              <a:t>за </a:t>
            </a:r>
            <a:r>
              <a:rPr lang="ru-RU" dirty="0" smtClean="0"/>
              <a:t>трагедию полностью </a:t>
            </a:r>
            <a:r>
              <a:rPr lang="ru-RU" dirty="0" smtClean="0"/>
              <a:t>ляжет </a:t>
            </a:r>
            <a:r>
              <a:rPr lang="ru-RU" dirty="0" smtClean="0"/>
              <a:t>на вас.</a:t>
            </a:r>
            <a:endParaRPr lang="uk-UA" dirty="0"/>
          </a:p>
        </p:txBody>
      </p:sp>
      <p:pic>
        <p:nvPicPr>
          <p:cNvPr id="38914" name="Picture 2" descr="http://lojechka.ru/wp-content/uploads/2010/08/alcohol-164x249.jpg"/>
          <p:cNvPicPr>
            <a:picLocks noChangeAspect="1" noChangeArrowheads="1"/>
          </p:cNvPicPr>
          <p:nvPr/>
        </p:nvPicPr>
        <p:blipFill>
          <a:blip r:embed="rId2" cstate="print"/>
          <a:srcRect/>
          <a:stretch>
            <a:fillRect/>
          </a:stretch>
        </p:blipFill>
        <p:spPr bwMode="auto">
          <a:xfrm flipH="1">
            <a:off x="5220072" y="3031476"/>
            <a:ext cx="2520280" cy="3826524"/>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8914"/>
                                        </p:tgtEl>
                                        <p:attrNameLst>
                                          <p:attrName>style.visibility</p:attrName>
                                        </p:attrNameLst>
                                      </p:cBhvr>
                                      <p:to>
                                        <p:strVal val="visible"/>
                                      </p:to>
                                    </p:set>
                                    <p:anim to="" calcmode="lin" valueType="num">
                                      <p:cBhvr>
                                        <p:cTn id="10" dur="1" fill="hold"/>
                                        <p:tgtEl>
                                          <p:spTgt spid="3891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404664"/>
            <a:ext cx="7467600" cy="4873752"/>
          </a:xfrm>
        </p:spPr>
        <p:txBody>
          <a:bodyPr/>
          <a:lstStyle/>
          <a:p>
            <a:r>
              <a:rPr lang="ru-RU" dirty="0" smtClean="0"/>
              <a:t>Но многие женщины уверены, что если они, будучи беременными, не злоупотребляют спиртным, а пьют его умеренно, то ничего не произойдет.</a:t>
            </a:r>
          </a:p>
          <a:p>
            <a:r>
              <a:rPr lang="ru-RU" dirty="0" smtClean="0"/>
              <a:t>Есть ли разница между злоупотреблением и употреблением спиртного, если женщина беременна? Можно ли употреблять алкоголь при беременности в малых дозах, и какой должна быть эта доза?</a:t>
            </a:r>
          </a:p>
          <a:p>
            <a:endParaRPr lang="uk-UA" dirty="0"/>
          </a:p>
        </p:txBody>
      </p:sp>
      <p:pic>
        <p:nvPicPr>
          <p:cNvPr id="1026" name="Picture 2" descr="http://im7-tub-ua.yandex.net/i?id=170257933-23-72&amp;n=21"/>
          <p:cNvPicPr>
            <a:picLocks noChangeAspect="1" noChangeArrowheads="1"/>
          </p:cNvPicPr>
          <p:nvPr/>
        </p:nvPicPr>
        <p:blipFill>
          <a:blip r:embed="rId2" cstate="print"/>
          <a:srcRect/>
          <a:stretch>
            <a:fillRect/>
          </a:stretch>
        </p:blipFill>
        <p:spPr bwMode="auto">
          <a:xfrm flipH="1">
            <a:off x="4716016" y="3789040"/>
            <a:ext cx="4091947" cy="306896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 to="" calcmode="lin" valueType="num">
                                      <p:cBhvr>
                                        <p:cTn id="15" dur="1" fill="hold"/>
                                        <p:tgtEl>
                                          <p:spTgt spid="102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548680"/>
            <a:ext cx="7467600" cy="4873752"/>
          </a:xfrm>
        </p:spPr>
        <p:txBody>
          <a:bodyPr/>
          <a:lstStyle/>
          <a:p>
            <a:r>
              <a:rPr lang="ru-RU" dirty="0" smtClean="0"/>
              <a:t>Алкоголь на ранних сроках беременности влияет на эмбрион очень пагубно. Только представьте себе крошечное и беззащитное существо, живущее и растущее в материнской утробе. Неужели вызывает сомнение то, что для него нет безопасной дозы алкоголя? 5 грамм или 10 – разницы никакой. Алкоголь если не убьет это крохотное существо, то </a:t>
            </a:r>
            <a:r>
              <a:rPr lang="ru-RU" dirty="0" smtClean="0"/>
              <a:t>                                     искалечит </a:t>
            </a:r>
            <a:r>
              <a:rPr lang="ru-RU" dirty="0" smtClean="0"/>
              <a:t>его обязательно.</a:t>
            </a:r>
            <a:endParaRPr lang="uk-UA" dirty="0"/>
          </a:p>
        </p:txBody>
      </p:sp>
      <p:pic>
        <p:nvPicPr>
          <p:cNvPr id="39940" name="Picture 4" descr="http://im5-tub-ua.yandex.net/i?id=143785988-14-72&amp;n=21"/>
          <p:cNvPicPr>
            <a:picLocks noChangeAspect="1" noChangeArrowheads="1"/>
          </p:cNvPicPr>
          <p:nvPr/>
        </p:nvPicPr>
        <p:blipFill>
          <a:blip r:embed="rId2" cstate="print"/>
          <a:srcRect/>
          <a:stretch>
            <a:fillRect/>
          </a:stretch>
        </p:blipFill>
        <p:spPr bwMode="auto">
          <a:xfrm>
            <a:off x="5292080" y="3222981"/>
            <a:ext cx="2520280" cy="3635020"/>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9940"/>
                                        </p:tgtEl>
                                        <p:attrNameLst>
                                          <p:attrName>style.visibility</p:attrName>
                                        </p:attrNameLst>
                                      </p:cBhvr>
                                      <p:to>
                                        <p:strVal val="visible"/>
                                      </p:to>
                                    </p:set>
                                    <p:anim to="" calcmode="lin" valueType="num">
                                      <p:cBhvr>
                                        <p:cTn id="10" dur="1" fill="hold"/>
                                        <p:tgtEl>
                                          <p:spTgt spid="3994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548680"/>
            <a:ext cx="7467600" cy="4873752"/>
          </a:xfrm>
        </p:spPr>
        <p:txBody>
          <a:bodyPr/>
          <a:lstStyle/>
          <a:p>
            <a:r>
              <a:rPr lang="ru-RU" dirty="0" smtClean="0"/>
              <a:t>Еще одно свежее утверждение ученых – при беременности разницы между видами спиртных напитков не существует. Если раньше врачи запрещали женщинам в этот период пить водку, бренди, виски и ликеры, а в списке разрешенных напитков оставляли вино и пиво, то результаты последних исследований доказали – любое спиртное одинаково опасно для потомства. Поэтому ответ на вопрос «какой алкоголь можно при беременности?» однозначен – никакой!</a:t>
            </a:r>
            <a:endParaRPr lang="uk-UA"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sz="quarter" idx="1"/>
          </p:nvPr>
        </p:nvSpPr>
        <p:spPr/>
        <p:txBody>
          <a:bodyPr/>
          <a:lstStyle/>
          <a:p>
            <a:endParaRPr lang="uk-UA"/>
          </a:p>
        </p:txBody>
      </p:sp>
      <p:pic>
        <p:nvPicPr>
          <p:cNvPr id="4" name="Picture 6" descr="http://young.rzd.ru/dbmm/images/41/4080/6736388"/>
          <p:cNvPicPr>
            <a:picLocks noChangeAspect="1" noChangeArrowheads="1"/>
          </p:cNvPicPr>
          <p:nvPr/>
        </p:nvPicPr>
        <p:blipFill>
          <a:blip r:embed="rId2" cstate="print"/>
          <a:srcRect/>
          <a:stretch>
            <a:fillRect/>
          </a:stretch>
        </p:blipFill>
        <p:spPr bwMode="auto">
          <a:xfrm>
            <a:off x="0" y="0"/>
            <a:ext cx="9144000" cy="6858002"/>
          </a:xfrm>
          <a:prstGeom prst="rect">
            <a:avLst/>
          </a:prstGeom>
          <a:noFill/>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147</TotalTime>
  <Words>1854</Words>
  <Application>Microsoft Office PowerPoint</Application>
  <PresentationFormat>Экран (4:3)</PresentationFormat>
  <Paragraphs>47</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Эркер</vt:lpstr>
      <vt:lpstr>Беременность + алкоголь = </vt:lpstr>
      <vt:lpstr>Слайд 2</vt:lpstr>
      <vt:lpstr>Слайд 3</vt:lpstr>
      <vt:lpstr>Слайд 4</vt:lpstr>
      <vt:lpstr>Слайд 5</vt:lpstr>
      <vt:lpstr>Слайд 6</vt:lpstr>
      <vt:lpstr>Слайд 7</vt:lpstr>
      <vt:lpstr>Слайд 8</vt:lpstr>
      <vt:lpstr>Слайд 9</vt:lpstr>
      <vt:lpstr>Алкоголь в первые дни беременности</vt:lpstr>
      <vt:lpstr>Слайд 11</vt:lpstr>
      <vt:lpstr>Слайд 12</vt:lpstr>
      <vt:lpstr>Влияние алкоголя на беременность</vt:lpstr>
      <vt:lpstr>Слайд 14</vt:lpstr>
      <vt:lpstr>Слайд 15</vt:lpstr>
      <vt:lpstr>Слайд 16</vt:lpstr>
      <vt:lpstr>Слайд 17</vt:lpstr>
      <vt:lpstr>Слайд 18</vt:lpstr>
      <vt:lpstr>Слайд 19</vt:lpstr>
      <vt:lpstr>Слайд 20</vt:lpstr>
      <vt:lpstr>Алкогольный синдром плода</vt:lpstr>
      <vt:lpstr>Признаки фетального алкогольного синдрома:</vt:lpstr>
      <vt:lpstr>Слайд 23</vt:lpstr>
      <vt:lpstr>Алкоголь и планирование беременности</vt:lpstr>
      <vt:lpstr>Слайд 25</vt:lpstr>
      <vt:lpstr>Слайд 26</vt:lpstr>
      <vt:lpstr>Слайд 27</vt:lpstr>
      <vt:lpstr>Слайд 28</vt:lpstr>
      <vt:lpstr>Слайд 29</vt:lpstr>
      <vt:lpstr>Слайд 30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Беременность + алкоголь = ?</dc:title>
  <dc:creator>Татьяна</dc:creator>
  <cp:lastModifiedBy>Татьяна</cp:lastModifiedBy>
  <cp:revision>15</cp:revision>
  <dcterms:created xsi:type="dcterms:W3CDTF">2014-03-03T22:03:42Z</dcterms:created>
  <dcterms:modified xsi:type="dcterms:W3CDTF">2014-03-04T00:31:38Z</dcterms:modified>
</cp:coreProperties>
</file>