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G:\Images\Bienfaits-Hypno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936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4499992" cy="2016224"/>
          </a:xfrm>
        </p:spPr>
        <p:txBody>
          <a:bodyPr>
            <a:normAutofit/>
          </a:bodyPr>
          <a:lstStyle/>
          <a:p>
            <a:r>
              <a:rPr lang="ru-RU" dirty="0" err="1" smtClean="0"/>
              <a:t>Дихальна</a:t>
            </a:r>
            <a:r>
              <a:rPr lang="ru-RU" dirty="0" smtClean="0"/>
              <a:t> система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heel spokes="3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4860032" cy="6858000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Дихальна</a:t>
            </a:r>
            <a:r>
              <a:rPr lang="ru-RU" dirty="0" smtClean="0"/>
              <a:t> система </a:t>
            </a:r>
            <a:r>
              <a:rPr lang="ru-RU" dirty="0" err="1" smtClean="0"/>
              <a:t>сукупність</a:t>
            </a:r>
            <a:endParaRPr lang="ru-RU" dirty="0" smtClean="0"/>
          </a:p>
          <a:p>
            <a:r>
              <a:rPr lang="ru-RU" dirty="0" err="1" smtClean="0"/>
              <a:t>органів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ru-RU" dirty="0" err="1" smtClean="0"/>
              <a:t>газообмін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вдихуваним</a:t>
            </a:r>
            <a:r>
              <a:rPr lang="ru-RU" dirty="0" smtClean="0"/>
              <a:t> </a:t>
            </a:r>
            <a:r>
              <a:rPr lang="ru-RU" dirty="0" err="1" smtClean="0"/>
              <a:t>атмосферним</a:t>
            </a:r>
            <a:endParaRPr lang="ru-RU" dirty="0" smtClean="0"/>
          </a:p>
          <a:p>
            <a:r>
              <a:rPr lang="ru-RU" dirty="0" err="1" smtClean="0"/>
              <a:t>повітрям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кров'ю</a:t>
            </a:r>
            <a:r>
              <a:rPr lang="ru-RU" dirty="0" smtClean="0"/>
              <a:t>).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endParaRPr lang="ru-RU" dirty="0" smtClean="0"/>
          </a:p>
          <a:p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отримувати</a:t>
            </a:r>
            <a:r>
              <a:rPr lang="ru-RU" dirty="0" smtClean="0"/>
              <a:t> </a:t>
            </a:r>
            <a:r>
              <a:rPr lang="ru-RU" dirty="0" err="1" smtClean="0"/>
              <a:t>кисень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endParaRPr lang="ru-RU" dirty="0" smtClean="0"/>
          </a:p>
          <a:p>
            <a:r>
              <a:rPr lang="ru-RU" dirty="0" err="1" smtClean="0"/>
              <a:t>перетворювати</a:t>
            </a:r>
            <a:r>
              <a:rPr lang="ru-RU" dirty="0" smtClean="0"/>
              <a:t> в </a:t>
            </a:r>
            <a:r>
              <a:rPr lang="ru-RU" dirty="0" err="1" smtClean="0"/>
              <a:t>енергію</a:t>
            </a:r>
            <a:r>
              <a:rPr lang="ru-RU" dirty="0" smtClean="0"/>
              <a:t> </a:t>
            </a:r>
            <a:r>
              <a:rPr lang="ru-RU" dirty="0" err="1" smtClean="0"/>
              <a:t>поживні</a:t>
            </a:r>
            <a:endParaRPr lang="ru-RU" dirty="0" smtClean="0"/>
          </a:p>
          <a:p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їжі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переносяться</a:t>
            </a:r>
            <a:r>
              <a:rPr lang="ru-RU" dirty="0" smtClean="0"/>
              <a:t> </a:t>
            </a:r>
            <a:r>
              <a:rPr lang="ru-RU" dirty="0" err="1" smtClean="0"/>
              <a:t>кров'ю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endParaRPr lang="ru-RU" dirty="0" smtClean="0"/>
          </a:p>
          <a:p>
            <a:r>
              <a:rPr lang="ru-RU" dirty="0" err="1" smtClean="0"/>
              <a:t>регенерувати</a:t>
            </a:r>
            <a:r>
              <a:rPr lang="ru-RU" dirty="0" smtClean="0"/>
              <a:t>. </a:t>
            </a:r>
            <a:r>
              <a:rPr lang="ru-RU" dirty="0" err="1" smtClean="0"/>
              <a:t>Дихальна</a:t>
            </a:r>
            <a:r>
              <a:rPr lang="ru-RU" dirty="0" smtClean="0"/>
              <a:t> система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газообмін</a:t>
            </a:r>
            <a:r>
              <a:rPr lang="ru-RU" dirty="0" smtClean="0"/>
              <a:t> ,</a:t>
            </a:r>
          </a:p>
          <a:p>
            <a:r>
              <a:rPr lang="ru-RU" dirty="0" err="1" smtClean="0"/>
              <a:t>формування</a:t>
            </a:r>
            <a:r>
              <a:rPr lang="ru-RU" dirty="0" smtClean="0"/>
              <a:t> гомеостазу в</a:t>
            </a:r>
          </a:p>
          <a:p>
            <a:r>
              <a:rPr lang="ru-RU" dirty="0" err="1" smtClean="0"/>
              <a:t>трахеобронхіальних</a:t>
            </a:r>
            <a:r>
              <a:rPr lang="ru-RU" dirty="0" smtClean="0"/>
              <a:t> шляхах, </a:t>
            </a:r>
            <a:r>
              <a:rPr lang="ru-RU" dirty="0" err="1" smtClean="0"/>
              <a:t>очищення</a:t>
            </a:r>
            <a:endParaRPr lang="ru-RU" dirty="0" smtClean="0"/>
          </a:p>
          <a:p>
            <a:r>
              <a:rPr lang="ru-RU" dirty="0" err="1" smtClean="0"/>
              <a:t>повітря</a:t>
            </a:r>
            <a:r>
              <a:rPr lang="ru-RU" dirty="0" smtClean="0"/>
              <a:t> , яке </a:t>
            </a:r>
            <a:r>
              <a:rPr lang="ru-RU" dirty="0" err="1" smtClean="0"/>
              <a:t>вдихається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endParaRPr lang="ru-RU" dirty="0" smtClean="0"/>
          </a:p>
          <a:p>
            <a:r>
              <a:rPr lang="ru-RU" dirty="0" err="1" smtClean="0"/>
              <a:t>чужорідних</a:t>
            </a:r>
            <a:r>
              <a:rPr lang="ru-RU" dirty="0" smtClean="0"/>
              <a:t> </a:t>
            </a:r>
            <a:r>
              <a:rPr lang="ru-RU" dirty="0" err="1" smtClean="0"/>
              <a:t>часток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мікроорганізмів</a:t>
            </a:r>
            <a:r>
              <a:rPr lang="ru-RU" dirty="0" smtClean="0"/>
              <a:t>, а</a:t>
            </a:r>
          </a:p>
          <a:p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пахучих </a:t>
            </a:r>
            <a:r>
              <a:rPr lang="ru-RU" dirty="0" err="1" smtClean="0"/>
              <a:t>речовин</a:t>
            </a:r>
            <a:r>
              <a:rPr lang="ru-RU" dirty="0" smtClean="0"/>
              <a:t> в</a:t>
            </a:r>
          </a:p>
          <a:p>
            <a:r>
              <a:rPr lang="ru-RU" dirty="0" smtClean="0"/>
              <a:t>атмосферному </a:t>
            </a:r>
            <a:r>
              <a:rPr lang="ru-RU" dirty="0" err="1" smtClean="0"/>
              <a:t>середовищі</a:t>
            </a:r>
            <a:r>
              <a:rPr lang="ru-RU" dirty="0" smtClean="0"/>
              <a:t>.</a:t>
            </a:r>
            <a:endParaRPr lang="en-US" dirty="0" smtClean="0"/>
          </a:p>
        </p:txBody>
      </p:sp>
      <p:pic>
        <p:nvPicPr>
          <p:cNvPr id="5122" name="Picture 2" descr="C:\Documents and Settings\qwerty\Рабочий стол\Новая папка\IMG_20150117_2124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9077" y="980729"/>
            <a:ext cx="4264923" cy="5877272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980728"/>
          </a:xfrm>
        </p:spPr>
        <p:txBody>
          <a:bodyPr/>
          <a:lstStyle/>
          <a:p>
            <a:r>
              <a:rPr lang="ru-RU" sz="4000" dirty="0" smtClean="0"/>
              <a:t>Будова </a:t>
            </a:r>
            <a:r>
              <a:rPr lang="ru-RU" sz="4000" dirty="0" err="1" smtClean="0"/>
              <a:t>дихальної</a:t>
            </a:r>
            <a:r>
              <a:rPr lang="ru-RU" sz="4000" dirty="0" smtClean="0"/>
              <a:t> </a:t>
            </a:r>
            <a:r>
              <a:rPr lang="ru-RU" sz="4000" dirty="0" err="1" smtClean="0"/>
              <a:t>системи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124744"/>
            <a:ext cx="8302752" cy="5733256"/>
          </a:xfrm>
        </p:spPr>
        <p:txBody>
          <a:bodyPr numCol="2">
            <a:normAutofit fontScale="77500" lnSpcReduction="20000"/>
          </a:bodyPr>
          <a:lstStyle/>
          <a:p>
            <a:r>
              <a:rPr lang="ru-RU" dirty="0" err="1" smtClean="0"/>
              <a:t>Поділяється</a:t>
            </a:r>
            <a:r>
              <a:rPr lang="ru-RU" dirty="0" smtClean="0"/>
              <a:t> на </a:t>
            </a:r>
            <a:r>
              <a:rPr lang="ru-RU" dirty="0" err="1" smtClean="0"/>
              <a:t>повітроносні</a:t>
            </a:r>
            <a:r>
              <a:rPr lang="ru-RU" dirty="0" smtClean="0"/>
              <a:t> шляхи </a:t>
            </a:r>
            <a:r>
              <a:rPr lang="ru-RU" dirty="0" err="1" smtClean="0"/>
              <a:t>і</a:t>
            </a:r>
            <a:endParaRPr lang="ru-RU" dirty="0" smtClean="0"/>
          </a:p>
          <a:p>
            <a:r>
              <a:rPr lang="ru-RU" dirty="0" err="1" smtClean="0"/>
              <a:t>респіраторний</a:t>
            </a:r>
            <a:r>
              <a:rPr lang="ru-RU" dirty="0" smtClean="0"/>
              <a:t> </a:t>
            </a:r>
            <a:r>
              <a:rPr lang="ru-RU" dirty="0" err="1" smtClean="0"/>
              <a:t>відділ</a:t>
            </a:r>
            <a:r>
              <a:rPr lang="ru-RU" dirty="0" smtClean="0"/>
              <a:t>. </a:t>
            </a:r>
            <a:r>
              <a:rPr lang="ru-RU" dirty="0" err="1" smtClean="0"/>
              <a:t>Респіраторний</a:t>
            </a:r>
            <a:endParaRPr lang="ru-RU" dirty="0" smtClean="0"/>
          </a:p>
          <a:p>
            <a:r>
              <a:rPr lang="ru-RU" dirty="0" err="1" smtClean="0"/>
              <a:t>відділ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альвеолярних</a:t>
            </a:r>
            <a:endParaRPr lang="ru-RU" dirty="0" smtClean="0"/>
          </a:p>
          <a:p>
            <a:r>
              <a:rPr lang="ru-RU" dirty="0" err="1" smtClean="0"/>
              <a:t>ходів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альвеол,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endParaRPr lang="ru-RU" dirty="0" smtClean="0"/>
          </a:p>
          <a:p>
            <a:r>
              <a:rPr lang="ru-RU" dirty="0" err="1" smtClean="0"/>
              <a:t>ацинуси</a:t>
            </a:r>
            <a:r>
              <a:rPr lang="ru-RU" dirty="0" smtClean="0"/>
              <a:t> . У них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газообмін</a:t>
            </a:r>
            <a:r>
              <a:rPr lang="ru-RU" dirty="0" smtClean="0"/>
              <a:t> .</a:t>
            </a:r>
          </a:p>
          <a:p>
            <a:r>
              <a:rPr lang="ru-RU" dirty="0" err="1" smtClean="0"/>
              <a:t>Повітроносні</a:t>
            </a:r>
            <a:r>
              <a:rPr lang="ru-RU" dirty="0" smtClean="0"/>
              <a:t> шляхи </a:t>
            </a:r>
            <a:r>
              <a:rPr lang="ru-RU" dirty="0" err="1" smtClean="0"/>
              <a:t>включають</a:t>
            </a:r>
            <a:endParaRPr lang="ru-RU" dirty="0" smtClean="0"/>
          </a:p>
          <a:p>
            <a:r>
              <a:rPr lang="ru-RU" dirty="0" err="1" smtClean="0"/>
              <a:t>порожнину</a:t>
            </a:r>
            <a:r>
              <a:rPr lang="ru-RU" dirty="0" smtClean="0"/>
              <a:t> носа , глотку , гортань ,</a:t>
            </a:r>
          </a:p>
          <a:p>
            <a:r>
              <a:rPr lang="ru-RU" dirty="0" smtClean="0"/>
              <a:t>трахею, бронхи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калібрів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ru-RU" dirty="0" err="1" smtClean="0"/>
              <a:t>бронхіоли</a:t>
            </a:r>
            <a:r>
              <a:rPr lang="ru-RU" dirty="0" smtClean="0"/>
              <a:t> . Тут </a:t>
            </a:r>
            <a:r>
              <a:rPr lang="ru-RU" dirty="0" err="1" smtClean="0"/>
              <a:t>повітря</a:t>
            </a:r>
            <a:endParaRPr lang="ru-RU" dirty="0" smtClean="0"/>
          </a:p>
          <a:p>
            <a:r>
              <a:rPr lang="ru-RU" dirty="0" err="1" smtClean="0"/>
              <a:t>зігрівається</a:t>
            </a:r>
            <a:r>
              <a:rPr lang="ru-RU" dirty="0" smtClean="0"/>
              <a:t> (</a:t>
            </a:r>
            <a:r>
              <a:rPr lang="ru-RU" dirty="0" err="1" smtClean="0"/>
              <a:t>охолоджується</a:t>
            </a:r>
            <a:r>
              <a:rPr lang="ru-RU" dirty="0" smtClean="0"/>
              <a:t>),</a:t>
            </a:r>
          </a:p>
          <a:p>
            <a:r>
              <a:rPr lang="ru-RU" dirty="0" err="1" smtClean="0"/>
              <a:t>очищається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endParaRPr lang="ru-RU" dirty="0" smtClean="0"/>
          </a:p>
          <a:p>
            <a:r>
              <a:rPr lang="ru-RU" dirty="0" err="1" smtClean="0"/>
              <a:t>частинок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зволожується</a:t>
            </a:r>
            <a:r>
              <a:rPr lang="ru-RU" dirty="0" smtClean="0"/>
              <a:t> 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endParaRPr lang="ru-RU" dirty="0" smtClean="0"/>
          </a:p>
          <a:p>
            <a:r>
              <a:rPr lang="ru-RU" dirty="0" err="1" smtClean="0"/>
              <a:t>відділ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голосоутворення</a:t>
            </a:r>
            <a:r>
              <a:rPr lang="ru-RU" dirty="0" smtClean="0"/>
              <a:t> ,</a:t>
            </a:r>
          </a:p>
          <a:p>
            <a:r>
              <a:rPr lang="ru-RU" dirty="0" smtClean="0"/>
              <a:t>нюх , </a:t>
            </a:r>
            <a:r>
              <a:rPr lang="ru-RU" dirty="0" err="1" smtClean="0"/>
              <a:t>імунний</a:t>
            </a:r>
            <a:r>
              <a:rPr lang="ru-RU" dirty="0" smtClean="0"/>
              <a:t> </a:t>
            </a:r>
            <a:r>
              <a:rPr lang="ru-RU" dirty="0" err="1" smtClean="0"/>
              <a:t>захист</a:t>
            </a:r>
            <a:r>
              <a:rPr lang="ru-RU" dirty="0" smtClean="0"/>
              <a:t> , </a:t>
            </a:r>
            <a:r>
              <a:rPr lang="ru-RU" dirty="0" err="1" smtClean="0"/>
              <a:t>депонування</a:t>
            </a:r>
            <a:endParaRPr lang="ru-RU" dirty="0" smtClean="0"/>
          </a:p>
          <a:p>
            <a:r>
              <a:rPr lang="ru-RU" dirty="0" err="1" smtClean="0"/>
              <a:t>крові</a:t>
            </a:r>
            <a:r>
              <a:rPr lang="ru-RU" dirty="0" smtClean="0"/>
              <a:t> , </a:t>
            </a:r>
            <a:r>
              <a:rPr lang="ru-RU" dirty="0" err="1" smtClean="0"/>
              <a:t>регулює</a:t>
            </a:r>
            <a:r>
              <a:rPr lang="ru-RU" dirty="0" smtClean="0"/>
              <a:t> </a:t>
            </a:r>
            <a:r>
              <a:rPr lang="ru-RU" dirty="0" err="1" smtClean="0"/>
              <a:t>згортання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, </a:t>
            </a:r>
            <a:r>
              <a:rPr lang="ru-RU" dirty="0" err="1" smtClean="0"/>
              <a:t>водно</a:t>
            </a:r>
            <a:r>
              <a:rPr lang="ru-RU" dirty="0" smtClean="0"/>
              <a:t>-</a:t>
            </a:r>
          </a:p>
          <a:p>
            <a:r>
              <a:rPr lang="ru-RU" dirty="0" err="1" smtClean="0"/>
              <a:t>сольовий</a:t>
            </a:r>
            <a:r>
              <a:rPr lang="ru-RU" dirty="0" smtClean="0"/>
              <a:t> баланс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ендокринну</a:t>
            </a:r>
            <a:endParaRPr lang="ru-RU" dirty="0" smtClean="0"/>
          </a:p>
          <a:p>
            <a:r>
              <a:rPr lang="ru-RU" dirty="0" err="1" smtClean="0"/>
              <a:t>функцію</a:t>
            </a:r>
            <a:r>
              <a:rPr lang="ru-RU" dirty="0" smtClean="0"/>
              <a:t> .</a:t>
            </a:r>
          </a:p>
          <a:p>
            <a:r>
              <a:rPr lang="ru-RU" dirty="0" err="1" smtClean="0"/>
              <a:t>Стінка</a:t>
            </a:r>
            <a:r>
              <a:rPr lang="ru-RU" dirty="0" smtClean="0"/>
              <a:t> </a:t>
            </a:r>
            <a:r>
              <a:rPr lang="ru-RU" dirty="0" err="1" smtClean="0"/>
              <a:t>повітряносних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endParaRPr lang="ru-RU" dirty="0" smtClean="0"/>
          </a:p>
          <a:p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слизова</a:t>
            </a:r>
            <a:r>
              <a:rPr lang="ru-RU" dirty="0" smtClean="0"/>
              <a:t> — </a:t>
            </a:r>
            <a:r>
              <a:rPr lang="ru-RU" dirty="0" err="1" smtClean="0"/>
              <a:t>вкриває</a:t>
            </a:r>
            <a:r>
              <a:rPr lang="ru-RU" dirty="0" smtClean="0"/>
              <a:t> </a:t>
            </a:r>
            <a:r>
              <a:rPr lang="ru-RU" dirty="0" err="1" smtClean="0"/>
              <a:t>внутрішню</a:t>
            </a:r>
            <a:endParaRPr lang="ru-RU" dirty="0" smtClean="0"/>
          </a:p>
          <a:p>
            <a:r>
              <a:rPr lang="ru-RU" dirty="0" err="1" smtClean="0"/>
              <a:t>поверхню</a:t>
            </a:r>
            <a:r>
              <a:rPr lang="ru-RU" dirty="0" smtClean="0"/>
              <a:t> </a:t>
            </a:r>
            <a:r>
              <a:rPr lang="ru-RU" dirty="0" err="1" smtClean="0"/>
              <a:t>повітряносних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вкрита</a:t>
            </a:r>
            <a:r>
              <a:rPr lang="ru-RU" dirty="0" smtClean="0"/>
              <a:t> </a:t>
            </a:r>
            <a:r>
              <a:rPr lang="ru-RU" dirty="0" err="1" smtClean="0"/>
              <a:t>епітелієм</a:t>
            </a:r>
            <a:r>
              <a:rPr lang="ru-RU" dirty="0" smtClean="0"/>
              <a:t>,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лежить</a:t>
            </a:r>
            <a:endParaRPr lang="ru-RU" dirty="0" smtClean="0"/>
          </a:p>
          <a:p>
            <a:r>
              <a:rPr lang="ru-RU" dirty="0" err="1" smtClean="0"/>
              <a:t>власна</a:t>
            </a:r>
            <a:r>
              <a:rPr lang="ru-RU" dirty="0" smtClean="0"/>
              <a:t> пластинка </a:t>
            </a:r>
            <a:r>
              <a:rPr lang="ru-RU" dirty="0" err="1" smtClean="0"/>
              <a:t>слизової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Клітинний</a:t>
            </a:r>
            <a:r>
              <a:rPr lang="ru-RU" dirty="0" smtClean="0"/>
              <a:t> склад </a:t>
            </a:r>
            <a:r>
              <a:rPr lang="ru-RU" dirty="0" err="1" smtClean="0"/>
              <a:t>епітеліальної</a:t>
            </a:r>
            <a:endParaRPr lang="ru-RU" dirty="0" smtClean="0"/>
          </a:p>
          <a:p>
            <a:r>
              <a:rPr lang="ru-RU" dirty="0" smtClean="0"/>
              <a:t>пластинки та </a:t>
            </a:r>
            <a:r>
              <a:rPr lang="ru-RU" dirty="0" err="1" smtClean="0"/>
              <a:t>кількість</a:t>
            </a:r>
            <a:r>
              <a:rPr lang="ru-RU" dirty="0" smtClean="0"/>
              <a:t> гладеньких</a:t>
            </a:r>
          </a:p>
          <a:p>
            <a:r>
              <a:rPr lang="ru-RU" dirty="0" err="1" smtClean="0"/>
              <a:t>міоцитів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відділу</a:t>
            </a:r>
            <a:endParaRPr lang="ru-RU" dirty="0" smtClean="0"/>
          </a:p>
          <a:p>
            <a:r>
              <a:rPr lang="ru-RU" dirty="0" err="1" smtClean="0"/>
              <a:t>повітроносних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підслизова</a:t>
            </a:r>
            <a:r>
              <a:rPr lang="ru-RU" dirty="0" smtClean="0"/>
              <a:t> — представлена </a:t>
            </a:r>
            <a:r>
              <a:rPr lang="ru-RU" dirty="0" err="1" smtClean="0"/>
              <a:t>пухкою</a:t>
            </a:r>
            <a:endParaRPr lang="ru-RU" dirty="0" smtClean="0"/>
          </a:p>
          <a:p>
            <a:r>
              <a:rPr lang="ru-RU" dirty="0" smtClean="0"/>
              <a:t>волокнистою </a:t>
            </a:r>
            <a:r>
              <a:rPr lang="ru-RU" dirty="0" err="1" smtClean="0"/>
              <a:t>сполучною</a:t>
            </a:r>
            <a:r>
              <a:rPr lang="ru-RU" dirty="0" smtClean="0"/>
              <a:t> тканиною </a:t>
            </a:r>
            <a:r>
              <a:rPr lang="ru-RU" dirty="0" err="1" smtClean="0"/>
              <a:t>з</a:t>
            </a:r>
            <a:endParaRPr lang="ru-RU" dirty="0" smtClean="0"/>
          </a:p>
          <a:p>
            <a:r>
              <a:rPr lang="ru-RU" dirty="0" smtClean="0"/>
              <a:t>великою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кровоносних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endParaRPr lang="ru-RU" dirty="0" smtClean="0"/>
          </a:p>
          <a:p>
            <a:r>
              <a:rPr lang="ru-RU" dirty="0" err="1" smtClean="0"/>
              <a:t>фіброзно-хрящова</a:t>
            </a:r>
            <a:r>
              <a:rPr lang="ru-RU" dirty="0" smtClean="0"/>
              <a:t> — </a:t>
            </a:r>
            <a:r>
              <a:rPr lang="ru-RU" dirty="0" err="1" smtClean="0"/>
              <a:t>утворена</a:t>
            </a:r>
            <a:endParaRPr lang="ru-RU" dirty="0" smtClean="0"/>
          </a:p>
          <a:p>
            <a:r>
              <a:rPr lang="ru-RU" dirty="0" err="1" smtClean="0"/>
              <a:t>хрящовою</a:t>
            </a:r>
            <a:r>
              <a:rPr lang="ru-RU" dirty="0" smtClean="0"/>
              <a:t> тканиною та </a:t>
            </a:r>
            <a:r>
              <a:rPr lang="ru-RU" dirty="0" err="1" smtClean="0"/>
              <a:t>може</a:t>
            </a:r>
            <a:r>
              <a:rPr lang="ru-RU" dirty="0" smtClean="0"/>
              <a:t> бути</a:t>
            </a:r>
          </a:p>
          <a:p>
            <a:r>
              <a:rPr lang="ru-RU" dirty="0" smtClean="0"/>
              <a:t>представлена </a:t>
            </a:r>
            <a:r>
              <a:rPr lang="ru-RU" dirty="0" err="1" smtClean="0"/>
              <a:t>гіаліновим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endParaRPr lang="ru-RU" dirty="0" smtClean="0"/>
          </a:p>
          <a:p>
            <a:r>
              <a:rPr lang="ru-RU" dirty="0" err="1" smtClean="0"/>
              <a:t>еластичним</a:t>
            </a:r>
            <a:r>
              <a:rPr lang="ru-RU" dirty="0" smtClean="0"/>
              <a:t> </a:t>
            </a:r>
            <a:r>
              <a:rPr lang="ru-RU" dirty="0" err="1" smtClean="0"/>
              <a:t>хрящем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утворює</a:t>
            </a:r>
            <a:endParaRPr lang="ru-RU" dirty="0" smtClean="0"/>
          </a:p>
          <a:p>
            <a:r>
              <a:rPr lang="ru-RU" dirty="0" err="1" smtClean="0"/>
              <a:t>жорсткий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міцний</a:t>
            </a:r>
            <a:r>
              <a:rPr lang="ru-RU" dirty="0" smtClean="0"/>
              <a:t> каркас,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endParaRPr lang="ru-RU" dirty="0" smtClean="0"/>
          </a:p>
          <a:p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підтримувати</a:t>
            </a:r>
            <a:r>
              <a:rPr lang="ru-RU" dirty="0" smtClean="0"/>
              <a:t> </a:t>
            </a:r>
            <a:r>
              <a:rPr lang="ru-RU" dirty="0" err="1" smtClean="0"/>
              <a:t>відкритим</a:t>
            </a:r>
            <a:r>
              <a:rPr lang="ru-RU" dirty="0" smtClean="0"/>
              <a:t> </a:t>
            </a:r>
            <a:r>
              <a:rPr lang="ru-RU" dirty="0" err="1" smtClean="0"/>
              <a:t>просвіт</a:t>
            </a:r>
            <a:endParaRPr lang="ru-RU" dirty="0" smtClean="0"/>
          </a:p>
          <a:p>
            <a:r>
              <a:rPr lang="ru-RU" dirty="0" err="1" smtClean="0"/>
              <a:t>повітряносних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 для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endParaRPr lang="ru-RU" dirty="0" smtClean="0"/>
          </a:p>
          <a:p>
            <a:r>
              <a:rPr lang="ru-RU" dirty="0" err="1" smtClean="0"/>
              <a:t>основної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— </a:t>
            </a:r>
            <a:r>
              <a:rPr lang="ru-RU" dirty="0" err="1" smtClean="0"/>
              <a:t>просування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endParaRPr lang="ru-RU" dirty="0" smtClean="0"/>
          </a:p>
          <a:p>
            <a:r>
              <a:rPr lang="ru-RU" dirty="0" err="1" smtClean="0"/>
              <a:t>адвентиційна</a:t>
            </a:r>
            <a:r>
              <a:rPr lang="ru-RU" dirty="0" smtClean="0"/>
              <a:t> </a:t>
            </a:r>
            <a:r>
              <a:rPr lang="ru-RU" dirty="0" err="1" smtClean="0"/>
              <a:t>оболонка</a:t>
            </a:r>
            <a:r>
              <a:rPr lang="ru-RU" dirty="0" smtClean="0"/>
              <a:t> —</a:t>
            </a:r>
          </a:p>
          <a:p>
            <a:r>
              <a:rPr lang="ru-RU" dirty="0" err="1" smtClean="0"/>
              <a:t>побудована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пухкої</a:t>
            </a:r>
            <a:r>
              <a:rPr lang="ru-RU" dirty="0" smtClean="0"/>
              <a:t> </a:t>
            </a:r>
            <a:r>
              <a:rPr lang="ru-RU" dirty="0" err="1" smtClean="0"/>
              <a:t>волокнистої</a:t>
            </a:r>
            <a:endParaRPr lang="ru-RU" dirty="0" smtClean="0"/>
          </a:p>
          <a:p>
            <a:r>
              <a:rPr lang="ru-RU" dirty="0" err="1" smtClean="0"/>
              <a:t>сполучної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endParaRPr lang="ru-RU" dirty="0"/>
          </a:p>
        </p:txBody>
      </p:sp>
    </p:spTree>
  </p:cSld>
  <p:clrMapOvr>
    <a:masterClrMapping/>
  </p:clrMapOvr>
  <p:transition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Images\528px-Respiratory_system_complete_uk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-253227"/>
            <a:ext cx="6264696" cy="711897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7560840" cy="672104"/>
          </a:xfrm>
        </p:spPr>
        <p:txBody>
          <a:bodyPr/>
          <a:lstStyle/>
          <a:p>
            <a:r>
              <a:rPr lang="ru-RU" sz="4000" dirty="0" smtClean="0"/>
              <a:t>Система </a:t>
            </a:r>
            <a:r>
              <a:rPr lang="ru-RU" sz="4000" dirty="0" err="1" smtClean="0"/>
              <a:t>органів</a:t>
            </a:r>
            <a:r>
              <a:rPr lang="ru-RU" sz="4000" dirty="0" smtClean="0"/>
              <a:t> </a:t>
            </a:r>
            <a:r>
              <a:rPr lang="ru-RU" sz="4000" dirty="0" err="1" smtClean="0"/>
              <a:t>дихання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людини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5301208"/>
            <a:ext cx="9144000" cy="1556792"/>
          </a:xfrm>
        </p:spPr>
        <p:txBody>
          <a:bodyPr numCol="2">
            <a:normAutofit fontScale="92500"/>
          </a:bodyPr>
          <a:lstStyle/>
          <a:p>
            <a:r>
              <a:rPr lang="ru-RU" dirty="0" smtClean="0"/>
              <a:t>1: Трахея 2: </a:t>
            </a:r>
            <a:r>
              <a:rPr lang="ru-RU" dirty="0" err="1" smtClean="0"/>
              <a:t>Легенева</a:t>
            </a:r>
            <a:r>
              <a:rPr lang="ru-RU" dirty="0" smtClean="0"/>
              <a:t> </a:t>
            </a:r>
            <a:r>
              <a:rPr lang="ru-RU" dirty="0" err="1" smtClean="0"/>
              <a:t>артерія</a:t>
            </a:r>
            <a:r>
              <a:rPr lang="ru-RU" dirty="0" smtClean="0"/>
              <a:t> 3:</a:t>
            </a:r>
          </a:p>
          <a:p>
            <a:r>
              <a:rPr lang="ru-RU" dirty="0" err="1" smtClean="0"/>
              <a:t>Легенева</a:t>
            </a:r>
            <a:r>
              <a:rPr lang="ru-RU" dirty="0" smtClean="0"/>
              <a:t> вена 4: </a:t>
            </a:r>
            <a:r>
              <a:rPr lang="ru-RU" dirty="0" err="1" smtClean="0"/>
              <a:t>Альвеолярний</a:t>
            </a:r>
            <a:r>
              <a:rPr lang="ru-RU" dirty="0" smtClean="0"/>
              <a:t> </a:t>
            </a:r>
            <a:r>
              <a:rPr lang="ru-RU" dirty="0" err="1" smtClean="0"/>
              <a:t>хід</a:t>
            </a:r>
            <a:r>
              <a:rPr lang="ru-RU" dirty="0" smtClean="0"/>
              <a:t> 5:</a:t>
            </a:r>
          </a:p>
          <a:p>
            <a:r>
              <a:rPr lang="ru-RU" dirty="0" err="1" smtClean="0"/>
              <a:t>Альвеоли</a:t>
            </a:r>
            <a:r>
              <a:rPr lang="ru-RU" dirty="0" smtClean="0"/>
              <a:t> 6: </a:t>
            </a:r>
            <a:r>
              <a:rPr lang="ru-RU" dirty="0" err="1" smtClean="0"/>
              <a:t>Серцева</a:t>
            </a:r>
            <a:r>
              <a:rPr lang="ru-RU" dirty="0" smtClean="0"/>
              <a:t> </a:t>
            </a:r>
            <a:r>
              <a:rPr lang="ru-RU" dirty="0" err="1" smtClean="0"/>
              <a:t>вирізка</a:t>
            </a:r>
            <a:r>
              <a:rPr lang="ru-RU" dirty="0" smtClean="0"/>
              <a:t> </a:t>
            </a:r>
            <a:r>
              <a:rPr lang="ru-RU" dirty="0" err="1" smtClean="0"/>
              <a:t>лівої</a:t>
            </a:r>
            <a:endParaRPr lang="ru-RU" dirty="0" smtClean="0"/>
          </a:p>
          <a:p>
            <a:r>
              <a:rPr lang="ru-RU" dirty="0" err="1" smtClean="0"/>
              <a:t>легені</a:t>
            </a:r>
            <a:r>
              <a:rPr lang="ru-RU" dirty="0" smtClean="0"/>
              <a:t> 7: </a:t>
            </a:r>
            <a:r>
              <a:rPr lang="ru-RU" dirty="0" err="1" smtClean="0"/>
              <a:t>Бронхіоли</a:t>
            </a:r>
            <a:r>
              <a:rPr lang="ru-RU" dirty="0" smtClean="0"/>
              <a:t> 8: </a:t>
            </a:r>
            <a:r>
              <a:rPr lang="ru-RU" dirty="0" err="1" smtClean="0"/>
              <a:t>Третинні</a:t>
            </a:r>
            <a:r>
              <a:rPr lang="ru-RU" dirty="0" smtClean="0"/>
              <a:t> бронхи</a:t>
            </a:r>
          </a:p>
          <a:p>
            <a:r>
              <a:rPr lang="ru-RU" dirty="0" smtClean="0"/>
              <a:t>9: </a:t>
            </a:r>
            <a:r>
              <a:rPr lang="ru-RU" dirty="0" err="1" smtClean="0"/>
              <a:t>Вторинні</a:t>
            </a:r>
            <a:r>
              <a:rPr lang="ru-RU" dirty="0" smtClean="0"/>
              <a:t> бронхи 10: </a:t>
            </a:r>
            <a:r>
              <a:rPr lang="ru-RU" dirty="0" err="1" smtClean="0"/>
              <a:t>Головні</a:t>
            </a:r>
            <a:r>
              <a:rPr lang="ru-RU" dirty="0" smtClean="0"/>
              <a:t> бронхи</a:t>
            </a:r>
          </a:p>
          <a:p>
            <a:r>
              <a:rPr lang="ru-RU" dirty="0" smtClean="0"/>
              <a:t>11: Гортань</a:t>
            </a:r>
            <a:endParaRPr lang="ru-RU" dirty="0"/>
          </a:p>
        </p:txBody>
      </p:sp>
      <p:pic>
        <p:nvPicPr>
          <p:cNvPr id="3074" name="Picture 2" descr="G:\Images\688px-Diagrama_de_los_pulmones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64704"/>
            <a:ext cx="8327034" cy="4611338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3563888" cy="6858000"/>
          </a:xfrm>
        </p:spPr>
        <p:txBody>
          <a:bodyPr>
            <a:noAutofit/>
          </a:bodyPr>
          <a:lstStyle/>
          <a:p>
            <a:r>
              <a:rPr lang="ru-RU" sz="1100" b="1" i="1" dirty="0" smtClean="0"/>
              <a:t>Систему </a:t>
            </a:r>
            <a:r>
              <a:rPr lang="ru-RU" sz="1100" b="1" i="1" dirty="0" err="1" smtClean="0"/>
              <a:t>органів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дихання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людини</a:t>
            </a:r>
            <a:endParaRPr lang="ru-RU" sz="1100" b="1" i="1" dirty="0" smtClean="0"/>
          </a:p>
          <a:p>
            <a:r>
              <a:rPr lang="ru-RU" sz="1100" b="1" i="1" dirty="0" err="1" smtClean="0"/>
              <a:t>становлять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легені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і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повітроносні</a:t>
            </a:r>
            <a:r>
              <a:rPr lang="ru-RU" sz="1100" b="1" i="1" dirty="0" smtClean="0"/>
              <a:t> шляхи</a:t>
            </a:r>
          </a:p>
          <a:p>
            <a:r>
              <a:rPr lang="ru-RU" sz="1100" b="1" i="1" dirty="0" smtClean="0"/>
              <a:t>( </a:t>
            </a:r>
            <a:r>
              <a:rPr lang="ru-RU" sz="1100" b="1" i="1" dirty="0" err="1" smtClean="0"/>
              <a:t>носова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порожнина</a:t>
            </a:r>
            <a:r>
              <a:rPr lang="ru-RU" sz="1100" b="1" i="1" dirty="0" smtClean="0"/>
              <a:t>, носоглотка ,</a:t>
            </a:r>
          </a:p>
          <a:p>
            <a:r>
              <a:rPr lang="ru-RU" sz="1100" b="1" i="1" dirty="0" smtClean="0"/>
              <a:t>гортань, трахея, бронхи ). </a:t>
            </a:r>
            <a:r>
              <a:rPr lang="ru-RU" sz="1100" b="1" i="1" dirty="0" err="1" smtClean="0"/>
              <a:t>Легені</a:t>
            </a:r>
            <a:endParaRPr lang="ru-RU" sz="1100" b="1" i="1" dirty="0" smtClean="0"/>
          </a:p>
          <a:p>
            <a:r>
              <a:rPr lang="ru-RU" sz="1100" b="1" i="1" dirty="0" err="1" smtClean="0"/>
              <a:t>розміщені</a:t>
            </a:r>
            <a:r>
              <a:rPr lang="ru-RU" sz="1100" b="1" i="1" dirty="0" smtClean="0"/>
              <a:t> в </a:t>
            </a:r>
            <a:r>
              <a:rPr lang="ru-RU" sz="1100" b="1" i="1" dirty="0" err="1" smtClean="0"/>
              <a:t>грудній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порожнині</a:t>
            </a:r>
            <a:r>
              <a:rPr lang="ru-RU" sz="1100" b="1" i="1" dirty="0" smtClean="0"/>
              <a:t> , </a:t>
            </a:r>
            <a:r>
              <a:rPr lang="ru-RU" sz="1100" b="1" i="1" dirty="0" err="1" smtClean="0"/>
              <a:t>в</a:t>
            </a:r>
            <a:r>
              <a:rPr lang="ru-RU" sz="1100" b="1" i="1" dirty="0" smtClean="0"/>
              <a:t> них</a:t>
            </a:r>
          </a:p>
          <a:p>
            <a:r>
              <a:rPr lang="ru-RU" sz="1100" b="1" i="1" dirty="0" err="1" smtClean="0"/>
              <a:t>відбувається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процес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обміну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кисню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і</a:t>
            </a:r>
            <a:endParaRPr lang="ru-RU" sz="1100" b="1" i="1" dirty="0" smtClean="0"/>
          </a:p>
          <a:p>
            <a:r>
              <a:rPr lang="ru-RU" sz="1100" b="1" i="1" dirty="0" err="1" smtClean="0"/>
              <a:t>вуглекислого</a:t>
            </a:r>
            <a:r>
              <a:rPr lang="ru-RU" sz="1100" b="1" i="1" dirty="0" smtClean="0"/>
              <a:t> газу </a:t>
            </a:r>
            <a:r>
              <a:rPr lang="ru-RU" sz="1100" b="1" i="1" dirty="0" err="1" smtClean="0"/>
              <a:t>між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кров'ю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і</a:t>
            </a:r>
            <a:endParaRPr lang="ru-RU" sz="1100" b="1" i="1" dirty="0" smtClean="0"/>
          </a:p>
          <a:p>
            <a:r>
              <a:rPr lang="ru-RU" sz="1100" b="1" i="1" dirty="0" err="1" smtClean="0"/>
              <a:t>атмосферним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повітрям</a:t>
            </a:r>
            <a:r>
              <a:rPr lang="ru-RU" sz="1100" b="1" i="1" dirty="0" smtClean="0"/>
              <a:t>.</a:t>
            </a:r>
          </a:p>
          <a:p>
            <a:r>
              <a:rPr lang="ru-RU" sz="1100" b="1" i="1" dirty="0" err="1" smtClean="0"/>
              <a:t>Повітроносні</a:t>
            </a:r>
            <a:r>
              <a:rPr lang="ru-RU" sz="1100" b="1" i="1" dirty="0" smtClean="0"/>
              <a:t> шляхи </a:t>
            </a:r>
            <a:r>
              <a:rPr lang="ru-RU" sz="1100" b="1" i="1" dirty="0" err="1" smtClean="0"/>
              <a:t>починаються</a:t>
            </a:r>
            <a:endParaRPr lang="ru-RU" sz="1100" b="1" i="1" dirty="0" smtClean="0"/>
          </a:p>
          <a:p>
            <a:r>
              <a:rPr lang="ru-RU" sz="1100" b="1" i="1" dirty="0" smtClean="0"/>
              <a:t>носовою </a:t>
            </a:r>
            <a:r>
              <a:rPr lang="ru-RU" sz="1100" b="1" i="1" dirty="0" err="1" smtClean="0"/>
              <a:t>порожниною</a:t>
            </a:r>
            <a:r>
              <a:rPr lang="ru-RU" sz="1100" b="1" i="1" dirty="0" smtClean="0"/>
              <a:t> , </a:t>
            </a:r>
            <a:r>
              <a:rPr lang="ru-RU" sz="1100" b="1" i="1" dirty="0" err="1" smtClean="0"/>
              <a:t>розділеною</a:t>
            </a:r>
            <a:endParaRPr lang="ru-RU" sz="1100" b="1" i="1" dirty="0" smtClean="0"/>
          </a:p>
          <a:p>
            <a:r>
              <a:rPr lang="ru-RU" sz="1100" b="1" i="1" dirty="0" err="1" smtClean="0"/>
              <a:t>кістково-хрящовою</a:t>
            </a:r>
            <a:r>
              <a:rPr lang="ru-RU" sz="1100" b="1" i="1" dirty="0" smtClean="0"/>
              <a:t> перегородкою на</a:t>
            </a:r>
          </a:p>
          <a:p>
            <a:r>
              <a:rPr lang="ru-RU" sz="1100" b="1" i="1" dirty="0" err="1" smtClean="0"/>
              <a:t>ліву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і</a:t>
            </a:r>
            <a:r>
              <a:rPr lang="ru-RU" sz="1100" b="1" i="1" dirty="0" smtClean="0"/>
              <a:t> праву </a:t>
            </a:r>
            <a:r>
              <a:rPr lang="ru-RU" sz="1100" b="1" i="1" dirty="0" err="1" smtClean="0"/>
              <a:t>частини</a:t>
            </a:r>
            <a:r>
              <a:rPr lang="ru-RU" sz="1100" b="1" i="1" dirty="0" smtClean="0"/>
              <a:t>. </a:t>
            </a:r>
            <a:r>
              <a:rPr lang="ru-RU" sz="1100" b="1" i="1" dirty="0" err="1" smtClean="0"/>
              <a:t>Стінки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носової</a:t>
            </a:r>
            <a:endParaRPr lang="ru-RU" sz="1100" b="1" i="1" dirty="0" smtClean="0"/>
          </a:p>
          <a:p>
            <a:r>
              <a:rPr lang="ru-RU" sz="1100" b="1" i="1" dirty="0" err="1" smtClean="0"/>
              <a:t>порожнини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вистелені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слизовою</a:t>
            </a:r>
            <a:endParaRPr lang="ru-RU" sz="1100" b="1" i="1" dirty="0" smtClean="0"/>
          </a:p>
          <a:p>
            <a:r>
              <a:rPr lang="ru-RU" sz="1100" b="1" i="1" dirty="0" err="1" smtClean="0"/>
              <a:t>оболонкою</a:t>
            </a:r>
            <a:r>
              <a:rPr lang="ru-RU" sz="1100" b="1" i="1" dirty="0" smtClean="0"/>
              <a:t> , яка </a:t>
            </a:r>
            <a:r>
              <a:rPr lang="ru-RU" sz="1100" b="1" i="1" dirty="0" err="1" smtClean="0"/>
              <a:t>вкрита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війками</a:t>
            </a:r>
            <a:r>
              <a:rPr lang="ru-RU" sz="1100" b="1" i="1" dirty="0" smtClean="0"/>
              <a:t> ,</a:t>
            </a:r>
          </a:p>
          <a:p>
            <a:r>
              <a:rPr lang="ru-RU" sz="1100" b="1" i="1" dirty="0" smtClean="0"/>
              <a:t>пронизана </a:t>
            </a:r>
            <a:r>
              <a:rPr lang="ru-RU" sz="1100" b="1" i="1" dirty="0" err="1" smtClean="0"/>
              <a:t>кровоносними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судинами</a:t>
            </a:r>
            <a:r>
              <a:rPr lang="ru-RU" sz="1100" b="1" i="1" dirty="0" smtClean="0"/>
              <a:t> ,</a:t>
            </a:r>
          </a:p>
          <a:p>
            <a:r>
              <a:rPr lang="ru-RU" sz="1100" b="1" i="1" dirty="0" err="1" smtClean="0"/>
              <a:t>сальними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і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потовими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залозами</a:t>
            </a:r>
            <a:r>
              <a:rPr lang="ru-RU" sz="1100" b="1" i="1" dirty="0" smtClean="0"/>
              <a:t> . З</a:t>
            </a:r>
          </a:p>
          <a:p>
            <a:r>
              <a:rPr lang="ru-RU" sz="1100" b="1" i="1" dirty="0" err="1" smtClean="0"/>
              <a:t>носової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порожнини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повітря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послідовно</a:t>
            </a:r>
            <a:endParaRPr lang="ru-RU" sz="1100" b="1" i="1" dirty="0" smtClean="0"/>
          </a:p>
          <a:p>
            <a:r>
              <a:rPr lang="ru-RU" sz="1100" b="1" i="1" dirty="0" err="1" smtClean="0"/>
              <a:t>потрапляє</a:t>
            </a:r>
            <a:r>
              <a:rPr lang="ru-RU" sz="1100" b="1" i="1" dirty="0" smtClean="0"/>
              <a:t> в носоглотку </a:t>
            </a:r>
            <a:r>
              <a:rPr lang="ru-RU" sz="1100" b="1" i="1" dirty="0" err="1" smtClean="0"/>
              <a:t>і</a:t>
            </a:r>
            <a:r>
              <a:rPr lang="ru-RU" sz="1100" b="1" i="1" dirty="0" smtClean="0"/>
              <a:t> гортань . </a:t>
            </a:r>
            <a:r>
              <a:rPr lang="ru-RU" sz="1100" b="1" i="1" dirty="0" err="1" smtClean="0"/>
              <a:t>Вхід</a:t>
            </a:r>
            <a:endParaRPr lang="ru-RU" sz="1100" b="1" i="1" dirty="0" smtClean="0"/>
          </a:p>
          <a:p>
            <a:r>
              <a:rPr lang="ru-RU" sz="1100" b="1" i="1" dirty="0" smtClean="0"/>
              <a:t>до </a:t>
            </a:r>
            <a:r>
              <a:rPr lang="ru-RU" sz="1100" b="1" i="1" dirty="0" err="1" smtClean="0"/>
              <a:t>гортані</a:t>
            </a:r>
            <a:r>
              <a:rPr lang="ru-RU" sz="1100" b="1" i="1" dirty="0" smtClean="0"/>
              <a:t> при </a:t>
            </a:r>
            <a:r>
              <a:rPr lang="ru-RU" sz="1100" b="1" i="1" dirty="0" err="1" smtClean="0"/>
              <a:t>ковтанні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їжі</a:t>
            </a:r>
            <a:endParaRPr lang="ru-RU" sz="1100" b="1" i="1" dirty="0" smtClean="0"/>
          </a:p>
          <a:p>
            <a:r>
              <a:rPr lang="ru-RU" sz="1100" b="1" i="1" dirty="0" err="1" smtClean="0"/>
              <a:t>закривається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хрящовим</a:t>
            </a:r>
            <a:endParaRPr lang="ru-RU" sz="1100" b="1" i="1" dirty="0" smtClean="0"/>
          </a:p>
          <a:p>
            <a:r>
              <a:rPr lang="ru-RU" sz="1100" b="1" i="1" dirty="0" smtClean="0"/>
              <a:t>надгортанником . У </a:t>
            </a:r>
            <a:r>
              <a:rPr lang="ru-RU" sz="1100" b="1" i="1" dirty="0" err="1" smtClean="0"/>
              <a:t>гортані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розміщені</a:t>
            </a:r>
            <a:endParaRPr lang="ru-RU" sz="1100" b="1" i="1" dirty="0" smtClean="0"/>
          </a:p>
          <a:p>
            <a:r>
              <a:rPr lang="ru-RU" sz="1100" b="1" i="1" dirty="0" smtClean="0"/>
              <a:t>складки — </a:t>
            </a:r>
            <a:r>
              <a:rPr lang="ru-RU" sz="1100" b="1" i="1" dirty="0" err="1" smtClean="0"/>
              <a:t>голосові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зв'язки</a:t>
            </a:r>
            <a:r>
              <a:rPr lang="ru-RU" sz="1100" b="1" i="1" dirty="0" smtClean="0"/>
              <a:t> , </a:t>
            </a:r>
            <a:r>
              <a:rPr lang="ru-RU" sz="1100" b="1" i="1" dirty="0" err="1" smtClean="0"/>
              <a:t>щілина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між</a:t>
            </a:r>
            <a:endParaRPr lang="ru-RU" sz="1100" b="1" i="1" dirty="0" smtClean="0"/>
          </a:p>
          <a:p>
            <a:r>
              <a:rPr lang="ru-RU" sz="1100" b="1" i="1" dirty="0" err="1" smtClean="0"/>
              <a:t>якими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називається</a:t>
            </a:r>
            <a:r>
              <a:rPr lang="ru-RU" sz="1100" b="1" i="1" dirty="0" smtClean="0"/>
              <a:t> голосовою. </a:t>
            </a:r>
            <a:r>
              <a:rPr lang="ru-RU" sz="1100" b="1" i="1" dirty="0" err="1" smtClean="0"/>
              <a:t>Нижній</a:t>
            </a:r>
            <a:endParaRPr lang="ru-RU" sz="1100" b="1" i="1" dirty="0" smtClean="0"/>
          </a:p>
          <a:p>
            <a:r>
              <a:rPr lang="ru-RU" sz="1100" b="1" i="1" dirty="0" err="1" smtClean="0"/>
              <a:t>відділ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гортані</a:t>
            </a:r>
            <a:r>
              <a:rPr lang="ru-RU" sz="1100" b="1" i="1" dirty="0" smtClean="0"/>
              <a:t> переходить у трахею,</a:t>
            </a:r>
          </a:p>
          <a:p>
            <a:r>
              <a:rPr lang="ru-RU" sz="1100" b="1" i="1" dirty="0" err="1" smtClean="0"/>
              <a:t>передня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стінка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якої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утворена</a:t>
            </a:r>
            <a:endParaRPr lang="ru-RU" sz="1100" b="1" i="1" dirty="0" smtClean="0"/>
          </a:p>
          <a:p>
            <a:r>
              <a:rPr lang="ru-RU" sz="1100" b="1" i="1" dirty="0" err="1" smtClean="0"/>
              <a:t>хрящовими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півкільцями</a:t>
            </a:r>
            <a:r>
              <a:rPr lang="ru-RU" sz="1100" b="1" i="1" dirty="0" smtClean="0"/>
              <a:t>, а </a:t>
            </a:r>
            <a:r>
              <a:rPr lang="ru-RU" sz="1100" b="1" i="1" dirty="0" err="1" smtClean="0"/>
              <a:t>задня</a:t>
            </a:r>
            <a:endParaRPr lang="ru-RU" sz="1100" b="1" i="1" dirty="0" smtClean="0"/>
          </a:p>
          <a:p>
            <a:r>
              <a:rPr lang="ru-RU" sz="1100" b="1" i="1" dirty="0" err="1" smtClean="0"/>
              <a:t>складається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з</a:t>
            </a:r>
            <a:r>
              <a:rPr lang="ru-RU" sz="1100" b="1" i="1" dirty="0" smtClean="0"/>
              <a:t> гладеньких </a:t>
            </a:r>
            <a:r>
              <a:rPr lang="ru-RU" sz="1100" b="1" i="1" dirty="0" err="1" smtClean="0"/>
              <a:t>м'язів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і</a:t>
            </a:r>
            <a:endParaRPr lang="ru-RU" sz="1100" b="1" i="1" dirty="0" smtClean="0"/>
          </a:p>
          <a:p>
            <a:r>
              <a:rPr lang="ru-RU" sz="1100" b="1" i="1" dirty="0" err="1" smtClean="0"/>
              <a:t>прилягає</a:t>
            </a:r>
            <a:r>
              <a:rPr lang="ru-RU" sz="1100" b="1" i="1" dirty="0" smtClean="0"/>
              <a:t> до </a:t>
            </a:r>
            <a:r>
              <a:rPr lang="ru-RU" sz="1100" b="1" i="1" dirty="0" err="1" smtClean="0"/>
              <a:t>стравоходу</a:t>
            </a:r>
            <a:r>
              <a:rPr lang="ru-RU" sz="1100" b="1" i="1" dirty="0" smtClean="0"/>
              <a:t> . Трахея</a:t>
            </a:r>
          </a:p>
          <a:p>
            <a:r>
              <a:rPr lang="ru-RU" sz="1100" b="1" i="1" dirty="0" err="1" smtClean="0"/>
              <a:t>розгалужується</a:t>
            </a:r>
            <a:r>
              <a:rPr lang="ru-RU" sz="1100" b="1" i="1" dirty="0" smtClean="0"/>
              <a:t> на два бронхи , </a:t>
            </a:r>
            <a:r>
              <a:rPr lang="ru-RU" sz="1100" b="1" i="1" dirty="0" err="1" smtClean="0"/>
              <a:t>що</a:t>
            </a:r>
            <a:endParaRPr lang="ru-RU" sz="1100" b="1" i="1" dirty="0" smtClean="0"/>
          </a:p>
          <a:p>
            <a:r>
              <a:rPr lang="ru-RU" sz="1100" b="1" i="1" dirty="0" err="1" smtClean="0"/>
              <a:t>входять</a:t>
            </a:r>
            <a:r>
              <a:rPr lang="ru-RU" sz="1100" b="1" i="1" dirty="0" smtClean="0"/>
              <a:t> у </a:t>
            </a:r>
            <a:r>
              <a:rPr lang="ru-RU" sz="1100" b="1" i="1" dirty="0" err="1" smtClean="0"/>
              <a:t>ліву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і</a:t>
            </a:r>
            <a:r>
              <a:rPr lang="ru-RU" sz="1100" b="1" i="1" dirty="0" smtClean="0"/>
              <a:t> праву </a:t>
            </a:r>
            <a:r>
              <a:rPr lang="ru-RU" sz="1100" b="1" i="1" dirty="0" err="1" smtClean="0"/>
              <a:t>легені</a:t>
            </a:r>
            <a:r>
              <a:rPr lang="ru-RU" sz="1100" b="1" i="1" dirty="0" smtClean="0"/>
              <a:t>. Бронхи</a:t>
            </a:r>
          </a:p>
          <a:p>
            <a:r>
              <a:rPr lang="ru-RU" sz="1100" b="1" i="1" dirty="0" err="1" smtClean="0"/>
              <a:t>розгалужуються</a:t>
            </a:r>
            <a:r>
              <a:rPr lang="ru-RU" sz="1100" b="1" i="1" dirty="0" smtClean="0"/>
              <a:t> на </a:t>
            </a:r>
            <a:r>
              <a:rPr lang="ru-RU" sz="1100" b="1" i="1" dirty="0" err="1" smtClean="0"/>
              <a:t>дві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повітроносні</a:t>
            </a:r>
            <a:endParaRPr lang="ru-RU" sz="1100" b="1" i="1" dirty="0" smtClean="0"/>
          </a:p>
          <a:p>
            <a:r>
              <a:rPr lang="ru-RU" sz="1100" b="1" i="1" dirty="0" smtClean="0"/>
              <a:t>трубочки, </a:t>
            </a:r>
            <a:r>
              <a:rPr lang="ru-RU" sz="1100" b="1" i="1" dirty="0" err="1" smtClean="0"/>
              <a:t>діаметр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яких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поступово</a:t>
            </a:r>
            <a:endParaRPr lang="ru-RU" sz="1100" b="1" i="1" dirty="0" smtClean="0"/>
          </a:p>
          <a:p>
            <a:r>
              <a:rPr lang="ru-RU" sz="1100" b="1" i="1" dirty="0" err="1" smtClean="0"/>
              <a:t>зменшується</a:t>
            </a:r>
            <a:r>
              <a:rPr lang="ru-RU" sz="1100" b="1" i="1" dirty="0" smtClean="0"/>
              <a:t>, </a:t>
            </a:r>
            <a:r>
              <a:rPr lang="ru-RU" sz="1100" b="1" i="1" dirty="0" err="1" smtClean="0"/>
              <a:t>і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закінчується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гронами</a:t>
            </a:r>
            <a:endParaRPr lang="ru-RU" sz="1100" b="1" i="1" dirty="0" smtClean="0"/>
          </a:p>
          <a:p>
            <a:r>
              <a:rPr lang="ru-RU" sz="1100" b="1" i="1" dirty="0" err="1" smtClean="0"/>
              <a:t>легеневих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пухирців</a:t>
            </a:r>
            <a:r>
              <a:rPr lang="ru-RU" sz="1100" b="1" i="1" dirty="0" smtClean="0"/>
              <a:t>.</a:t>
            </a:r>
            <a:endParaRPr lang="ru-RU" sz="1100" b="1" i="1" dirty="0"/>
          </a:p>
        </p:txBody>
      </p:sp>
      <p:pic>
        <p:nvPicPr>
          <p:cNvPr id="4098" name="Picture 2" descr="G:\Images\img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5808" y="2704356"/>
            <a:ext cx="5538192" cy="4153644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8892480" cy="6858000"/>
          </a:xfrm>
        </p:spPr>
        <p:txBody>
          <a:bodyPr numCol="2">
            <a:normAutofit fontScale="85000" lnSpcReduction="20000"/>
          </a:bodyPr>
          <a:lstStyle/>
          <a:p>
            <a:r>
              <a:rPr lang="ru-RU" dirty="0" err="1" smtClean="0"/>
              <a:t>Симптоми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</a:t>
            </a:r>
            <a:r>
              <a:rPr lang="ru-RU" dirty="0" err="1" smtClean="0"/>
              <a:t>дихальної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r>
              <a:rPr lang="ru-RU" dirty="0" smtClean="0"/>
              <a:t> -        Кашель,</a:t>
            </a:r>
          </a:p>
          <a:p>
            <a:endParaRPr lang="ru-RU" dirty="0" smtClean="0"/>
          </a:p>
          <a:p>
            <a:r>
              <a:rPr lang="ru-RU" dirty="0" smtClean="0"/>
              <a:t> -        Нежить,</a:t>
            </a:r>
          </a:p>
          <a:p>
            <a:endParaRPr lang="ru-RU" dirty="0" smtClean="0"/>
          </a:p>
          <a:p>
            <a:r>
              <a:rPr lang="ru-RU" dirty="0" smtClean="0"/>
              <a:t> -        </a:t>
            </a:r>
            <a:r>
              <a:rPr lang="ru-RU" dirty="0" err="1" smtClean="0"/>
              <a:t>Чхання</a:t>
            </a:r>
            <a:r>
              <a:rPr lang="ru-RU" dirty="0" smtClean="0"/>
              <a:t>,</a:t>
            </a:r>
          </a:p>
          <a:p>
            <a:endParaRPr lang="ru-RU" dirty="0" smtClean="0"/>
          </a:p>
          <a:p>
            <a:r>
              <a:rPr lang="ru-RU" dirty="0" smtClean="0"/>
              <a:t> -        </a:t>
            </a:r>
            <a:r>
              <a:rPr lang="ru-RU" dirty="0" err="1" smtClean="0"/>
              <a:t>Задишка</a:t>
            </a:r>
            <a:r>
              <a:rPr lang="ru-RU" dirty="0" smtClean="0"/>
              <a:t>,</a:t>
            </a:r>
          </a:p>
          <a:p>
            <a:endParaRPr lang="ru-RU" dirty="0" smtClean="0"/>
          </a:p>
          <a:p>
            <a:r>
              <a:rPr lang="ru-RU" dirty="0" smtClean="0"/>
              <a:t> -        Напади </a:t>
            </a:r>
            <a:r>
              <a:rPr lang="ru-RU" dirty="0" err="1" smtClean="0"/>
              <a:t>задухи</a:t>
            </a:r>
            <a:r>
              <a:rPr lang="ru-RU" dirty="0" smtClean="0"/>
              <a:t> (</a:t>
            </a:r>
            <a:r>
              <a:rPr lang="ru-RU" dirty="0" err="1" smtClean="0"/>
              <a:t>нестача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),</a:t>
            </a:r>
          </a:p>
          <a:p>
            <a:endParaRPr lang="ru-RU" dirty="0" smtClean="0"/>
          </a:p>
          <a:p>
            <a:r>
              <a:rPr lang="ru-RU" dirty="0" smtClean="0"/>
              <a:t> -       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лихоманка,</a:t>
            </a:r>
          </a:p>
          <a:p>
            <a:endParaRPr lang="ru-RU" dirty="0" smtClean="0"/>
          </a:p>
          <a:p>
            <a:r>
              <a:rPr lang="ru-RU" dirty="0" smtClean="0"/>
              <a:t> -        </a:t>
            </a:r>
            <a:r>
              <a:rPr lang="ru-RU" dirty="0" err="1" smtClean="0"/>
              <a:t>Слабкість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"ломота" в </a:t>
            </a:r>
            <a:r>
              <a:rPr lang="ru-RU" dirty="0" err="1" smtClean="0"/>
              <a:t>тілі</a:t>
            </a:r>
            <a:r>
              <a:rPr lang="ru-RU" dirty="0" smtClean="0"/>
              <a:t>,</a:t>
            </a:r>
          </a:p>
          <a:p>
            <a:endParaRPr lang="ru-RU" dirty="0" smtClean="0"/>
          </a:p>
          <a:p>
            <a:r>
              <a:rPr lang="ru-RU" dirty="0" smtClean="0"/>
              <a:t> -        </a:t>
            </a:r>
            <a:r>
              <a:rPr lang="ru-RU" dirty="0" err="1" smtClean="0"/>
              <a:t>Знесилення</a:t>
            </a:r>
            <a:r>
              <a:rPr lang="ru-RU" dirty="0" smtClean="0"/>
              <a:t>, </a:t>
            </a:r>
            <a:r>
              <a:rPr lang="ru-RU" dirty="0" err="1" smtClean="0"/>
              <a:t>виснаження</a:t>
            </a:r>
            <a:r>
              <a:rPr lang="ru-RU" dirty="0" smtClean="0"/>
              <a:t>,</a:t>
            </a:r>
          </a:p>
          <a:p>
            <a:endParaRPr lang="ru-RU" dirty="0" smtClean="0"/>
          </a:p>
          <a:p>
            <a:r>
              <a:rPr lang="ru-RU" dirty="0" smtClean="0"/>
              <a:t> -        </a:t>
            </a:r>
            <a:r>
              <a:rPr lang="ru-RU" dirty="0" err="1" smtClean="0"/>
              <a:t>Болі</a:t>
            </a:r>
            <a:r>
              <a:rPr lang="ru-RU" dirty="0" smtClean="0"/>
              <a:t>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грудної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,</a:t>
            </a:r>
          </a:p>
          <a:p>
            <a:endParaRPr lang="ru-RU" dirty="0" smtClean="0"/>
          </a:p>
          <a:p>
            <a:r>
              <a:rPr lang="ru-RU" dirty="0" smtClean="0"/>
              <a:t> -        Набряк носоглотки, горла,</a:t>
            </a:r>
          </a:p>
          <a:p>
            <a:endParaRPr lang="ru-RU" dirty="0" smtClean="0"/>
          </a:p>
          <a:p>
            <a:r>
              <a:rPr lang="ru-RU" dirty="0" smtClean="0"/>
              <a:t> -        </a:t>
            </a:r>
            <a:r>
              <a:rPr lang="ru-RU" dirty="0" err="1" smtClean="0"/>
              <a:t>Закладеність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виділення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носа,</a:t>
            </a:r>
          </a:p>
          <a:p>
            <a:endParaRPr lang="ru-RU" dirty="0" smtClean="0"/>
          </a:p>
          <a:p>
            <a:r>
              <a:rPr lang="ru-RU" dirty="0" smtClean="0"/>
              <a:t> -       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,</a:t>
            </a:r>
          </a:p>
          <a:p>
            <a:endParaRPr lang="ru-RU" dirty="0" smtClean="0"/>
          </a:p>
          <a:p>
            <a:r>
              <a:rPr lang="ru-RU" dirty="0" smtClean="0"/>
              <a:t> -        </a:t>
            </a:r>
            <a:r>
              <a:rPr lang="ru-RU" dirty="0" err="1" smtClean="0"/>
              <a:t>Біль</a:t>
            </a:r>
            <a:r>
              <a:rPr lang="ru-RU" dirty="0" smtClean="0"/>
              <a:t> в </a:t>
            </a:r>
            <a:r>
              <a:rPr lang="ru-RU" dirty="0" err="1" smtClean="0"/>
              <a:t>горлі</a:t>
            </a:r>
            <a:r>
              <a:rPr lang="ru-RU" dirty="0" smtClean="0"/>
              <a:t> (грудка в </a:t>
            </a:r>
            <a:r>
              <a:rPr lang="ru-RU" dirty="0" err="1" smtClean="0"/>
              <a:t>горлі</a:t>
            </a:r>
            <a:r>
              <a:rPr lang="ru-RU" dirty="0" smtClean="0"/>
              <a:t>),</a:t>
            </a:r>
          </a:p>
          <a:p>
            <a:endParaRPr lang="ru-RU" dirty="0" smtClean="0"/>
          </a:p>
          <a:p>
            <a:r>
              <a:rPr lang="ru-RU" dirty="0" smtClean="0"/>
              <a:t> -        </a:t>
            </a:r>
            <a:r>
              <a:rPr lang="ru-RU" dirty="0" err="1" smtClean="0"/>
              <a:t>Неприємний</a:t>
            </a:r>
            <a:r>
              <a:rPr lang="ru-RU" dirty="0" smtClean="0"/>
              <a:t> запах </a:t>
            </a:r>
            <a:r>
              <a:rPr lang="ru-RU" dirty="0" err="1" smtClean="0"/>
              <a:t>з</a:t>
            </a:r>
            <a:r>
              <a:rPr lang="ru-RU" dirty="0" smtClean="0"/>
              <a:t> рота,</a:t>
            </a:r>
          </a:p>
          <a:p>
            <a:endParaRPr lang="ru-RU" dirty="0" smtClean="0"/>
          </a:p>
          <a:p>
            <a:r>
              <a:rPr lang="ru-RU" dirty="0" smtClean="0"/>
              <a:t> -        </a:t>
            </a:r>
            <a:r>
              <a:rPr lang="ru-RU" dirty="0" err="1" smtClean="0"/>
              <a:t>Втрата</a:t>
            </a:r>
            <a:r>
              <a:rPr lang="ru-RU" dirty="0" smtClean="0"/>
              <a:t> нюху,</a:t>
            </a:r>
          </a:p>
          <a:p>
            <a:endParaRPr lang="ru-RU" dirty="0" smtClean="0"/>
          </a:p>
          <a:p>
            <a:r>
              <a:rPr lang="ru-RU" dirty="0" smtClean="0"/>
              <a:t> -        </a:t>
            </a:r>
            <a:r>
              <a:rPr lang="ru-RU" dirty="0" err="1" smtClean="0"/>
              <a:t>Кон'юктивіт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хворобливість</a:t>
            </a:r>
            <a:r>
              <a:rPr lang="ru-RU" dirty="0" smtClean="0"/>
              <a:t>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очних</a:t>
            </a:r>
            <a:r>
              <a:rPr lang="ru-RU" dirty="0" smtClean="0"/>
              <a:t> ямок,</a:t>
            </a:r>
          </a:p>
          <a:p>
            <a:endParaRPr lang="ru-RU" dirty="0" smtClean="0"/>
          </a:p>
          <a:p>
            <a:r>
              <a:rPr lang="ru-RU" dirty="0" smtClean="0"/>
              <a:t> -        </a:t>
            </a:r>
            <a:r>
              <a:rPr lang="ru-RU" dirty="0" err="1" smtClean="0"/>
              <a:t>Підвищене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знижене</a:t>
            </a:r>
            <a:r>
              <a:rPr lang="ru-RU" dirty="0" smtClean="0"/>
              <a:t> </a:t>
            </a:r>
            <a:r>
              <a:rPr lang="ru-RU" dirty="0" err="1" smtClean="0"/>
              <a:t>слиновиділення</a:t>
            </a:r>
            <a:r>
              <a:rPr lang="ru-RU" dirty="0" smtClean="0"/>
              <a:t>,</a:t>
            </a:r>
          </a:p>
          <a:p>
            <a:endParaRPr lang="ru-RU" dirty="0" smtClean="0"/>
          </a:p>
          <a:p>
            <a:r>
              <a:rPr lang="ru-RU" dirty="0" smtClean="0"/>
              <a:t> -        </a:t>
            </a:r>
            <a:r>
              <a:rPr lang="ru-RU" dirty="0" err="1" smtClean="0"/>
              <a:t>Хрипкість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повна</a:t>
            </a:r>
            <a:r>
              <a:rPr lang="ru-RU" dirty="0" smtClean="0"/>
              <a:t> </a:t>
            </a:r>
            <a:r>
              <a:rPr lang="ru-RU" dirty="0" err="1" smtClean="0"/>
              <a:t>втрата</a:t>
            </a:r>
            <a:r>
              <a:rPr lang="ru-RU" dirty="0" smtClean="0"/>
              <a:t> голосу,</a:t>
            </a:r>
          </a:p>
          <a:p>
            <a:endParaRPr lang="ru-RU" dirty="0" smtClean="0"/>
          </a:p>
          <a:p>
            <a:r>
              <a:rPr lang="ru-RU" dirty="0" smtClean="0"/>
              <a:t> -       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лімфовузлів</a:t>
            </a:r>
            <a:r>
              <a:rPr lang="ru-RU" dirty="0" smtClean="0"/>
              <a:t>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, </a:t>
            </a:r>
            <a:r>
              <a:rPr lang="ru-RU" dirty="0" err="1" smtClean="0"/>
              <a:t>шиї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грудей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</a:p>
          <a:p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дихальної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cut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772400" cy="690352"/>
          </a:xfrm>
        </p:spPr>
        <p:txBody>
          <a:bodyPr/>
          <a:lstStyle/>
          <a:p>
            <a:r>
              <a:rPr lang="ru-RU" sz="4000" dirty="0" err="1" smtClean="0"/>
              <a:t>Захворювання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дихальної</a:t>
            </a:r>
            <a:r>
              <a:rPr lang="ru-RU" sz="4000" dirty="0" smtClean="0"/>
              <a:t> </a:t>
            </a:r>
            <a:r>
              <a:rPr lang="ru-RU" sz="4000" dirty="0" err="1" smtClean="0"/>
              <a:t>системи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836712"/>
            <a:ext cx="6624736" cy="583264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 smtClean="0"/>
              <a:t>Ангіна</a:t>
            </a:r>
            <a:r>
              <a:rPr lang="ru-RU" dirty="0" smtClean="0"/>
              <a:t> (</a:t>
            </a:r>
            <a:r>
              <a:rPr lang="ru-RU" dirty="0" err="1" smtClean="0"/>
              <a:t>тонзиліт</a:t>
            </a:r>
            <a:r>
              <a:rPr lang="ru-RU" dirty="0" smtClean="0"/>
              <a:t>)</a:t>
            </a:r>
            <a:r>
              <a:rPr lang="uk-UA" dirty="0" smtClean="0"/>
              <a:t>, грип, </a:t>
            </a:r>
            <a:r>
              <a:rPr lang="uk-UA" dirty="0" err="1" smtClean="0"/>
              <a:t>Інфеційний</a:t>
            </a:r>
            <a:r>
              <a:rPr lang="uk-UA" dirty="0" smtClean="0"/>
              <a:t> риніт, Трахеїт, бронхіт, пневмонія, туберкульоз, риніт, бронхіальна астма..</a:t>
            </a:r>
          </a:p>
          <a:p>
            <a:pPr algn="just"/>
            <a:r>
              <a:rPr lang="ru-RU" dirty="0" smtClean="0"/>
              <a:t>Для </a:t>
            </a:r>
            <a:r>
              <a:rPr lang="ru-RU" dirty="0" err="1" smtClean="0"/>
              <a:t>підтримання</a:t>
            </a:r>
            <a:r>
              <a:rPr lang="ru-RU" dirty="0" smtClean="0"/>
              <a:t> </a:t>
            </a:r>
            <a:r>
              <a:rPr lang="ru-RU" dirty="0" err="1" smtClean="0"/>
              <a:t>дихальної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в</a:t>
            </a:r>
          </a:p>
          <a:p>
            <a:pPr algn="just"/>
            <a:r>
              <a:rPr lang="ru-RU" dirty="0" smtClean="0"/>
              <a:t>нормальному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endParaRPr lang="ru-RU" dirty="0" smtClean="0"/>
          </a:p>
          <a:p>
            <a:pPr algn="just"/>
            <a:r>
              <a:rPr lang="ru-RU" dirty="0" smtClean="0"/>
              <a:t>правильна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побуту</a:t>
            </a:r>
            <a:r>
              <a:rPr lang="ru-RU" dirty="0" smtClean="0"/>
              <a:t> ,</a:t>
            </a:r>
          </a:p>
          <a:p>
            <a:pPr algn="just"/>
            <a:r>
              <a:rPr lang="ru-RU" dirty="0" err="1" smtClean="0"/>
              <a:t>загартовування</a:t>
            </a:r>
            <a:r>
              <a:rPr lang="ru-RU" dirty="0" smtClean="0"/>
              <a:t> , </a:t>
            </a:r>
            <a:r>
              <a:rPr lang="ru-RU" dirty="0" err="1" smtClean="0"/>
              <a:t>дотримання</a:t>
            </a:r>
            <a:r>
              <a:rPr lang="ru-RU" dirty="0" smtClean="0"/>
              <a:t> режиму</a:t>
            </a:r>
          </a:p>
          <a:p>
            <a:pPr algn="just"/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відпочинку</a:t>
            </a:r>
            <a:r>
              <a:rPr lang="ru-RU" dirty="0" smtClean="0"/>
              <a:t>, </a:t>
            </a:r>
            <a:r>
              <a:rPr lang="ru-RU" dirty="0" err="1" smtClean="0"/>
              <a:t>харчування</a:t>
            </a:r>
            <a:r>
              <a:rPr lang="ru-RU" dirty="0" smtClean="0"/>
              <a:t> .</a:t>
            </a:r>
          </a:p>
          <a:p>
            <a:pPr algn="just"/>
            <a:r>
              <a:rPr lang="ru-RU" dirty="0" err="1" smtClean="0"/>
              <a:t>Сприятливо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роботу</a:t>
            </a:r>
          </a:p>
          <a:p>
            <a:pPr algn="just"/>
            <a:r>
              <a:rPr lang="ru-RU" dirty="0" err="1" smtClean="0"/>
              <a:t>дихальної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фізична</a:t>
            </a:r>
            <a:r>
              <a:rPr lang="ru-RU" dirty="0" smtClean="0"/>
              <a:t> </a:t>
            </a:r>
            <a:r>
              <a:rPr lang="ru-RU" dirty="0" err="1" smtClean="0"/>
              <a:t>праця</a:t>
            </a:r>
            <a:r>
              <a:rPr lang="ru-RU" dirty="0" smtClean="0"/>
              <a:t>,</a:t>
            </a:r>
          </a:p>
          <a:p>
            <a:pPr algn="just"/>
            <a:r>
              <a:rPr lang="ru-RU" dirty="0" err="1" smtClean="0"/>
              <a:t>заняття</a:t>
            </a:r>
            <a:r>
              <a:rPr lang="ru-RU" dirty="0" smtClean="0"/>
              <a:t> </a:t>
            </a:r>
            <a:r>
              <a:rPr lang="ru-RU" dirty="0" err="1" smtClean="0"/>
              <a:t>фізкультурою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спортом .</a:t>
            </a:r>
          </a:p>
          <a:p>
            <a:pPr algn="just"/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вчитися</a:t>
            </a:r>
            <a:r>
              <a:rPr lang="ru-RU" dirty="0" smtClean="0"/>
              <a:t> правильно </a:t>
            </a:r>
            <a:r>
              <a:rPr lang="ru-RU" dirty="0" err="1" smtClean="0"/>
              <a:t>дихати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Для </a:t>
            </a:r>
            <a:r>
              <a:rPr lang="ru-RU" dirty="0" err="1" smtClean="0"/>
              <a:t>цього</a:t>
            </a:r>
            <a:r>
              <a:rPr lang="ru-RU" dirty="0" smtClean="0"/>
              <a:t> треба </a:t>
            </a:r>
            <a:r>
              <a:rPr lang="ru-RU" dirty="0" err="1" smtClean="0"/>
              <a:t>застосовувати</a:t>
            </a:r>
            <a:endParaRPr lang="ru-RU" dirty="0" smtClean="0"/>
          </a:p>
          <a:p>
            <a:pPr algn="just"/>
            <a:r>
              <a:rPr lang="ru-RU" dirty="0" err="1" smtClean="0"/>
              <a:t>комплекси</a:t>
            </a:r>
            <a:r>
              <a:rPr lang="ru-RU" dirty="0" smtClean="0"/>
              <a:t> </a:t>
            </a:r>
            <a:r>
              <a:rPr lang="ru-RU" dirty="0" err="1" smtClean="0"/>
              <a:t>фізичних</a:t>
            </a:r>
            <a:r>
              <a:rPr lang="ru-RU" dirty="0" smtClean="0"/>
              <a:t> </a:t>
            </a:r>
            <a:r>
              <a:rPr lang="ru-RU" dirty="0" err="1" smtClean="0"/>
              <a:t>вправ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endParaRPr lang="ru-RU" dirty="0" smtClean="0"/>
          </a:p>
          <a:p>
            <a:pPr algn="just"/>
            <a:r>
              <a:rPr lang="ru-RU" dirty="0" err="1" smtClean="0"/>
              <a:t>розвивають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6146" name="Picture 2" descr="G:\Images\l4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052736"/>
            <a:ext cx="2433513" cy="2092821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Дякую за увагу!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</TotalTime>
  <Words>700</Words>
  <Application>Microsoft Office PowerPoint</Application>
  <PresentationFormat>Экран (4:3)</PresentationFormat>
  <Paragraphs>153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Дихальна система</vt:lpstr>
      <vt:lpstr>Слайд 2</vt:lpstr>
      <vt:lpstr>Будова дихальної системи</vt:lpstr>
      <vt:lpstr>Слайд 4</vt:lpstr>
      <vt:lpstr>Система органів дихання людини</vt:lpstr>
      <vt:lpstr>Слайд 6</vt:lpstr>
      <vt:lpstr>Слайд 7</vt:lpstr>
      <vt:lpstr>Захворювання дихальної системи</vt:lpstr>
      <vt:lpstr>Дякую за увагу!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Дихальна система</dc:title>
  <cp:lastModifiedBy>RePack by SPecialiST</cp:lastModifiedBy>
  <cp:revision>6</cp:revision>
  <dcterms:modified xsi:type="dcterms:W3CDTF">2015-01-17T20:59:54Z</dcterms:modified>
</cp:coreProperties>
</file>