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95" r:id="rId18"/>
    <p:sldId id="272" r:id="rId19"/>
    <p:sldId id="294" r:id="rId20"/>
    <p:sldId id="273" r:id="rId21"/>
    <p:sldId id="274" r:id="rId22"/>
    <p:sldId id="275" r:id="rId23"/>
    <p:sldId id="287" r:id="rId24"/>
    <p:sldId id="288" r:id="rId25"/>
    <p:sldId id="289" r:id="rId26"/>
    <p:sldId id="290" r:id="rId27"/>
    <p:sldId id="276" r:id="rId28"/>
    <p:sldId id="277" r:id="rId29"/>
    <p:sldId id="278" r:id="rId30"/>
    <p:sldId id="279" r:id="rId31"/>
    <p:sldId id="292" r:id="rId32"/>
    <p:sldId id="296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91" r:id="rId41"/>
    <p:sldId id="293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A96FF2-87A3-46D6-8F90-3328E37CC09E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85D493F-AD53-45F8-8A58-E7FACEB71B08}">
      <dgm:prSet phldrT="[Текст]" custT="1"/>
      <dgm:spPr/>
      <dgm:t>
        <a:bodyPr/>
        <a:lstStyle/>
        <a:p>
          <a:r>
            <a:rPr lang="uk-UA" sz="3200" b="1" dirty="0" smtClean="0"/>
            <a:t>Вуглеводи</a:t>
          </a:r>
          <a:endParaRPr lang="uk-UA" sz="3200" b="1" dirty="0"/>
        </a:p>
      </dgm:t>
    </dgm:pt>
    <dgm:pt modelId="{0A5B5447-6F8F-4F9A-BFCD-22BD5CE581ED}" type="parTrans" cxnId="{78A80036-E89D-4AFB-B565-3E90241C4BBE}">
      <dgm:prSet/>
      <dgm:spPr/>
      <dgm:t>
        <a:bodyPr/>
        <a:lstStyle/>
        <a:p>
          <a:endParaRPr lang="uk-UA"/>
        </a:p>
      </dgm:t>
    </dgm:pt>
    <dgm:pt modelId="{84A3F10E-3D50-4CAC-8728-C5F0003E962E}" type="sibTrans" cxnId="{78A80036-E89D-4AFB-B565-3E90241C4BBE}">
      <dgm:prSet/>
      <dgm:spPr/>
      <dgm:t>
        <a:bodyPr/>
        <a:lstStyle/>
        <a:p>
          <a:endParaRPr lang="uk-UA"/>
        </a:p>
      </dgm:t>
    </dgm:pt>
    <dgm:pt modelId="{301D9EBC-1911-443E-822F-8E6637184194}">
      <dgm:prSet phldrT="[Текст]" custT="1"/>
      <dgm:spPr/>
      <dgm:t>
        <a:bodyPr/>
        <a:lstStyle/>
        <a:p>
          <a:r>
            <a:rPr lang="uk-UA" sz="2400" b="1" dirty="0" smtClean="0"/>
            <a:t>Моносахариди</a:t>
          </a:r>
          <a:endParaRPr lang="uk-UA" sz="2400" b="1" dirty="0"/>
        </a:p>
      </dgm:t>
    </dgm:pt>
    <dgm:pt modelId="{2D8BD260-3115-4E57-B91A-BFAA1CCFFA4B}" type="parTrans" cxnId="{4F36FCAD-7330-4B9C-94DD-60D7138D8094}">
      <dgm:prSet/>
      <dgm:spPr/>
      <dgm:t>
        <a:bodyPr/>
        <a:lstStyle/>
        <a:p>
          <a:endParaRPr lang="uk-UA"/>
        </a:p>
      </dgm:t>
    </dgm:pt>
    <dgm:pt modelId="{E1357F36-AA6B-4F86-BA5F-7143A3ADEAAF}" type="sibTrans" cxnId="{4F36FCAD-7330-4B9C-94DD-60D7138D8094}">
      <dgm:prSet/>
      <dgm:spPr/>
      <dgm:t>
        <a:bodyPr/>
        <a:lstStyle/>
        <a:p>
          <a:endParaRPr lang="uk-UA"/>
        </a:p>
      </dgm:t>
    </dgm:pt>
    <dgm:pt modelId="{1E9EA45C-B7EB-4B86-938F-548D9E23DEA1}">
      <dgm:prSet phldrT="[Текст]" custT="1"/>
      <dgm:spPr/>
      <dgm:t>
        <a:bodyPr/>
        <a:lstStyle/>
        <a:p>
          <a:r>
            <a:rPr lang="uk-UA" sz="2400" b="1" dirty="0" smtClean="0"/>
            <a:t>Дисахариди</a:t>
          </a:r>
        </a:p>
      </dgm:t>
    </dgm:pt>
    <dgm:pt modelId="{19B61FC9-9E33-4102-B034-CF4E79FDF88E}" type="parTrans" cxnId="{4D427CB4-3C0E-41F6-8118-1CF77C887433}">
      <dgm:prSet/>
      <dgm:spPr/>
      <dgm:t>
        <a:bodyPr/>
        <a:lstStyle/>
        <a:p>
          <a:endParaRPr lang="uk-UA"/>
        </a:p>
      </dgm:t>
    </dgm:pt>
    <dgm:pt modelId="{81EBCF62-B8C1-4816-847A-D5B3069F9CD0}" type="sibTrans" cxnId="{4D427CB4-3C0E-41F6-8118-1CF77C887433}">
      <dgm:prSet/>
      <dgm:spPr/>
      <dgm:t>
        <a:bodyPr/>
        <a:lstStyle/>
        <a:p>
          <a:endParaRPr lang="uk-UA"/>
        </a:p>
      </dgm:t>
    </dgm:pt>
    <dgm:pt modelId="{7E383E61-FE15-4E0E-A119-A0660BECEA60}">
      <dgm:prSet phldrT="[Текст]" custT="1"/>
      <dgm:spPr/>
      <dgm:t>
        <a:bodyPr/>
        <a:lstStyle/>
        <a:p>
          <a:r>
            <a:rPr lang="uk-UA" sz="2400" b="1" dirty="0" smtClean="0"/>
            <a:t>Полісахариди</a:t>
          </a:r>
          <a:endParaRPr lang="uk-UA" sz="2400" b="1" dirty="0"/>
        </a:p>
      </dgm:t>
    </dgm:pt>
    <dgm:pt modelId="{9C464E68-6E72-4552-83A5-B48D4C5911FD}" type="parTrans" cxnId="{E652CBA5-C8F1-48FC-802C-98EE86D62A70}">
      <dgm:prSet/>
      <dgm:spPr/>
      <dgm:t>
        <a:bodyPr/>
        <a:lstStyle/>
        <a:p>
          <a:endParaRPr lang="uk-UA"/>
        </a:p>
      </dgm:t>
    </dgm:pt>
    <dgm:pt modelId="{88ABC530-56A4-4DEF-BDB1-3A556248C86D}" type="sibTrans" cxnId="{E652CBA5-C8F1-48FC-802C-98EE86D62A70}">
      <dgm:prSet/>
      <dgm:spPr/>
      <dgm:t>
        <a:bodyPr/>
        <a:lstStyle/>
        <a:p>
          <a:endParaRPr lang="uk-UA"/>
        </a:p>
      </dgm:t>
    </dgm:pt>
    <dgm:pt modelId="{8242FFA6-DBD1-4AA3-965E-964F9D4B6371}" type="pres">
      <dgm:prSet presAssocID="{44A96FF2-87A3-46D6-8F90-3328E37CC0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1F18F2-876D-435E-A920-DA84EC30B621}" type="pres">
      <dgm:prSet presAssocID="{185D493F-AD53-45F8-8A58-E7FACEB71B08}" presName="hierRoot1" presStyleCnt="0"/>
      <dgm:spPr/>
    </dgm:pt>
    <dgm:pt modelId="{A0C3A3B5-3DBF-4336-A0A5-2D13E94DD3D1}" type="pres">
      <dgm:prSet presAssocID="{185D493F-AD53-45F8-8A58-E7FACEB71B08}" presName="composite" presStyleCnt="0"/>
      <dgm:spPr/>
    </dgm:pt>
    <dgm:pt modelId="{001A7EBB-5140-47F6-AF22-E0F26350F561}" type="pres">
      <dgm:prSet presAssocID="{185D493F-AD53-45F8-8A58-E7FACEB71B08}" presName="background" presStyleLbl="node0" presStyleIdx="0" presStyleCnt="1"/>
      <dgm:spPr/>
    </dgm:pt>
    <dgm:pt modelId="{D2FB81F0-71D1-47D8-8AAF-1E9D83F16A1C}" type="pres">
      <dgm:prSet presAssocID="{185D493F-AD53-45F8-8A58-E7FACEB71B08}" presName="text" presStyleLbl="fgAcc0" presStyleIdx="0" presStyleCnt="1" custLinFactNeighborX="2116" custLinFactNeighborY="-67612">
        <dgm:presLayoutVars>
          <dgm:chPref val="3"/>
        </dgm:presLayoutVars>
      </dgm:prSet>
      <dgm:spPr/>
    </dgm:pt>
    <dgm:pt modelId="{CEFDE717-17CF-4720-8980-AB26531AA4F8}" type="pres">
      <dgm:prSet presAssocID="{185D493F-AD53-45F8-8A58-E7FACEB71B08}" presName="hierChild2" presStyleCnt="0"/>
      <dgm:spPr/>
    </dgm:pt>
    <dgm:pt modelId="{C10407F1-6747-444A-83C7-84605F92A488}" type="pres">
      <dgm:prSet presAssocID="{2D8BD260-3115-4E57-B91A-BFAA1CCFFA4B}" presName="Name10" presStyleLbl="parChTrans1D2" presStyleIdx="0" presStyleCnt="3"/>
      <dgm:spPr/>
    </dgm:pt>
    <dgm:pt modelId="{339C9DBC-2379-4BA3-98FB-103C48B85FA0}" type="pres">
      <dgm:prSet presAssocID="{301D9EBC-1911-443E-822F-8E6637184194}" presName="hierRoot2" presStyleCnt="0"/>
      <dgm:spPr/>
    </dgm:pt>
    <dgm:pt modelId="{038327DC-5B33-4DF1-A15A-57FA09AB6F49}" type="pres">
      <dgm:prSet presAssocID="{301D9EBC-1911-443E-822F-8E6637184194}" presName="composite2" presStyleCnt="0"/>
      <dgm:spPr/>
    </dgm:pt>
    <dgm:pt modelId="{120800C1-9459-44A9-BDE7-1880076398FE}" type="pres">
      <dgm:prSet presAssocID="{301D9EBC-1911-443E-822F-8E6637184194}" presName="background2" presStyleLbl="node2" presStyleIdx="0" presStyleCnt="3"/>
      <dgm:spPr/>
    </dgm:pt>
    <dgm:pt modelId="{029C7EFF-51C2-47FD-917A-3C8166A2F57E}" type="pres">
      <dgm:prSet presAssocID="{301D9EBC-1911-443E-822F-8E6637184194}" presName="text2" presStyleLbl="fgAcc2" presStyleIdx="0" presStyleCnt="3" custScaleX="105558">
        <dgm:presLayoutVars>
          <dgm:chPref val="3"/>
        </dgm:presLayoutVars>
      </dgm:prSet>
      <dgm:spPr/>
    </dgm:pt>
    <dgm:pt modelId="{B4F9ED46-FBD8-4E54-BEA6-C7B16E2FB00E}" type="pres">
      <dgm:prSet presAssocID="{301D9EBC-1911-443E-822F-8E6637184194}" presName="hierChild3" presStyleCnt="0"/>
      <dgm:spPr/>
    </dgm:pt>
    <dgm:pt modelId="{4C2FFD18-2FF0-4DA3-B5AD-952620BA7A4E}" type="pres">
      <dgm:prSet presAssocID="{19B61FC9-9E33-4102-B034-CF4E79FDF88E}" presName="Name10" presStyleLbl="parChTrans1D2" presStyleIdx="1" presStyleCnt="3"/>
      <dgm:spPr/>
    </dgm:pt>
    <dgm:pt modelId="{598FF265-C9FF-407A-B304-72010E475EEB}" type="pres">
      <dgm:prSet presAssocID="{1E9EA45C-B7EB-4B86-938F-548D9E23DEA1}" presName="hierRoot2" presStyleCnt="0"/>
      <dgm:spPr/>
    </dgm:pt>
    <dgm:pt modelId="{0A963EC7-3FF6-4B06-A3A9-242D966D6E40}" type="pres">
      <dgm:prSet presAssocID="{1E9EA45C-B7EB-4B86-938F-548D9E23DEA1}" presName="composite2" presStyleCnt="0"/>
      <dgm:spPr/>
    </dgm:pt>
    <dgm:pt modelId="{1646D2A1-D813-4ADB-AFDF-B8CD8698F90E}" type="pres">
      <dgm:prSet presAssocID="{1E9EA45C-B7EB-4B86-938F-548D9E23DEA1}" presName="background2" presStyleLbl="node2" presStyleIdx="1" presStyleCnt="3"/>
      <dgm:spPr/>
    </dgm:pt>
    <dgm:pt modelId="{13568A13-FC19-441C-BD16-B2FB8937498C}" type="pres">
      <dgm:prSet presAssocID="{1E9EA45C-B7EB-4B86-938F-548D9E23DEA1}" presName="text2" presStyleLbl="fgAcc2" presStyleIdx="1" presStyleCnt="3" custLinFactNeighborX="-663" custLinFactNeighborY="-10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30A04FF-773C-4818-B4E7-2D6FA8C4B224}" type="pres">
      <dgm:prSet presAssocID="{1E9EA45C-B7EB-4B86-938F-548D9E23DEA1}" presName="hierChild3" presStyleCnt="0"/>
      <dgm:spPr/>
    </dgm:pt>
    <dgm:pt modelId="{E0B981CF-E91E-4FBB-AE6D-4A4295FEAEB7}" type="pres">
      <dgm:prSet presAssocID="{9C464E68-6E72-4552-83A5-B48D4C5911FD}" presName="Name10" presStyleLbl="parChTrans1D2" presStyleIdx="2" presStyleCnt="3"/>
      <dgm:spPr/>
    </dgm:pt>
    <dgm:pt modelId="{8CD985D4-1739-4881-9A74-265066E40740}" type="pres">
      <dgm:prSet presAssocID="{7E383E61-FE15-4E0E-A119-A0660BECEA60}" presName="hierRoot2" presStyleCnt="0"/>
      <dgm:spPr/>
    </dgm:pt>
    <dgm:pt modelId="{5BCF9733-F20B-4411-805E-B9634F5148B3}" type="pres">
      <dgm:prSet presAssocID="{7E383E61-FE15-4E0E-A119-A0660BECEA60}" presName="composite2" presStyleCnt="0"/>
      <dgm:spPr/>
    </dgm:pt>
    <dgm:pt modelId="{F789E734-0EDC-4361-9EF4-5FD0ABEE6AA6}" type="pres">
      <dgm:prSet presAssocID="{7E383E61-FE15-4E0E-A119-A0660BECEA60}" presName="background2" presStyleLbl="node2" presStyleIdx="2" presStyleCnt="3"/>
      <dgm:spPr/>
    </dgm:pt>
    <dgm:pt modelId="{31860C51-2E15-453C-ADAA-6CA98A0210DB}" type="pres">
      <dgm:prSet presAssocID="{7E383E61-FE15-4E0E-A119-A0660BECEA60}" presName="text2" presStyleLbl="fgAcc2" presStyleIdx="2" presStyleCnt="3">
        <dgm:presLayoutVars>
          <dgm:chPref val="3"/>
        </dgm:presLayoutVars>
      </dgm:prSet>
      <dgm:spPr/>
    </dgm:pt>
    <dgm:pt modelId="{C37A86B7-2FF8-412F-8A10-790EE66275A8}" type="pres">
      <dgm:prSet presAssocID="{7E383E61-FE15-4E0E-A119-A0660BECEA60}" presName="hierChild3" presStyleCnt="0"/>
      <dgm:spPr/>
    </dgm:pt>
  </dgm:ptLst>
  <dgm:cxnLst>
    <dgm:cxn modelId="{C4BAD322-5DE6-4565-901D-12518A3264E5}" type="presOf" srcId="{44A96FF2-87A3-46D6-8F90-3328E37CC09E}" destId="{8242FFA6-DBD1-4AA3-965E-964F9D4B6371}" srcOrd="0" destOrd="0" presId="urn:microsoft.com/office/officeart/2005/8/layout/hierarchy1"/>
    <dgm:cxn modelId="{E652CBA5-C8F1-48FC-802C-98EE86D62A70}" srcId="{185D493F-AD53-45F8-8A58-E7FACEB71B08}" destId="{7E383E61-FE15-4E0E-A119-A0660BECEA60}" srcOrd="2" destOrd="0" parTransId="{9C464E68-6E72-4552-83A5-B48D4C5911FD}" sibTransId="{88ABC530-56A4-4DEF-BDB1-3A556248C86D}"/>
    <dgm:cxn modelId="{41062D6F-D634-4B81-ABC0-E4517EF41328}" type="presOf" srcId="{1E9EA45C-B7EB-4B86-938F-548D9E23DEA1}" destId="{13568A13-FC19-441C-BD16-B2FB8937498C}" srcOrd="0" destOrd="0" presId="urn:microsoft.com/office/officeart/2005/8/layout/hierarchy1"/>
    <dgm:cxn modelId="{2F772FAB-CBFA-43CF-BE3A-5258A478CB60}" type="presOf" srcId="{185D493F-AD53-45F8-8A58-E7FACEB71B08}" destId="{D2FB81F0-71D1-47D8-8AAF-1E9D83F16A1C}" srcOrd="0" destOrd="0" presId="urn:microsoft.com/office/officeart/2005/8/layout/hierarchy1"/>
    <dgm:cxn modelId="{38BFA987-FC6C-4D53-83A9-BD59EA71635B}" type="presOf" srcId="{301D9EBC-1911-443E-822F-8E6637184194}" destId="{029C7EFF-51C2-47FD-917A-3C8166A2F57E}" srcOrd="0" destOrd="0" presId="urn:microsoft.com/office/officeart/2005/8/layout/hierarchy1"/>
    <dgm:cxn modelId="{58327CF9-DF98-4BDD-85C1-D654B19634A4}" type="presOf" srcId="{9C464E68-6E72-4552-83A5-B48D4C5911FD}" destId="{E0B981CF-E91E-4FBB-AE6D-4A4295FEAEB7}" srcOrd="0" destOrd="0" presId="urn:microsoft.com/office/officeart/2005/8/layout/hierarchy1"/>
    <dgm:cxn modelId="{4D427CB4-3C0E-41F6-8118-1CF77C887433}" srcId="{185D493F-AD53-45F8-8A58-E7FACEB71B08}" destId="{1E9EA45C-B7EB-4B86-938F-548D9E23DEA1}" srcOrd="1" destOrd="0" parTransId="{19B61FC9-9E33-4102-B034-CF4E79FDF88E}" sibTransId="{81EBCF62-B8C1-4816-847A-D5B3069F9CD0}"/>
    <dgm:cxn modelId="{4F36FCAD-7330-4B9C-94DD-60D7138D8094}" srcId="{185D493F-AD53-45F8-8A58-E7FACEB71B08}" destId="{301D9EBC-1911-443E-822F-8E6637184194}" srcOrd="0" destOrd="0" parTransId="{2D8BD260-3115-4E57-B91A-BFAA1CCFFA4B}" sibTransId="{E1357F36-AA6B-4F86-BA5F-7143A3ADEAAF}"/>
    <dgm:cxn modelId="{78A80036-E89D-4AFB-B565-3E90241C4BBE}" srcId="{44A96FF2-87A3-46D6-8F90-3328E37CC09E}" destId="{185D493F-AD53-45F8-8A58-E7FACEB71B08}" srcOrd="0" destOrd="0" parTransId="{0A5B5447-6F8F-4F9A-BFCD-22BD5CE581ED}" sibTransId="{84A3F10E-3D50-4CAC-8728-C5F0003E962E}"/>
    <dgm:cxn modelId="{C98C5377-A1AF-469D-BEDA-77AC7E4C08FF}" type="presOf" srcId="{7E383E61-FE15-4E0E-A119-A0660BECEA60}" destId="{31860C51-2E15-453C-ADAA-6CA98A0210DB}" srcOrd="0" destOrd="0" presId="urn:microsoft.com/office/officeart/2005/8/layout/hierarchy1"/>
    <dgm:cxn modelId="{9D7BB44E-108F-432B-A9E3-8DEA7F7D3F69}" type="presOf" srcId="{19B61FC9-9E33-4102-B034-CF4E79FDF88E}" destId="{4C2FFD18-2FF0-4DA3-B5AD-952620BA7A4E}" srcOrd="0" destOrd="0" presId="urn:microsoft.com/office/officeart/2005/8/layout/hierarchy1"/>
    <dgm:cxn modelId="{395B4694-4E20-4602-8DC5-0B10F3B48831}" type="presOf" srcId="{2D8BD260-3115-4E57-B91A-BFAA1CCFFA4B}" destId="{C10407F1-6747-444A-83C7-84605F92A488}" srcOrd="0" destOrd="0" presId="urn:microsoft.com/office/officeart/2005/8/layout/hierarchy1"/>
    <dgm:cxn modelId="{2F5FC559-C741-44B4-87CA-866E23AC63F0}" type="presParOf" srcId="{8242FFA6-DBD1-4AA3-965E-964F9D4B6371}" destId="{431F18F2-876D-435E-A920-DA84EC30B621}" srcOrd="0" destOrd="0" presId="urn:microsoft.com/office/officeart/2005/8/layout/hierarchy1"/>
    <dgm:cxn modelId="{C31F9F38-C5D9-4E0C-940F-3B9EB0063DB5}" type="presParOf" srcId="{431F18F2-876D-435E-A920-DA84EC30B621}" destId="{A0C3A3B5-3DBF-4336-A0A5-2D13E94DD3D1}" srcOrd="0" destOrd="0" presId="urn:microsoft.com/office/officeart/2005/8/layout/hierarchy1"/>
    <dgm:cxn modelId="{9A7A5C36-B3A6-48C0-B9D4-BE1938118631}" type="presParOf" srcId="{A0C3A3B5-3DBF-4336-A0A5-2D13E94DD3D1}" destId="{001A7EBB-5140-47F6-AF22-E0F26350F561}" srcOrd="0" destOrd="0" presId="urn:microsoft.com/office/officeart/2005/8/layout/hierarchy1"/>
    <dgm:cxn modelId="{98AD54F3-D026-4AE8-9776-5A72308E28F9}" type="presParOf" srcId="{A0C3A3B5-3DBF-4336-A0A5-2D13E94DD3D1}" destId="{D2FB81F0-71D1-47D8-8AAF-1E9D83F16A1C}" srcOrd="1" destOrd="0" presId="urn:microsoft.com/office/officeart/2005/8/layout/hierarchy1"/>
    <dgm:cxn modelId="{9EA8FD8D-99E3-4808-9A4F-847E5F4C685C}" type="presParOf" srcId="{431F18F2-876D-435E-A920-DA84EC30B621}" destId="{CEFDE717-17CF-4720-8980-AB26531AA4F8}" srcOrd="1" destOrd="0" presId="urn:microsoft.com/office/officeart/2005/8/layout/hierarchy1"/>
    <dgm:cxn modelId="{0B20300F-9FAA-4346-8DD5-FC57E1C98154}" type="presParOf" srcId="{CEFDE717-17CF-4720-8980-AB26531AA4F8}" destId="{C10407F1-6747-444A-83C7-84605F92A488}" srcOrd="0" destOrd="0" presId="urn:microsoft.com/office/officeart/2005/8/layout/hierarchy1"/>
    <dgm:cxn modelId="{2AF9EA99-AF0E-4A1A-94DE-0A23BDCED414}" type="presParOf" srcId="{CEFDE717-17CF-4720-8980-AB26531AA4F8}" destId="{339C9DBC-2379-4BA3-98FB-103C48B85FA0}" srcOrd="1" destOrd="0" presId="urn:microsoft.com/office/officeart/2005/8/layout/hierarchy1"/>
    <dgm:cxn modelId="{AC464C12-F76F-41C1-9990-470EC8EB213C}" type="presParOf" srcId="{339C9DBC-2379-4BA3-98FB-103C48B85FA0}" destId="{038327DC-5B33-4DF1-A15A-57FA09AB6F49}" srcOrd="0" destOrd="0" presId="urn:microsoft.com/office/officeart/2005/8/layout/hierarchy1"/>
    <dgm:cxn modelId="{D3979779-4E71-4397-B7F6-12D2F8344ABE}" type="presParOf" srcId="{038327DC-5B33-4DF1-A15A-57FA09AB6F49}" destId="{120800C1-9459-44A9-BDE7-1880076398FE}" srcOrd="0" destOrd="0" presId="urn:microsoft.com/office/officeart/2005/8/layout/hierarchy1"/>
    <dgm:cxn modelId="{FDBD2C81-B038-4EC4-B2AB-C50A9EA7EEB7}" type="presParOf" srcId="{038327DC-5B33-4DF1-A15A-57FA09AB6F49}" destId="{029C7EFF-51C2-47FD-917A-3C8166A2F57E}" srcOrd="1" destOrd="0" presId="urn:microsoft.com/office/officeart/2005/8/layout/hierarchy1"/>
    <dgm:cxn modelId="{AE2CD76D-B301-4B5D-A2F5-8694BE5AA519}" type="presParOf" srcId="{339C9DBC-2379-4BA3-98FB-103C48B85FA0}" destId="{B4F9ED46-FBD8-4E54-BEA6-C7B16E2FB00E}" srcOrd="1" destOrd="0" presId="urn:microsoft.com/office/officeart/2005/8/layout/hierarchy1"/>
    <dgm:cxn modelId="{953F6CFB-C862-46AC-87A9-CA1C0BE0DC14}" type="presParOf" srcId="{CEFDE717-17CF-4720-8980-AB26531AA4F8}" destId="{4C2FFD18-2FF0-4DA3-B5AD-952620BA7A4E}" srcOrd="2" destOrd="0" presId="urn:microsoft.com/office/officeart/2005/8/layout/hierarchy1"/>
    <dgm:cxn modelId="{650A0848-8CA3-42D6-AB6E-855E7FC491E7}" type="presParOf" srcId="{CEFDE717-17CF-4720-8980-AB26531AA4F8}" destId="{598FF265-C9FF-407A-B304-72010E475EEB}" srcOrd="3" destOrd="0" presId="urn:microsoft.com/office/officeart/2005/8/layout/hierarchy1"/>
    <dgm:cxn modelId="{F3D9B92E-BB1B-44F0-8F78-8F2F677CA57D}" type="presParOf" srcId="{598FF265-C9FF-407A-B304-72010E475EEB}" destId="{0A963EC7-3FF6-4B06-A3A9-242D966D6E40}" srcOrd="0" destOrd="0" presId="urn:microsoft.com/office/officeart/2005/8/layout/hierarchy1"/>
    <dgm:cxn modelId="{899905E5-F78C-4735-B5B8-927CDCD85E1A}" type="presParOf" srcId="{0A963EC7-3FF6-4B06-A3A9-242D966D6E40}" destId="{1646D2A1-D813-4ADB-AFDF-B8CD8698F90E}" srcOrd="0" destOrd="0" presId="urn:microsoft.com/office/officeart/2005/8/layout/hierarchy1"/>
    <dgm:cxn modelId="{9657A335-4AF1-42C2-9D6E-F5ABA6FC6AA2}" type="presParOf" srcId="{0A963EC7-3FF6-4B06-A3A9-242D966D6E40}" destId="{13568A13-FC19-441C-BD16-B2FB8937498C}" srcOrd="1" destOrd="0" presId="urn:microsoft.com/office/officeart/2005/8/layout/hierarchy1"/>
    <dgm:cxn modelId="{7FF9EF64-4B36-4915-BF09-895573B716C7}" type="presParOf" srcId="{598FF265-C9FF-407A-B304-72010E475EEB}" destId="{D30A04FF-773C-4818-B4E7-2D6FA8C4B224}" srcOrd="1" destOrd="0" presId="urn:microsoft.com/office/officeart/2005/8/layout/hierarchy1"/>
    <dgm:cxn modelId="{BA9961DA-96FE-493B-9C23-D6223A5B0D6E}" type="presParOf" srcId="{CEFDE717-17CF-4720-8980-AB26531AA4F8}" destId="{E0B981CF-E91E-4FBB-AE6D-4A4295FEAEB7}" srcOrd="4" destOrd="0" presId="urn:microsoft.com/office/officeart/2005/8/layout/hierarchy1"/>
    <dgm:cxn modelId="{3210BB19-8A25-47A0-AF3E-19A153D16AB9}" type="presParOf" srcId="{CEFDE717-17CF-4720-8980-AB26531AA4F8}" destId="{8CD985D4-1739-4881-9A74-265066E40740}" srcOrd="5" destOrd="0" presId="urn:microsoft.com/office/officeart/2005/8/layout/hierarchy1"/>
    <dgm:cxn modelId="{92F2B8DA-877B-48FC-ABAA-603F5B49CBCC}" type="presParOf" srcId="{8CD985D4-1739-4881-9A74-265066E40740}" destId="{5BCF9733-F20B-4411-805E-B9634F5148B3}" srcOrd="0" destOrd="0" presId="urn:microsoft.com/office/officeart/2005/8/layout/hierarchy1"/>
    <dgm:cxn modelId="{9B13F1E5-2B24-49B8-866F-BA02640A78DA}" type="presParOf" srcId="{5BCF9733-F20B-4411-805E-B9634F5148B3}" destId="{F789E734-0EDC-4361-9EF4-5FD0ABEE6AA6}" srcOrd="0" destOrd="0" presId="urn:microsoft.com/office/officeart/2005/8/layout/hierarchy1"/>
    <dgm:cxn modelId="{D1E33BA0-0E16-40D6-B97C-35BF35BBC793}" type="presParOf" srcId="{5BCF9733-F20B-4411-805E-B9634F5148B3}" destId="{31860C51-2E15-453C-ADAA-6CA98A0210DB}" srcOrd="1" destOrd="0" presId="urn:microsoft.com/office/officeart/2005/8/layout/hierarchy1"/>
    <dgm:cxn modelId="{708C0BFA-317B-4800-B0F1-6882971734F2}" type="presParOf" srcId="{8CD985D4-1739-4881-9A74-265066E40740}" destId="{C37A86B7-2FF8-412F-8A10-790EE66275A8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33E619-D5C0-4185-93E8-230EE5124980}" type="doc">
      <dgm:prSet loTypeId="urn:microsoft.com/office/officeart/2005/8/layout/orgChart1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uk-UA"/>
        </a:p>
      </dgm:t>
    </dgm:pt>
    <dgm:pt modelId="{6EB9E1BE-D5C7-4F40-999C-F2D430433293}">
      <dgm:prSet phldrT="[Текст]"/>
      <dgm:spPr/>
      <dgm:t>
        <a:bodyPr/>
        <a:lstStyle/>
        <a:p>
          <a:r>
            <a:rPr lang="uk-UA" dirty="0" smtClean="0"/>
            <a:t>Моносахариди</a:t>
          </a:r>
        </a:p>
        <a:p>
          <a:r>
            <a:rPr lang="uk-UA" dirty="0" smtClean="0"/>
            <a:t>(</a:t>
          </a:r>
          <a:r>
            <a:rPr lang="uk-UA" dirty="0" err="1" smtClean="0"/>
            <a:t>піранозні</a:t>
          </a:r>
          <a:r>
            <a:rPr lang="uk-UA" dirty="0" smtClean="0"/>
            <a:t>)</a:t>
          </a:r>
          <a:endParaRPr lang="uk-UA" dirty="0"/>
        </a:p>
      </dgm:t>
    </dgm:pt>
    <dgm:pt modelId="{B406232C-C86F-4746-9B77-A67FB9C7B5C2}" type="parTrans" cxnId="{C31D6FB9-1747-47EC-BC3B-8E5D7DB501B3}">
      <dgm:prSet/>
      <dgm:spPr/>
      <dgm:t>
        <a:bodyPr/>
        <a:lstStyle/>
        <a:p>
          <a:endParaRPr lang="uk-UA"/>
        </a:p>
      </dgm:t>
    </dgm:pt>
    <dgm:pt modelId="{FEFADDB1-857C-4A0B-9F5C-372AE4540A75}" type="sibTrans" cxnId="{C31D6FB9-1747-47EC-BC3B-8E5D7DB501B3}">
      <dgm:prSet/>
      <dgm:spPr/>
      <dgm:t>
        <a:bodyPr/>
        <a:lstStyle/>
        <a:p>
          <a:endParaRPr lang="uk-UA"/>
        </a:p>
      </dgm:t>
    </dgm:pt>
    <dgm:pt modelId="{08C8ACBA-A8CA-49D8-B77B-862319E5F853}">
      <dgm:prSet phldrT="[Текст]"/>
      <dgm:spPr/>
      <dgm:t>
        <a:bodyPr/>
        <a:lstStyle/>
        <a:p>
          <a:r>
            <a:rPr lang="uk-UA" dirty="0" err="1" smtClean="0"/>
            <a:t>Маноза</a:t>
          </a:r>
          <a:endParaRPr lang="uk-UA" dirty="0"/>
        </a:p>
      </dgm:t>
    </dgm:pt>
    <dgm:pt modelId="{AFFB9F52-0E6E-430E-99CC-38BD5C26F939}" type="parTrans" cxnId="{C88A47B9-8204-4958-B020-CF8B37AC595D}">
      <dgm:prSet/>
      <dgm:spPr/>
      <dgm:t>
        <a:bodyPr/>
        <a:lstStyle/>
        <a:p>
          <a:endParaRPr lang="uk-UA"/>
        </a:p>
      </dgm:t>
    </dgm:pt>
    <dgm:pt modelId="{CBB44AF0-640D-4C8F-9D1E-B6844156960E}" type="sibTrans" cxnId="{C88A47B9-8204-4958-B020-CF8B37AC595D}">
      <dgm:prSet/>
      <dgm:spPr/>
      <dgm:t>
        <a:bodyPr/>
        <a:lstStyle/>
        <a:p>
          <a:endParaRPr lang="uk-UA"/>
        </a:p>
      </dgm:t>
    </dgm:pt>
    <dgm:pt modelId="{222CD9AB-4C7D-4583-89C5-BF252FA6A9B9}">
      <dgm:prSet phldrT="[Текст]"/>
      <dgm:spPr/>
      <dgm:t>
        <a:bodyPr/>
        <a:lstStyle/>
        <a:p>
          <a:r>
            <a:rPr lang="uk-UA" dirty="0" smtClean="0"/>
            <a:t>Глюкоза</a:t>
          </a:r>
          <a:endParaRPr lang="uk-UA" dirty="0"/>
        </a:p>
      </dgm:t>
    </dgm:pt>
    <dgm:pt modelId="{87A4D018-4614-4EE4-BE64-9BAE6FD06819}" type="parTrans" cxnId="{1555A374-46A7-4953-8CC9-07F39B9D09A9}">
      <dgm:prSet/>
      <dgm:spPr/>
      <dgm:t>
        <a:bodyPr/>
        <a:lstStyle/>
        <a:p>
          <a:endParaRPr lang="uk-UA"/>
        </a:p>
      </dgm:t>
    </dgm:pt>
    <dgm:pt modelId="{3CD10738-76FF-4300-85A2-D72868C21EA2}" type="sibTrans" cxnId="{1555A374-46A7-4953-8CC9-07F39B9D09A9}">
      <dgm:prSet/>
      <dgm:spPr/>
      <dgm:t>
        <a:bodyPr/>
        <a:lstStyle/>
        <a:p>
          <a:endParaRPr lang="uk-UA"/>
        </a:p>
      </dgm:t>
    </dgm:pt>
    <dgm:pt modelId="{FD151F7F-3372-4246-BE4F-04A3FF76F219}">
      <dgm:prSet phldrT="[Текст]"/>
      <dgm:spPr/>
      <dgm:t>
        <a:bodyPr/>
        <a:lstStyle/>
        <a:p>
          <a:r>
            <a:rPr lang="uk-UA" dirty="0" smtClean="0"/>
            <a:t>Галактоза</a:t>
          </a:r>
          <a:endParaRPr lang="uk-UA" dirty="0"/>
        </a:p>
      </dgm:t>
    </dgm:pt>
    <dgm:pt modelId="{66A4914C-01AB-49F5-9BC2-B0194D2B7C1F}" type="parTrans" cxnId="{FEA4E599-6720-4195-9BDF-38594117D04A}">
      <dgm:prSet/>
      <dgm:spPr/>
      <dgm:t>
        <a:bodyPr/>
        <a:lstStyle/>
        <a:p>
          <a:endParaRPr lang="uk-UA"/>
        </a:p>
      </dgm:t>
    </dgm:pt>
    <dgm:pt modelId="{33712059-365D-4CEC-A970-2AD9BA619ED8}" type="sibTrans" cxnId="{FEA4E599-6720-4195-9BDF-38594117D04A}">
      <dgm:prSet/>
      <dgm:spPr/>
      <dgm:t>
        <a:bodyPr/>
        <a:lstStyle/>
        <a:p>
          <a:endParaRPr lang="uk-UA"/>
        </a:p>
      </dgm:t>
    </dgm:pt>
    <dgm:pt modelId="{BBEAAB07-C38F-43E2-A3D7-48168B620F7D}" type="pres">
      <dgm:prSet presAssocID="{3E33E619-D5C0-4185-93E8-230EE51249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88D40D-30E2-4472-BF6F-F56509EF3F4D}" type="pres">
      <dgm:prSet presAssocID="{6EB9E1BE-D5C7-4F40-999C-F2D430433293}" presName="hierRoot1" presStyleCnt="0">
        <dgm:presLayoutVars>
          <dgm:hierBranch val="init"/>
        </dgm:presLayoutVars>
      </dgm:prSet>
      <dgm:spPr/>
    </dgm:pt>
    <dgm:pt modelId="{8263B12B-9E04-4ED0-A7AA-5FA2680F229E}" type="pres">
      <dgm:prSet presAssocID="{6EB9E1BE-D5C7-4F40-999C-F2D430433293}" presName="rootComposite1" presStyleCnt="0"/>
      <dgm:spPr/>
    </dgm:pt>
    <dgm:pt modelId="{F298F0E0-A087-4947-A097-FD70A33B7908}" type="pres">
      <dgm:prSet presAssocID="{6EB9E1BE-D5C7-4F40-999C-F2D430433293}" presName="rootText1" presStyleLbl="node0" presStyleIdx="0" presStyleCnt="1">
        <dgm:presLayoutVars>
          <dgm:chPref val="3"/>
        </dgm:presLayoutVars>
      </dgm:prSet>
      <dgm:spPr/>
    </dgm:pt>
    <dgm:pt modelId="{DE1F1492-7FFC-496C-969D-49398FDB5B8B}" type="pres">
      <dgm:prSet presAssocID="{6EB9E1BE-D5C7-4F40-999C-F2D430433293}" presName="rootConnector1" presStyleLbl="node1" presStyleIdx="0" presStyleCnt="0"/>
      <dgm:spPr/>
    </dgm:pt>
    <dgm:pt modelId="{8389B80D-055C-4099-B8F8-918EF2D158A5}" type="pres">
      <dgm:prSet presAssocID="{6EB9E1BE-D5C7-4F40-999C-F2D430433293}" presName="hierChild2" presStyleCnt="0"/>
      <dgm:spPr/>
    </dgm:pt>
    <dgm:pt modelId="{5E7A4F33-68FC-4144-9299-7A29B8768CBF}" type="pres">
      <dgm:prSet presAssocID="{AFFB9F52-0E6E-430E-99CC-38BD5C26F939}" presName="Name37" presStyleLbl="parChTrans1D2" presStyleIdx="0" presStyleCnt="3"/>
      <dgm:spPr/>
    </dgm:pt>
    <dgm:pt modelId="{2CD9425A-FD59-4A20-961C-2F14983411FC}" type="pres">
      <dgm:prSet presAssocID="{08C8ACBA-A8CA-49D8-B77B-862319E5F853}" presName="hierRoot2" presStyleCnt="0">
        <dgm:presLayoutVars>
          <dgm:hierBranch val="init"/>
        </dgm:presLayoutVars>
      </dgm:prSet>
      <dgm:spPr/>
    </dgm:pt>
    <dgm:pt modelId="{ABE731D8-E6EE-483A-A749-B21CF3177BDE}" type="pres">
      <dgm:prSet presAssocID="{08C8ACBA-A8CA-49D8-B77B-862319E5F853}" presName="rootComposite" presStyleCnt="0"/>
      <dgm:spPr/>
    </dgm:pt>
    <dgm:pt modelId="{6768C483-89AB-4AD7-AC9B-A362CFEAB381}" type="pres">
      <dgm:prSet presAssocID="{08C8ACBA-A8CA-49D8-B77B-862319E5F853}" presName="rootText" presStyleLbl="node2" presStyleIdx="0" presStyleCnt="3">
        <dgm:presLayoutVars>
          <dgm:chPref val="3"/>
        </dgm:presLayoutVars>
      </dgm:prSet>
      <dgm:spPr/>
    </dgm:pt>
    <dgm:pt modelId="{21039EFF-9EC5-45B5-ADD5-CB3220115E71}" type="pres">
      <dgm:prSet presAssocID="{08C8ACBA-A8CA-49D8-B77B-862319E5F853}" presName="rootConnector" presStyleLbl="node2" presStyleIdx="0" presStyleCnt="3"/>
      <dgm:spPr/>
    </dgm:pt>
    <dgm:pt modelId="{B082254D-8317-411F-B0A2-46EFB548BB84}" type="pres">
      <dgm:prSet presAssocID="{08C8ACBA-A8CA-49D8-B77B-862319E5F853}" presName="hierChild4" presStyleCnt="0"/>
      <dgm:spPr/>
    </dgm:pt>
    <dgm:pt modelId="{CDCFDA9A-75F8-417D-950F-050B95B42B3B}" type="pres">
      <dgm:prSet presAssocID="{08C8ACBA-A8CA-49D8-B77B-862319E5F853}" presName="hierChild5" presStyleCnt="0"/>
      <dgm:spPr/>
    </dgm:pt>
    <dgm:pt modelId="{254100AA-F352-43F5-98C2-612E6E49986D}" type="pres">
      <dgm:prSet presAssocID="{87A4D018-4614-4EE4-BE64-9BAE6FD06819}" presName="Name37" presStyleLbl="parChTrans1D2" presStyleIdx="1" presStyleCnt="3"/>
      <dgm:spPr/>
    </dgm:pt>
    <dgm:pt modelId="{85CD4E5D-4FA0-4825-89B0-3345C7E561D4}" type="pres">
      <dgm:prSet presAssocID="{222CD9AB-4C7D-4583-89C5-BF252FA6A9B9}" presName="hierRoot2" presStyleCnt="0">
        <dgm:presLayoutVars>
          <dgm:hierBranch val="init"/>
        </dgm:presLayoutVars>
      </dgm:prSet>
      <dgm:spPr/>
    </dgm:pt>
    <dgm:pt modelId="{AB17B667-F5B6-4231-8720-423740CE56FB}" type="pres">
      <dgm:prSet presAssocID="{222CD9AB-4C7D-4583-89C5-BF252FA6A9B9}" presName="rootComposite" presStyleCnt="0"/>
      <dgm:spPr/>
    </dgm:pt>
    <dgm:pt modelId="{5AAA9EC4-6C84-4DB0-B4EB-4F8C2D2ED124}" type="pres">
      <dgm:prSet presAssocID="{222CD9AB-4C7D-4583-89C5-BF252FA6A9B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EAE09F6-3D74-417D-BC75-39598E1C4AD3}" type="pres">
      <dgm:prSet presAssocID="{222CD9AB-4C7D-4583-89C5-BF252FA6A9B9}" presName="rootConnector" presStyleLbl="node2" presStyleIdx="1" presStyleCnt="3"/>
      <dgm:spPr/>
    </dgm:pt>
    <dgm:pt modelId="{9E231E4D-7B67-4579-A215-1FB9F374B80A}" type="pres">
      <dgm:prSet presAssocID="{222CD9AB-4C7D-4583-89C5-BF252FA6A9B9}" presName="hierChild4" presStyleCnt="0"/>
      <dgm:spPr/>
    </dgm:pt>
    <dgm:pt modelId="{76123126-4860-4CED-9F53-F0D5C82114F1}" type="pres">
      <dgm:prSet presAssocID="{222CD9AB-4C7D-4583-89C5-BF252FA6A9B9}" presName="hierChild5" presStyleCnt="0"/>
      <dgm:spPr/>
    </dgm:pt>
    <dgm:pt modelId="{836F71DF-6651-4142-8C86-ADC9866E7E4C}" type="pres">
      <dgm:prSet presAssocID="{66A4914C-01AB-49F5-9BC2-B0194D2B7C1F}" presName="Name37" presStyleLbl="parChTrans1D2" presStyleIdx="2" presStyleCnt="3"/>
      <dgm:spPr/>
    </dgm:pt>
    <dgm:pt modelId="{4324A73D-EFB2-4432-8547-B77ABDEE20D7}" type="pres">
      <dgm:prSet presAssocID="{FD151F7F-3372-4246-BE4F-04A3FF76F219}" presName="hierRoot2" presStyleCnt="0">
        <dgm:presLayoutVars>
          <dgm:hierBranch val="init"/>
        </dgm:presLayoutVars>
      </dgm:prSet>
      <dgm:spPr/>
    </dgm:pt>
    <dgm:pt modelId="{9DCFE6DC-9B3A-4917-8B15-904532BABEF4}" type="pres">
      <dgm:prSet presAssocID="{FD151F7F-3372-4246-BE4F-04A3FF76F219}" presName="rootComposite" presStyleCnt="0"/>
      <dgm:spPr/>
    </dgm:pt>
    <dgm:pt modelId="{E8F62D85-27E5-47BD-A2AC-1B2781E5466B}" type="pres">
      <dgm:prSet presAssocID="{FD151F7F-3372-4246-BE4F-04A3FF76F21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64CC390-4A40-4FE0-A72E-80FC32D8742F}" type="pres">
      <dgm:prSet presAssocID="{FD151F7F-3372-4246-BE4F-04A3FF76F219}" presName="rootConnector" presStyleLbl="node2" presStyleIdx="2" presStyleCnt="3"/>
      <dgm:spPr/>
    </dgm:pt>
    <dgm:pt modelId="{297C83A8-A4CD-4BA5-84CC-8E71BA9937F2}" type="pres">
      <dgm:prSet presAssocID="{FD151F7F-3372-4246-BE4F-04A3FF76F219}" presName="hierChild4" presStyleCnt="0"/>
      <dgm:spPr/>
    </dgm:pt>
    <dgm:pt modelId="{B60097F1-4956-47B9-B4C2-01EC8BE18686}" type="pres">
      <dgm:prSet presAssocID="{FD151F7F-3372-4246-BE4F-04A3FF76F219}" presName="hierChild5" presStyleCnt="0"/>
      <dgm:spPr/>
    </dgm:pt>
    <dgm:pt modelId="{4A5E03DF-45B2-4FD8-9504-0FC6B57857AF}" type="pres">
      <dgm:prSet presAssocID="{6EB9E1BE-D5C7-4F40-999C-F2D430433293}" presName="hierChild3" presStyleCnt="0"/>
      <dgm:spPr/>
    </dgm:pt>
  </dgm:ptLst>
  <dgm:cxnLst>
    <dgm:cxn modelId="{C31D6FB9-1747-47EC-BC3B-8E5D7DB501B3}" srcId="{3E33E619-D5C0-4185-93E8-230EE5124980}" destId="{6EB9E1BE-D5C7-4F40-999C-F2D430433293}" srcOrd="0" destOrd="0" parTransId="{B406232C-C86F-4746-9B77-A67FB9C7B5C2}" sibTransId="{FEFADDB1-857C-4A0B-9F5C-372AE4540A75}"/>
    <dgm:cxn modelId="{5F25C62B-B8DD-426E-8730-7B4BA02302EC}" type="presOf" srcId="{08C8ACBA-A8CA-49D8-B77B-862319E5F853}" destId="{21039EFF-9EC5-45B5-ADD5-CB3220115E71}" srcOrd="1" destOrd="0" presId="urn:microsoft.com/office/officeart/2005/8/layout/orgChart1"/>
    <dgm:cxn modelId="{E24FA85F-9B16-47D1-B7FB-8598B55D46AC}" type="presOf" srcId="{66A4914C-01AB-49F5-9BC2-B0194D2B7C1F}" destId="{836F71DF-6651-4142-8C86-ADC9866E7E4C}" srcOrd="0" destOrd="0" presId="urn:microsoft.com/office/officeart/2005/8/layout/orgChart1"/>
    <dgm:cxn modelId="{48054036-89C5-4B23-9147-04CBBA6F3EB4}" type="presOf" srcId="{6EB9E1BE-D5C7-4F40-999C-F2D430433293}" destId="{DE1F1492-7FFC-496C-969D-49398FDB5B8B}" srcOrd="1" destOrd="0" presId="urn:microsoft.com/office/officeart/2005/8/layout/orgChart1"/>
    <dgm:cxn modelId="{A6D395A6-6C0B-43FE-A4A9-BA9C1BF953B9}" type="presOf" srcId="{6EB9E1BE-D5C7-4F40-999C-F2D430433293}" destId="{F298F0E0-A087-4947-A097-FD70A33B7908}" srcOrd="0" destOrd="0" presId="urn:microsoft.com/office/officeart/2005/8/layout/orgChart1"/>
    <dgm:cxn modelId="{40B77329-5F4A-4DC6-A64C-4C6E5D0541BE}" type="presOf" srcId="{FD151F7F-3372-4246-BE4F-04A3FF76F219}" destId="{E8F62D85-27E5-47BD-A2AC-1B2781E5466B}" srcOrd="0" destOrd="0" presId="urn:microsoft.com/office/officeart/2005/8/layout/orgChart1"/>
    <dgm:cxn modelId="{6FC8086E-07B5-473F-A20F-2A981C5E4876}" type="presOf" srcId="{222CD9AB-4C7D-4583-89C5-BF252FA6A9B9}" destId="{2EAE09F6-3D74-417D-BC75-39598E1C4AD3}" srcOrd="1" destOrd="0" presId="urn:microsoft.com/office/officeart/2005/8/layout/orgChart1"/>
    <dgm:cxn modelId="{264988E4-CDAF-42D9-999E-9A175F8D6B11}" type="presOf" srcId="{222CD9AB-4C7D-4583-89C5-BF252FA6A9B9}" destId="{5AAA9EC4-6C84-4DB0-B4EB-4F8C2D2ED124}" srcOrd="0" destOrd="0" presId="urn:microsoft.com/office/officeart/2005/8/layout/orgChart1"/>
    <dgm:cxn modelId="{C88A47B9-8204-4958-B020-CF8B37AC595D}" srcId="{6EB9E1BE-D5C7-4F40-999C-F2D430433293}" destId="{08C8ACBA-A8CA-49D8-B77B-862319E5F853}" srcOrd="0" destOrd="0" parTransId="{AFFB9F52-0E6E-430E-99CC-38BD5C26F939}" sibTransId="{CBB44AF0-640D-4C8F-9D1E-B6844156960E}"/>
    <dgm:cxn modelId="{C7A5E8FC-2AFA-429E-BEFA-5FD560253801}" type="presOf" srcId="{AFFB9F52-0E6E-430E-99CC-38BD5C26F939}" destId="{5E7A4F33-68FC-4144-9299-7A29B8768CBF}" srcOrd="0" destOrd="0" presId="urn:microsoft.com/office/officeart/2005/8/layout/orgChart1"/>
    <dgm:cxn modelId="{9FA59A21-CC3E-4277-BEE9-1A6757E16AB3}" type="presOf" srcId="{3E33E619-D5C0-4185-93E8-230EE5124980}" destId="{BBEAAB07-C38F-43E2-A3D7-48168B620F7D}" srcOrd="0" destOrd="0" presId="urn:microsoft.com/office/officeart/2005/8/layout/orgChart1"/>
    <dgm:cxn modelId="{FEA4E599-6720-4195-9BDF-38594117D04A}" srcId="{6EB9E1BE-D5C7-4F40-999C-F2D430433293}" destId="{FD151F7F-3372-4246-BE4F-04A3FF76F219}" srcOrd="2" destOrd="0" parTransId="{66A4914C-01AB-49F5-9BC2-B0194D2B7C1F}" sibTransId="{33712059-365D-4CEC-A970-2AD9BA619ED8}"/>
    <dgm:cxn modelId="{3D7937D6-864D-45AA-A34B-875DF9F20593}" type="presOf" srcId="{08C8ACBA-A8CA-49D8-B77B-862319E5F853}" destId="{6768C483-89AB-4AD7-AC9B-A362CFEAB381}" srcOrd="0" destOrd="0" presId="urn:microsoft.com/office/officeart/2005/8/layout/orgChart1"/>
    <dgm:cxn modelId="{D77F77AB-8FE4-4F47-9FA5-EE1C1D079FD6}" type="presOf" srcId="{87A4D018-4614-4EE4-BE64-9BAE6FD06819}" destId="{254100AA-F352-43F5-98C2-612E6E49986D}" srcOrd="0" destOrd="0" presId="urn:microsoft.com/office/officeart/2005/8/layout/orgChart1"/>
    <dgm:cxn modelId="{107C2B7E-0E1F-49DE-93AE-EB146B834909}" type="presOf" srcId="{FD151F7F-3372-4246-BE4F-04A3FF76F219}" destId="{064CC390-4A40-4FE0-A72E-80FC32D8742F}" srcOrd="1" destOrd="0" presId="urn:microsoft.com/office/officeart/2005/8/layout/orgChart1"/>
    <dgm:cxn modelId="{1555A374-46A7-4953-8CC9-07F39B9D09A9}" srcId="{6EB9E1BE-D5C7-4F40-999C-F2D430433293}" destId="{222CD9AB-4C7D-4583-89C5-BF252FA6A9B9}" srcOrd="1" destOrd="0" parTransId="{87A4D018-4614-4EE4-BE64-9BAE6FD06819}" sibTransId="{3CD10738-76FF-4300-85A2-D72868C21EA2}"/>
    <dgm:cxn modelId="{CED24C0E-6F81-464A-AAB9-342965D156C6}" type="presParOf" srcId="{BBEAAB07-C38F-43E2-A3D7-48168B620F7D}" destId="{A088D40D-30E2-4472-BF6F-F56509EF3F4D}" srcOrd="0" destOrd="0" presId="urn:microsoft.com/office/officeart/2005/8/layout/orgChart1"/>
    <dgm:cxn modelId="{2169E517-CE90-4A56-92EA-367238DEA141}" type="presParOf" srcId="{A088D40D-30E2-4472-BF6F-F56509EF3F4D}" destId="{8263B12B-9E04-4ED0-A7AA-5FA2680F229E}" srcOrd="0" destOrd="0" presId="urn:microsoft.com/office/officeart/2005/8/layout/orgChart1"/>
    <dgm:cxn modelId="{124D942F-DF55-446A-80DF-A879B125CE59}" type="presParOf" srcId="{8263B12B-9E04-4ED0-A7AA-5FA2680F229E}" destId="{F298F0E0-A087-4947-A097-FD70A33B7908}" srcOrd="0" destOrd="0" presId="urn:microsoft.com/office/officeart/2005/8/layout/orgChart1"/>
    <dgm:cxn modelId="{FE6AEA3F-663A-49F9-85B2-E430CFA9F718}" type="presParOf" srcId="{8263B12B-9E04-4ED0-A7AA-5FA2680F229E}" destId="{DE1F1492-7FFC-496C-969D-49398FDB5B8B}" srcOrd="1" destOrd="0" presId="urn:microsoft.com/office/officeart/2005/8/layout/orgChart1"/>
    <dgm:cxn modelId="{6BF9DB33-800C-4C11-84CC-D7680C941FE4}" type="presParOf" srcId="{A088D40D-30E2-4472-BF6F-F56509EF3F4D}" destId="{8389B80D-055C-4099-B8F8-918EF2D158A5}" srcOrd="1" destOrd="0" presId="urn:microsoft.com/office/officeart/2005/8/layout/orgChart1"/>
    <dgm:cxn modelId="{985C80AA-B4C6-48F9-A8A2-82B0639C3F99}" type="presParOf" srcId="{8389B80D-055C-4099-B8F8-918EF2D158A5}" destId="{5E7A4F33-68FC-4144-9299-7A29B8768CBF}" srcOrd="0" destOrd="0" presId="urn:microsoft.com/office/officeart/2005/8/layout/orgChart1"/>
    <dgm:cxn modelId="{E41E71BB-E144-4850-A38E-AE3EA1D69A3C}" type="presParOf" srcId="{8389B80D-055C-4099-B8F8-918EF2D158A5}" destId="{2CD9425A-FD59-4A20-961C-2F14983411FC}" srcOrd="1" destOrd="0" presId="urn:microsoft.com/office/officeart/2005/8/layout/orgChart1"/>
    <dgm:cxn modelId="{2D7CD3A9-074D-476B-AB4A-C9C2ABC56BBE}" type="presParOf" srcId="{2CD9425A-FD59-4A20-961C-2F14983411FC}" destId="{ABE731D8-E6EE-483A-A749-B21CF3177BDE}" srcOrd="0" destOrd="0" presId="urn:microsoft.com/office/officeart/2005/8/layout/orgChart1"/>
    <dgm:cxn modelId="{B5A777F3-44BC-4FD4-9B11-7A7C682C22D2}" type="presParOf" srcId="{ABE731D8-E6EE-483A-A749-B21CF3177BDE}" destId="{6768C483-89AB-4AD7-AC9B-A362CFEAB381}" srcOrd="0" destOrd="0" presId="urn:microsoft.com/office/officeart/2005/8/layout/orgChart1"/>
    <dgm:cxn modelId="{C7C05C97-E75C-49B3-B2BA-BF8F00993D72}" type="presParOf" srcId="{ABE731D8-E6EE-483A-A749-B21CF3177BDE}" destId="{21039EFF-9EC5-45B5-ADD5-CB3220115E71}" srcOrd="1" destOrd="0" presId="urn:microsoft.com/office/officeart/2005/8/layout/orgChart1"/>
    <dgm:cxn modelId="{D5147121-232F-4DCA-922B-6133B5664CAB}" type="presParOf" srcId="{2CD9425A-FD59-4A20-961C-2F14983411FC}" destId="{B082254D-8317-411F-B0A2-46EFB548BB84}" srcOrd="1" destOrd="0" presId="urn:microsoft.com/office/officeart/2005/8/layout/orgChart1"/>
    <dgm:cxn modelId="{3FA9C310-415A-4F14-8EC8-EC42EB28BB8F}" type="presParOf" srcId="{2CD9425A-FD59-4A20-961C-2F14983411FC}" destId="{CDCFDA9A-75F8-417D-950F-050B95B42B3B}" srcOrd="2" destOrd="0" presId="urn:microsoft.com/office/officeart/2005/8/layout/orgChart1"/>
    <dgm:cxn modelId="{2AD0C91C-E753-49B3-B185-04165EF44FB3}" type="presParOf" srcId="{8389B80D-055C-4099-B8F8-918EF2D158A5}" destId="{254100AA-F352-43F5-98C2-612E6E49986D}" srcOrd="2" destOrd="0" presId="urn:microsoft.com/office/officeart/2005/8/layout/orgChart1"/>
    <dgm:cxn modelId="{364AEC84-EAE6-4813-AC45-CF7BF563822D}" type="presParOf" srcId="{8389B80D-055C-4099-B8F8-918EF2D158A5}" destId="{85CD4E5D-4FA0-4825-89B0-3345C7E561D4}" srcOrd="3" destOrd="0" presId="urn:microsoft.com/office/officeart/2005/8/layout/orgChart1"/>
    <dgm:cxn modelId="{D91FAC1F-D2AA-4546-B1DD-F3492CA72440}" type="presParOf" srcId="{85CD4E5D-4FA0-4825-89B0-3345C7E561D4}" destId="{AB17B667-F5B6-4231-8720-423740CE56FB}" srcOrd="0" destOrd="0" presId="urn:microsoft.com/office/officeart/2005/8/layout/orgChart1"/>
    <dgm:cxn modelId="{FD18D0AF-6781-44C9-BF22-72C52D0E3BD1}" type="presParOf" srcId="{AB17B667-F5B6-4231-8720-423740CE56FB}" destId="{5AAA9EC4-6C84-4DB0-B4EB-4F8C2D2ED124}" srcOrd="0" destOrd="0" presId="urn:microsoft.com/office/officeart/2005/8/layout/orgChart1"/>
    <dgm:cxn modelId="{99937400-0A11-4E22-8047-4CAFCD34C0CF}" type="presParOf" srcId="{AB17B667-F5B6-4231-8720-423740CE56FB}" destId="{2EAE09F6-3D74-417D-BC75-39598E1C4AD3}" srcOrd="1" destOrd="0" presId="urn:microsoft.com/office/officeart/2005/8/layout/orgChart1"/>
    <dgm:cxn modelId="{C0F38051-034C-4622-A55E-4FA8862E5253}" type="presParOf" srcId="{85CD4E5D-4FA0-4825-89B0-3345C7E561D4}" destId="{9E231E4D-7B67-4579-A215-1FB9F374B80A}" srcOrd="1" destOrd="0" presId="urn:microsoft.com/office/officeart/2005/8/layout/orgChart1"/>
    <dgm:cxn modelId="{0608FFC9-AD25-4104-AEA9-86E6E846E88F}" type="presParOf" srcId="{85CD4E5D-4FA0-4825-89B0-3345C7E561D4}" destId="{76123126-4860-4CED-9F53-F0D5C82114F1}" srcOrd="2" destOrd="0" presId="urn:microsoft.com/office/officeart/2005/8/layout/orgChart1"/>
    <dgm:cxn modelId="{B193BEFF-C56D-4453-A722-45DDFD0321B9}" type="presParOf" srcId="{8389B80D-055C-4099-B8F8-918EF2D158A5}" destId="{836F71DF-6651-4142-8C86-ADC9866E7E4C}" srcOrd="4" destOrd="0" presId="urn:microsoft.com/office/officeart/2005/8/layout/orgChart1"/>
    <dgm:cxn modelId="{90EAAED8-F97C-4F10-BC39-7FE386C35D00}" type="presParOf" srcId="{8389B80D-055C-4099-B8F8-918EF2D158A5}" destId="{4324A73D-EFB2-4432-8547-B77ABDEE20D7}" srcOrd="5" destOrd="0" presId="urn:microsoft.com/office/officeart/2005/8/layout/orgChart1"/>
    <dgm:cxn modelId="{691C3588-0166-47AD-B700-742E20D4EFF3}" type="presParOf" srcId="{4324A73D-EFB2-4432-8547-B77ABDEE20D7}" destId="{9DCFE6DC-9B3A-4917-8B15-904532BABEF4}" srcOrd="0" destOrd="0" presId="urn:microsoft.com/office/officeart/2005/8/layout/orgChart1"/>
    <dgm:cxn modelId="{4E7EDE6A-DF34-48BC-961D-F0AECCEFF986}" type="presParOf" srcId="{9DCFE6DC-9B3A-4917-8B15-904532BABEF4}" destId="{E8F62D85-27E5-47BD-A2AC-1B2781E5466B}" srcOrd="0" destOrd="0" presId="urn:microsoft.com/office/officeart/2005/8/layout/orgChart1"/>
    <dgm:cxn modelId="{58B2DAED-0785-4A2A-B766-BF1E48EF179F}" type="presParOf" srcId="{9DCFE6DC-9B3A-4917-8B15-904532BABEF4}" destId="{064CC390-4A40-4FE0-A72E-80FC32D8742F}" srcOrd="1" destOrd="0" presId="urn:microsoft.com/office/officeart/2005/8/layout/orgChart1"/>
    <dgm:cxn modelId="{4D31611B-171C-4248-BC72-50DB4C5ED695}" type="presParOf" srcId="{4324A73D-EFB2-4432-8547-B77ABDEE20D7}" destId="{297C83A8-A4CD-4BA5-84CC-8E71BA9937F2}" srcOrd="1" destOrd="0" presId="urn:microsoft.com/office/officeart/2005/8/layout/orgChart1"/>
    <dgm:cxn modelId="{51D16938-8023-42A6-A33E-669E7BAF7E8B}" type="presParOf" srcId="{4324A73D-EFB2-4432-8547-B77ABDEE20D7}" destId="{B60097F1-4956-47B9-B4C2-01EC8BE18686}" srcOrd="2" destOrd="0" presId="urn:microsoft.com/office/officeart/2005/8/layout/orgChart1"/>
    <dgm:cxn modelId="{59814307-EDEC-463B-B360-5123A3D812E2}" type="presParOf" srcId="{A088D40D-30E2-4472-BF6F-F56509EF3F4D}" destId="{4A5E03DF-45B2-4FD8-9504-0FC6B57857AF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EEE743-EFEF-4A13-85B8-F4A6DF34EDE0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09D00B61-2D23-4385-8ED8-5B6403CAFACD}">
      <dgm:prSet phldrT="[Текст]"/>
      <dgm:spPr/>
      <dgm:t>
        <a:bodyPr/>
        <a:lstStyle/>
        <a:p>
          <a:r>
            <a:rPr lang="uk-UA" dirty="0" smtClean="0"/>
            <a:t>Моносахариди</a:t>
          </a:r>
          <a:endParaRPr lang="uk-UA" dirty="0"/>
        </a:p>
      </dgm:t>
    </dgm:pt>
    <dgm:pt modelId="{7E73D0F0-F4EC-4EE5-9E09-A03540570D5B}" type="parTrans" cxnId="{177BEED5-0AAA-48DD-B9B6-87AE679F0D66}">
      <dgm:prSet/>
      <dgm:spPr/>
      <dgm:t>
        <a:bodyPr/>
        <a:lstStyle/>
        <a:p>
          <a:endParaRPr lang="uk-UA"/>
        </a:p>
      </dgm:t>
    </dgm:pt>
    <dgm:pt modelId="{E34AF3BA-068F-444E-8761-7B050417601A}" type="sibTrans" cxnId="{177BEED5-0AAA-48DD-B9B6-87AE679F0D66}">
      <dgm:prSet/>
      <dgm:spPr/>
      <dgm:t>
        <a:bodyPr/>
        <a:lstStyle/>
        <a:p>
          <a:endParaRPr lang="uk-UA"/>
        </a:p>
      </dgm:t>
    </dgm:pt>
    <dgm:pt modelId="{DFB9F83B-2347-4880-A7B9-13B5E9015074}">
      <dgm:prSet phldrT="[Текст]"/>
      <dgm:spPr/>
      <dgm:t>
        <a:bodyPr/>
        <a:lstStyle/>
        <a:p>
          <a:r>
            <a:rPr lang="uk-UA" dirty="0" err="1" smtClean="0"/>
            <a:t>Фуранозні</a:t>
          </a:r>
          <a:endParaRPr lang="uk-UA" dirty="0"/>
        </a:p>
      </dgm:t>
    </dgm:pt>
    <dgm:pt modelId="{C18AF35C-F448-4B6D-86D2-BEE996D80E25}" type="parTrans" cxnId="{20F8C286-3B55-4C6D-AF3A-411E50C19893}">
      <dgm:prSet/>
      <dgm:spPr/>
      <dgm:t>
        <a:bodyPr/>
        <a:lstStyle/>
        <a:p>
          <a:endParaRPr lang="uk-UA"/>
        </a:p>
      </dgm:t>
    </dgm:pt>
    <dgm:pt modelId="{80BA72B9-4291-4BF1-9B14-5A47BD8C5942}" type="sibTrans" cxnId="{20F8C286-3B55-4C6D-AF3A-411E50C19893}">
      <dgm:prSet/>
      <dgm:spPr/>
      <dgm:t>
        <a:bodyPr/>
        <a:lstStyle/>
        <a:p>
          <a:endParaRPr lang="uk-UA"/>
        </a:p>
      </dgm:t>
    </dgm:pt>
    <dgm:pt modelId="{C33A1244-F1A2-4617-A107-639767B67289}">
      <dgm:prSet phldrT="[Текст]"/>
      <dgm:spPr/>
      <dgm:t>
        <a:bodyPr/>
        <a:lstStyle/>
        <a:p>
          <a:r>
            <a:rPr lang="uk-UA" dirty="0" smtClean="0"/>
            <a:t>Рибоза</a:t>
          </a:r>
          <a:endParaRPr lang="uk-UA" dirty="0"/>
        </a:p>
      </dgm:t>
    </dgm:pt>
    <dgm:pt modelId="{0D089B92-CEE7-4DC1-B3BF-5283858AD95F}" type="parTrans" cxnId="{6B8811A4-6F03-4F26-AA0A-BDA40699C39C}">
      <dgm:prSet/>
      <dgm:spPr/>
      <dgm:t>
        <a:bodyPr/>
        <a:lstStyle/>
        <a:p>
          <a:endParaRPr lang="uk-UA"/>
        </a:p>
      </dgm:t>
    </dgm:pt>
    <dgm:pt modelId="{0893D089-34A4-4487-8554-D7E536EDFBAF}" type="sibTrans" cxnId="{6B8811A4-6F03-4F26-AA0A-BDA40699C39C}">
      <dgm:prSet/>
      <dgm:spPr/>
      <dgm:t>
        <a:bodyPr/>
        <a:lstStyle/>
        <a:p>
          <a:endParaRPr lang="uk-UA"/>
        </a:p>
      </dgm:t>
    </dgm:pt>
    <dgm:pt modelId="{44C8EA27-A458-4459-AEB3-4348F45D8046}">
      <dgm:prSet phldrT="[Текст]"/>
      <dgm:spPr/>
      <dgm:t>
        <a:bodyPr/>
        <a:lstStyle/>
        <a:p>
          <a:r>
            <a:rPr lang="uk-UA" dirty="0" err="1" smtClean="0"/>
            <a:t>Дехоксирибоза</a:t>
          </a:r>
          <a:endParaRPr lang="uk-UA" dirty="0"/>
        </a:p>
      </dgm:t>
    </dgm:pt>
    <dgm:pt modelId="{F143334D-ABCE-4B95-B4A4-4CEDD8FB68A0}" type="parTrans" cxnId="{AFBCDA31-3B28-4679-9028-86FE7A1DADA4}">
      <dgm:prSet/>
      <dgm:spPr/>
      <dgm:t>
        <a:bodyPr/>
        <a:lstStyle/>
        <a:p>
          <a:endParaRPr lang="uk-UA"/>
        </a:p>
      </dgm:t>
    </dgm:pt>
    <dgm:pt modelId="{EE17A953-DC57-4530-AFB2-3AE91C8074C8}" type="sibTrans" cxnId="{AFBCDA31-3B28-4679-9028-86FE7A1DADA4}">
      <dgm:prSet/>
      <dgm:spPr/>
      <dgm:t>
        <a:bodyPr/>
        <a:lstStyle/>
        <a:p>
          <a:endParaRPr lang="uk-UA"/>
        </a:p>
      </dgm:t>
    </dgm:pt>
    <dgm:pt modelId="{78D780AC-75A0-4202-AAF8-0EBDB007BCC4}">
      <dgm:prSet phldrT="[Текст]"/>
      <dgm:spPr/>
      <dgm:t>
        <a:bodyPr/>
        <a:lstStyle/>
        <a:p>
          <a:r>
            <a:rPr lang="uk-UA" dirty="0" smtClean="0"/>
            <a:t>Фруктоза</a:t>
          </a:r>
          <a:endParaRPr lang="uk-UA" dirty="0"/>
        </a:p>
      </dgm:t>
    </dgm:pt>
    <dgm:pt modelId="{65D0D289-3772-4732-A5C5-65E79AE18BA7}" type="parTrans" cxnId="{3A6A4741-978C-4983-9FCC-C9A87F916572}">
      <dgm:prSet/>
      <dgm:spPr/>
      <dgm:t>
        <a:bodyPr/>
        <a:lstStyle/>
        <a:p>
          <a:endParaRPr lang="uk-UA"/>
        </a:p>
      </dgm:t>
    </dgm:pt>
    <dgm:pt modelId="{F29EA649-D024-4960-8545-F594B8229595}" type="sibTrans" cxnId="{3A6A4741-978C-4983-9FCC-C9A87F916572}">
      <dgm:prSet/>
      <dgm:spPr/>
      <dgm:t>
        <a:bodyPr/>
        <a:lstStyle/>
        <a:p>
          <a:endParaRPr lang="uk-UA"/>
        </a:p>
      </dgm:t>
    </dgm:pt>
    <dgm:pt modelId="{B2135E91-E675-4A5C-A6A9-0E63FECE77B9}" type="pres">
      <dgm:prSet presAssocID="{6DEEE743-EFEF-4A13-85B8-F4A6DF34EDE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02F6D1-81C6-4624-AB21-CD099B02DF5E}" type="pres">
      <dgm:prSet presAssocID="{09D00B61-2D23-4385-8ED8-5B6403CAFACD}" presName="vertOne" presStyleCnt="0"/>
      <dgm:spPr/>
    </dgm:pt>
    <dgm:pt modelId="{0F099C57-DCF6-45AD-ACA0-73F4ECC59959}" type="pres">
      <dgm:prSet presAssocID="{09D00B61-2D23-4385-8ED8-5B6403CAFACD}" presName="txOne" presStyleLbl="node0" presStyleIdx="0" presStyleCnt="1">
        <dgm:presLayoutVars>
          <dgm:chPref val="3"/>
        </dgm:presLayoutVars>
      </dgm:prSet>
      <dgm:spPr/>
    </dgm:pt>
    <dgm:pt modelId="{EB4DC37E-FC67-4600-A2CB-5655A7624A55}" type="pres">
      <dgm:prSet presAssocID="{09D00B61-2D23-4385-8ED8-5B6403CAFACD}" presName="parTransOne" presStyleCnt="0"/>
      <dgm:spPr/>
    </dgm:pt>
    <dgm:pt modelId="{4AA4FCAA-D7D0-4708-86FB-EF973001D0A2}" type="pres">
      <dgm:prSet presAssocID="{09D00B61-2D23-4385-8ED8-5B6403CAFACD}" presName="horzOne" presStyleCnt="0"/>
      <dgm:spPr/>
    </dgm:pt>
    <dgm:pt modelId="{F072A40A-F514-4365-B51E-EB2C5D6D5302}" type="pres">
      <dgm:prSet presAssocID="{DFB9F83B-2347-4880-A7B9-13B5E9015074}" presName="vertTwo" presStyleCnt="0"/>
      <dgm:spPr/>
    </dgm:pt>
    <dgm:pt modelId="{02907CB7-C538-4E93-9604-EBC1B04DAA77}" type="pres">
      <dgm:prSet presAssocID="{DFB9F83B-2347-4880-A7B9-13B5E9015074}" presName="txTwo" presStyleLbl="node2" presStyleIdx="0" presStyleCnt="2">
        <dgm:presLayoutVars>
          <dgm:chPref val="3"/>
        </dgm:presLayoutVars>
      </dgm:prSet>
      <dgm:spPr/>
    </dgm:pt>
    <dgm:pt modelId="{36A2ABAC-6C2D-457C-906A-B7A533F39228}" type="pres">
      <dgm:prSet presAssocID="{DFB9F83B-2347-4880-A7B9-13B5E9015074}" presName="parTransTwo" presStyleCnt="0"/>
      <dgm:spPr/>
    </dgm:pt>
    <dgm:pt modelId="{DA1FE997-A063-4DD8-927D-2538B6447EDE}" type="pres">
      <dgm:prSet presAssocID="{DFB9F83B-2347-4880-A7B9-13B5E9015074}" presName="horzTwo" presStyleCnt="0"/>
      <dgm:spPr/>
    </dgm:pt>
    <dgm:pt modelId="{7955600F-5377-44A1-A776-BD3722FB09F5}" type="pres">
      <dgm:prSet presAssocID="{C33A1244-F1A2-4617-A107-639767B67289}" presName="vertThree" presStyleCnt="0"/>
      <dgm:spPr/>
    </dgm:pt>
    <dgm:pt modelId="{F348A002-E70C-4DCA-85C5-407FB1F5E137}" type="pres">
      <dgm:prSet presAssocID="{C33A1244-F1A2-4617-A107-639767B67289}" presName="txThree" presStyleLbl="node3" presStyleIdx="0" presStyleCnt="2" custLinFactNeighborX="2406" custLinFactNeighborY="58629">
        <dgm:presLayoutVars>
          <dgm:chPref val="3"/>
        </dgm:presLayoutVars>
      </dgm:prSet>
      <dgm:spPr/>
    </dgm:pt>
    <dgm:pt modelId="{E37725D7-85C3-4E40-8089-486D00679470}" type="pres">
      <dgm:prSet presAssocID="{C33A1244-F1A2-4617-A107-639767B67289}" presName="horzThree" presStyleCnt="0"/>
      <dgm:spPr/>
    </dgm:pt>
    <dgm:pt modelId="{E310822F-FF25-4D9C-BA74-493C6B70B322}" type="pres">
      <dgm:prSet presAssocID="{0893D089-34A4-4487-8554-D7E536EDFBAF}" presName="sibSpaceThree" presStyleCnt="0"/>
      <dgm:spPr/>
    </dgm:pt>
    <dgm:pt modelId="{FE3FBD95-8799-4E48-B905-6F695E96B0C5}" type="pres">
      <dgm:prSet presAssocID="{44C8EA27-A458-4459-AEB3-4348F45D8046}" presName="vertThree" presStyleCnt="0"/>
      <dgm:spPr/>
    </dgm:pt>
    <dgm:pt modelId="{97C5DBFA-8378-4666-AD43-2E8CFF08CF44}" type="pres">
      <dgm:prSet presAssocID="{44C8EA27-A458-4459-AEB3-4348F45D8046}" presName="txThree" presStyleLbl="node3" presStyleIdx="1" presStyleCnt="2" custLinFactNeighborX="3149" custLinFactNeighborY="9391">
        <dgm:presLayoutVars>
          <dgm:chPref val="3"/>
        </dgm:presLayoutVars>
      </dgm:prSet>
      <dgm:spPr/>
    </dgm:pt>
    <dgm:pt modelId="{EFBFD71E-8CD0-4A22-91B5-EA530B7D2AD3}" type="pres">
      <dgm:prSet presAssocID="{44C8EA27-A458-4459-AEB3-4348F45D8046}" presName="horzThree" presStyleCnt="0"/>
      <dgm:spPr/>
    </dgm:pt>
    <dgm:pt modelId="{32526E25-997F-4ABF-AA3D-6E9F15419A74}" type="pres">
      <dgm:prSet presAssocID="{80BA72B9-4291-4BF1-9B14-5A47BD8C5942}" presName="sibSpaceTwo" presStyleCnt="0"/>
      <dgm:spPr/>
    </dgm:pt>
    <dgm:pt modelId="{CA5681F8-6E45-4134-9D79-6D12FC8769E2}" type="pres">
      <dgm:prSet presAssocID="{78D780AC-75A0-4202-AAF8-0EBDB007BCC4}" presName="vertTwo" presStyleCnt="0"/>
      <dgm:spPr/>
    </dgm:pt>
    <dgm:pt modelId="{40B914D3-C2F9-4254-B01F-D17186A9213E}" type="pres">
      <dgm:prSet presAssocID="{78D780AC-75A0-4202-AAF8-0EBDB007BCC4}" presName="txTwo" presStyleLbl="node2" presStyleIdx="1" presStyleCnt="2" custScaleY="134514">
        <dgm:presLayoutVars>
          <dgm:chPref val="3"/>
        </dgm:presLayoutVars>
      </dgm:prSet>
      <dgm:spPr/>
    </dgm:pt>
    <dgm:pt modelId="{BAB9D8CC-3A83-4DF4-AB46-99DF257CD7DA}" type="pres">
      <dgm:prSet presAssocID="{78D780AC-75A0-4202-AAF8-0EBDB007BCC4}" presName="horzTwo" presStyleCnt="0"/>
      <dgm:spPr/>
    </dgm:pt>
  </dgm:ptLst>
  <dgm:cxnLst>
    <dgm:cxn modelId="{3A6A4741-978C-4983-9FCC-C9A87F916572}" srcId="{09D00B61-2D23-4385-8ED8-5B6403CAFACD}" destId="{78D780AC-75A0-4202-AAF8-0EBDB007BCC4}" srcOrd="1" destOrd="0" parTransId="{65D0D289-3772-4732-A5C5-65E79AE18BA7}" sibTransId="{F29EA649-D024-4960-8545-F594B8229595}"/>
    <dgm:cxn modelId="{51FFCBF9-2487-4B36-AE30-4627E4F8EA7D}" type="presOf" srcId="{78D780AC-75A0-4202-AAF8-0EBDB007BCC4}" destId="{40B914D3-C2F9-4254-B01F-D17186A9213E}" srcOrd="0" destOrd="0" presId="urn:microsoft.com/office/officeart/2005/8/layout/hierarchy4"/>
    <dgm:cxn modelId="{AFBCDA31-3B28-4679-9028-86FE7A1DADA4}" srcId="{DFB9F83B-2347-4880-A7B9-13B5E9015074}" destId="{44C8EA27-A458-4459-AEB3-4348F45D8046}" srcOrd="1" destOrd="0" parTransId="{F143334D-ABCE-4B95-B4A4-4CEDD8FB68A0}" sibTransId="{EE17A953-DC57-4530-AFB2-3AE91C8074C8}"/>
    <dgm:cxn modelId="{93A56571-AFB5-486E-8AFC-F77B466187C7}" type="presOf" srcId="{6DEEE743-EFEF-4A13-85B8-F4A6DF34EDE0}" destId="{B2135E91-E675-4A5C-A6A9-0E63FECE77B9}" srcOrd="0" destOrd="0" presId="urn:microsoft.com/office/officeart/2005/8/layout/hierarchy4"/>
    <dgm:cxn modelId="{177BEED5-0AAA-48DD-B9B6-87AE679F0D66}" srcId="{6DEEE743-EFEF-4A13-85B8-F4A6DF34EDE0}" destId="{09D00B61-2D23-4385-8ED8-5B6403CAFACD}" srcOrd="0" destOrd="0" parTransId="{7E73D0F0-F4EC-4EE5-9E09-A03540570D5B}" sibTransId="{E34AF3BA-068F-444E-8761-7B050417601A}"/>
    <dgm:cxn modelId="{FFD7076E-8D28-45BE-8AED-9295E1C0F96B}" type="presOf" srcId="{DFB9F83B-2347-4880-A7B9-13B5E9015074}" destId="{02907CB7-C538-4E93-9604-EBC1B04DAA77}" srcOrd="0" destOrd="0" presId="urn:microsoft.com/office/officeart/2005/8/layout/hierarchy4"/>
    <dgm:cxn modelId="{697D6364-064A-48F5-9EA0-38DDC3DB73C1}" type="presOf" srcId="{C33A1244-F1A2-4617-A107-639767B67289}" destId="{F348A002-E70C-4DCA-85C5-407FB1F5E137}" srcOrd="0" destOrd="0" presId="urn:microsoft.com/office/officeart/2005/8/layout/hierarchy4"/>
    <dgm:cxn modelId="{6B8811A4-6F03-4F26-AA0A-BDA40699C39C}" srcId="{DFB9F83B-2347-4880-A7B9-13B5E9015074}" destId="{C33A1244-F1A2-4617-A107-639767B67289}" srcOrd="0" destOrd="0" parTransId="{0D089B92-CEE7-4DC1-B3BF-5283858AD95F}" sibTransId="{0893D089-34A4-4487-8554-D7E536EDFBAF}"/>
    <dgm:cxn modelId="{04F7F312-0823-410D-A0EB-680EF81AF452}" type="presOf" srcId="{44C8EA27-A458-4459-AEB3-4348F45D8046}" destId="{97C5DBFA-8378-4666-AD43-2E8CFF08CF44}" srcOrd="0" destOrd="0" presId="urn:microsoft.com/office/officeart/2005/8/layout/hierarchy4"/>
    <dgm:cxn modelId="{4F81D18C-2C58-4378-BF2E-4930D63CC907}" type="presOf" srcId="{09D00B61-2D23-4385-8ED8-5B6403CAFACD}" destId="{0F099C57-DCF6-45AD-ACA0-73F4ECC59959}" srcOrd="0" destOrd="0" presId="urn:microsoft.com/office/officeart/2005/8/layout/hierarchy4"/>
    <dgm:cxn modelId="{20F8C286-3B55-4C6D-AF3A-411E50C19893}" srcId="{09D00B61-2D23-4385-8ED8-5B6403CAFACD}" destId="{DFB9F83B-2347-4880-A7B9-13B5E9015074}" srcOrd="0" destOrd="0" parTransId="{C18AF35C-F448-4B6D-86D2-BEE996D80E25}" sibTransId="{80BA72B9-4291-4BF1-9B14-5A47BD8C5942}"/>
    <dgm:cxn modelId="{6E9D612D-0C63-4D85-8E6F-CCB88DB11BDB}" type="presParOf" srcId="{B2135E91-E675-4A5C-A6A9-0E63FECE77B9}" destId="{C602F6D1-81C6-4624-AB21-CD099B02DF5E}" srcOrd="0" destOrd="0" presId="urn:microsoft.com/office/officeart/2005/8/layout/hierarchy4"/>
    <dgm:cxn modelId="{A5D982F4-BBB6-4B43-8020-A8663A808164}" type="presParOf" srcId="{C602F6D1-81C6-4624-AB21-CD099B02DF5E}" destId="{0F099C57-DCF6-45AD-ACA0-73F4ECC59959}" srcOrd="0" destOrd="0" presId="urn:microsoft.com/office/officeart/2005/8/layout/hierarchy4"/>
    <dgm:cxn modelId="{70EDE88B-1CBA-4F03-AC58-9D1177A4CCE2}" type="presParOf" srcId="{C602F6D1-81C6-4624-AB21-CD099B02DF5E}" destId="{EB4DC37E-FC67-4600-A2CB-5655A7624A55}" srcOrd="1" destOrd="0" presId="urn:microsoft.com/office/officeart/2005/8/layout/hierarchy4"/>
    <dgm:cxn modelId="{B33D1A04-12D3-45E5-96DF-D43DDB0AACE0}" type="presParOf" srcId="{C602F6D1-81C6-4624-AB21-CD099B02DF5E}" destId="{4AA4FCAA-D7D0-4708-86FB-EF973001D0A2}" srcOrd="2" destOrd="0" presId="urn:microsoft.com/office/officeart/2005/8/layout/hierarchy4"/>
    <dgm:cxn modelId="{7D74187C-CB47-436C-B827-895F047809C0}" type="presParOf" srcId="{4AA4FCAA-D7D0-4708-86FB-EF973001D0A2}" destId="{F072A40A-F514-4365-B51E-EB2C5D6D5302}" srcOrd="0" destOrd="0" presId="urn:microsoft.com/office/officeart/2005/8/layout/hierarchy4"/>
    <dgm:cxn modelId="{9742461F-835F-4177-B3E7-4FBE3F4B6BB3}" type="presParOf" srcId="{F072A40A-F514-4365-B51E-EB2C5D6D5302}" destId="{02907CB7-C538-4E93-9604-EBC1B04DAA77}" srcOrd="0" destOrd="0" presId="urn:microsoft.com/office/officeart/2005/8/layout/hierarchy4"/>
    <dgm:cxn modelId="{909DA9A5-1254-49DA-A566-16ED40960D2A}" type="presParOf" srcId="{F072A40A-F514-4365-B51E-EB2C5D6D5302}" destId="{36A2ABAC-6C2D-457C-906A-B7A533F39228}" srcOrd="1" destOrd="0" presId="urn:microsoft.com/office/officeart/2005/8/layout/hierarchy4"/>
    <dgm:cxn modelId="{4D0CA4E0-1EF9-429D-A42C-0205721B42B0}" type="presParOf" srcId="{F072A40A-F514-4365-B51E-EB2C5D6D5302}" destId="{DA1FE997-A063-4DD8-927D-2538B6447EDE}" srcOrd="2" destOrd="0" presId="urn:microsoft.com/office/officeart/2005/8/layout/hierarchy4"/>
    <dgm:cxn modelId="{6907420C-5EAF-4090-84EC-AE2593667174}" type="presParOf" srcId="{DA1FE997-A063-4DD8-927D-2538B6447EDE}" destId="{7955600F-5377-44A1-A776-BD3722FB09F5}" srcOrd="0" destOrd="0" presId="urn:microsoft.com/office/officeart/2005/8/layout/hierarchy4"/>
    <dgm:cxn modelId="{CC5C020D-BB3F-409B-B204-5C7EE78437D1}" type="presParOf" srcId="{7955600F-5377-44A1-A776-BD3722FB09F5}" destId="{F348A002-E70C-4DCA-85C5-407FB1F5E137}" srcOrd="0" destOrd="0" presId="urn:microsoft.com/office/officeart/2005/8/layout/hierarchy4"/>
    <dgm:cxn modelId="{558131F1-5B84-47CA-939E-6D1E3187C324}" type="presParOf" srcId="{7955600F-5377-44A1-A776-BD3722FB09F5}" destId="{E37725D7-85C3-4E40-8089-486D00679470}" srcOrd="1" destOrd="0" presId="urn:microsoft.com/office/officeart/2005/8/layout/hierarchy4"/>
    <dgm:cxn modelId="{382CFD17-C9AE-4087-86F5-39AAF3CB4443}" type="presParOf" srcId="{DA1FE997-A063-4DD8-927D-2538B6447EDE}" destId="{E310822F-FF25-4D9C-BA74-493C6B70B322}" srcOrd="1" destOrd="0" presId="urn:microsoft.com/office/officeart/2005/8/layout/hierarchy4"/>
    <dgm:cxn modelId="{A3AEFCDB-5E11-4929-AB2B-16BC0C3BE38D}" type="presParOf" srcId="{DA1FE997-A063-4DD8-927D-2538B6447EDE}" destId="{FE3FBD95-8799-4E48-B905-6F695E96B0C5}" srcOrd="2" destOrd="0" presId="urn:microsoft.com/office/officeart/2005/8/layout/hierarchy4"/>
    <dgm:cxn modelId="{3BD9C65E-0924-45DE-B24D-72A7CCD77A70}" type="presParOf" srcId="{FE3FBD95-8799-4E48-B905-6F695E96B0C5}" destId="{97C5DBFA-8378-4666-AD43-2E8CFF08CF44}" srcOrd="0" destOrd="0" presId="urn:microsoft.com/office/officeart/2005/8/layout/hierarchy4"/>
    <dgm:cxn modelId="{B77FAC63-81BA-48C6-AFE1-66B10FEBF107}" type="presParOf" srcId="{FE3FBD95-8799-4E48-B905-6F695E96B0C5}" destId="{EFBFD71E-8CD0-4A22-91B5-EA530B7D2AD3}" srcOrd="1" destOrd="0" presId="urn:microsoft.com/office/officeart/2005/8/layout/hierarchy4"/>
    <dgm:cxn modelId="{2B53F49D-049F-4C49-8F6C-BB73D18414C0}" type="presParOf" srcId="{4AA4FCAA-D7D0-4708-86FB-EF973001D0A2}" destId="{32526E25-997F-4ABF-AA3D-6E9F15419A74}" srcOrd="1" destOrd="0" presId="urn:microsoft.com/office/officeart/2005/8/layout/hierarchy4"/>
    <dgm:cxn modelId="{C7FC875B-2398-4856-85E0-CB8B28CCEAA2}" type="presParOf" srcId="{4AA4FCAA-D7D0-4708-86FB-EF973001D0A2}" destId="{CA5681F8-6E45-4134-9D79-6D12FC8769E2}" srcOrd="2" destOrd="0" presId="urn:microsoft.com/office/officeart/2005/8/layout/hierarchy4"/>
    <dgm:cxn modelId="{D1A997F1-E55E-4524-94DE-1B16E71A2961}" type="presParOf" srcId="{CA5681F8-6E45-4134-9D79-6D12FC8769E2}" destId="{40B914D3-C2F9-4254-B01F-D17186A9213E}" srcOrd="0" destOrd="0" presId="urn:microsoft.com/office/officeart/2005/8/layout/hierarchy4"/>
    <dgm:cxn modelId="{A57F52C1-A725-4D26-9C32-9543A62556EE}" type="presParOf" srcId="{CA5681F8-6E45-4134-9D79-6D12FC8769E2}" destId="{BAB9D8CC-3A83-4DF4-AB46-99DF257CD7DA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571876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/>
              <a:t>Індивідуальна робота на тему: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Моносахариди та дисахариди. Їх характеристика та властивості. Значення у житті людини 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00438"/>
            <a:ext cx="3571868" cy="3357562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Виконав:</a:t>
            </a:r>
          </a:p>
          <a:p>
            <a:pPr algn="l"/>
            <a:r>
              <a:rPr lang="uk-UA" dirty="0" smtClean="0"/>
              <a:t>с</a:t>
            </a:r>
            <a:r>
              <a:rPr lang="uk-UA" dirty="0" smtClean="0"/>
              <a:t>тудент мед. факультету №2,</a:t>
            </a:r>
          </a:p>
          <a:p>
            <a:pPr algn="just"/>
            <a:r>
              <a:rPr lang="uk-UA" dirty="0" smtClean="0"/>
              <a:t>1 курсу, 25 групи</a:t>
            </a:r>
          </a:p>
          <a:p>
            <a:pPr algn="just"/>
            <a:r>
              <a:rPr lang="uk-UA" dirty="0" smtClean="0"/>
              <a:t>Шевченко Т. Г.</a:t>
            </a:r>
          </a:p>
          <a:p>
            <a:pPr algn="just"/>
            <a:r>
              <a:rPr lang="uk-UA" dirty="0" smtClean="0"/>
              <a:t>Викладач:</a:t>
            </a:r>
          </a:p>
          <a:p>
            <a:pPr algn="just"/>
            <a:r>
              <a:rPr lang="uk-UA" dirty="0" smtClean="0"/>
              <a:t>Мисник О. Ф. </a:t>
            </a:r>
          </a:p>
          <a:p>
            <a:endParaRPr lang="uk-UA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recommend.ru.q5.r-99.com/sites/default/files/product-images/25983/fruktoza_novo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4019550" cy="4943476"/>
          </a:xfrm>
          <a:prstGeom prst="rect">
            <a:avLst/>
          </a:prstGeom>
          <a:noFill/>
        </p:spPr>
      </p:pic>
      <p:pic>
        <p:nvPicPr>
          <p:cNvPr id="22534" name="Picture 6" descr="http://korust.znay.info/wp-content/uploads/2012/08/fruktoza-polza-i-vr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3980682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9286908" cy="1089804"/>
          </a:xfrm>
        </p:spPr>
        <p:txBody>
          <a:bodyPr/>
          <a:lstStyle/>
          <a:p>
            <a:pPr algn="ctr"/>
            <a:r>
              <a:rPr lang="uk-UA" b="1" dirty="0" smtClean="0"/>
              <a:t>Загальна характеристика 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Вуглеводи — органічні сполуки зі змішаними функціями, що складаються із карбону, </a:t>
            </a:r>
            <a:r>
              <a:rPr lang="uk-UA" dirty="0" err="1" smtClean="0"/>
              <a:t>оксигену</a:t>
            </a:r>
            <a:r>
              <a:rPr lang="uk-UA" dirty="0" smtClean="0"/>
              <a:t> і гідрогену і за хімічною природою є </a:t>
            </a:r>
            <a:r>
              <a:rPr lang="uk-UA" dirty="0" err="1" smtClean="0"/>
              <a:t>полігідрокси-</a:t>
            </a:r>
            <a:r>
              <a:rPr lang="uk-UA" dirty="0" smtClean="0"/>
              <a:t> альдегідами або кетонами (тобто мають кілька гідроксильних груп і одну карбонільну) або перетворюються у них при гідролізі, більшість вуглеводів мають емпіричну формулу </a:t>
            </a:r>
            <a:r>
              <a:rPr lang="en-US" dirty="0" err="1" smtClean="0"/>
              <a:t>Cn</a:t>
            </a:r>
            <a:r>
              <a:rPr lang="en-US" dirty="0" smtClean="0"/>
              <a:t>(H2O)n, </a:t>
            </a:r>
            <a:r>
              <a:rPr lang="uk-UA" dirty="0" smtClean="0"/>
              <a:t>звідки і походить їхня назва («вуглець» + «вода»). Деякі похідні вуглеводів можуть також містити нітроген, </a:t>
            </a:r>
            <a:r>
              <a:rPr lang="uk-UA" dirty="0" err="1" smtClean="0"/>
              <a:t>сульфур</a:t>
            </a:r>
            <a:r>
              <a:rPr lang="uk-UA" dirty="0" smtClean="0"/>
              <a:t>, фосфор тощо. Вуглеводи є складовою </a:t>
            </a:r>
            <a:r>
              <a:rPr lang="uk-UA" dirty="0" err="1" smtClean="0"/>
              <a:t>частиноюклітин</a:t>
            </a:r>
            <a:r>
              <a:rPr lang="uk-UA" dirty="0" smtClean="0"/>
              <a:t> усіх живих організмів і одним із чотирьох найбільших класів </a:t>
            </a:r>
            <a:r>
              <a:rPr lang="uk-UA" dirty="0" err="1" smtClean="0"/>
              <a:t>біомолекул</a:t>
            </a:r>
            <a:r>
              <a:rPr lang="uk-UA" dirty="0" smtClean="0"/>
              <a:t> на ряду із білками, ліпідами і нуклеїновими кислотами.</a:t>
            </a:r>
            <a:endParaRPr lang="uk-UA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r>
              <a:rPr lang="uk-UA" dirty="0" smtClean="0"/>
              <a:t>Три основні групи вуглеводів — це моносахариди, олігосахариди і </a:t>
            </a:r>
            <a:r>
              <a:rPr lang="uk-UA" dirty="0" smtClean="0"/>
              <a:t>              полісахариди</a:t>
            </a:r>
            <a:r>
              <a:rPr lang="uk-UA" dirty="0" smtClean="0"/>
              <a:t>. Перші ще називають простими </a:t>
            </a:r>
            <a:r>
              <a:rPr lang="uk-UA" dirty="0" err="1" smtClean="0"/>
              <a:t>цукрами</a:t>
            </a:r>
            <a:r>
              <a:rPr lang="uk-UA" dirty="0" smtClean="0"/>
              <a:t>, їхні молекули складаються із однієї </a:t>
            </a:r>
            <a:r>
              <a:rPr lang="uk-UA" dirty="0" err="1" smtClean="0"/>
              <a:t>полігідрокси-</a:t>
            </a:r>
            <a:r>
              <a:rPr lang="uk-UA" dirty="0" smtClean="0"/>
              <a:t> альдегідної або </a:t>
            </a:r>
            <a:r>
              <a:rPr lang="uk-UA" dirty="0" err="1" smtClean="0"/>
              <a:t>кетонної</a:t>
            </a:r>
            <a:r>
              <a:rPr lang="uk-UA" dirty="0" smtClean="0"/>
              <a:t> одиниці, що містить переважно від 3-ох до 9-ти атомів карбону. Найпоширенішим у природі </a:t>
            </a:r>
            <a:r>
              <a:rPr lang="uk-UA" dirty="0" err="1" smtClean="0"/>
              <a:t>моносахаридом</a:t>
            </a:r>
            <a:r>
              <a:rPr lang="uk-UA" dirty="0" smtClean="0"/>
              <a:t> є глюкоза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9286908" cy="1089804"/>
          </a:xfrm>
        </p:spPr>
        <p:txBody>
          <a:bodyPr/>
          <a:lstStyle/>
          <a:p>
            <a:pPr algn="ctr"/>
            <a:r>
              <a:rPr lang="uk-UA" b="1" dirty="0" smtClean="0"/>
              <a:t>Класифікація</a:t>
            </a:r>
            <a:endParaRPr lang="uk-UA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Моносахариди</a:t>
            </a:r>
            <a:r>
              <a:rPr lang="ru-RU" dirty="0" smtClean="0"/>
              <a:t>, як </a:t>
            </a:r>
            <a:r>
              <a:rPr lang="ru-RU" dirty="0" err="1" smtClean="0"/>
              <a:t>альдегіди</a:t>
            </a:r>
            <a:r>
              <a:rPr lang="ru-RU" dirty="0" smtClean="0"/>
              <a:t> 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кетоспирти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сполуками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змішаними</a:t>
            </a:r>
            <a:r>
              <a:rPr lang="ru-RU" dirty="0" smtClean="0"/>
              <a:t> </a:t>
            </a:r>
            <a:r>
              <a:rPr lang="ru-RU" dirty="0" err="1" smtClean="0"/>
              <a:t>функціями</a:t>
            </a:r>
            <a:r>
              <a:rPr lang="ru-RU" dirty="0" smtClean="0"/>
              <a:t>; природа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ускладнена</a:t>
            </a:r>
            <a:r>
              <a:rPr lang="ru-RU" dirty="0" smtClean="0"/>
              <a:t> </a:t>
            </a:r>
            <a:r>
              <a:rPr lang="ru-RU" dirty="0" err="1" smtClean="0"/>
              <a:t>властивістю</a:t>
            </a:r>
            <a:r>
              <a:rPr lang="ru-RU" dirty="0" smtClean="0"/>
              <a:t> </a:t>
            </a:r>
            <a:r>
              <a:rPr lang="ru-RU" dirty="0" err="1" smtClean="0"/>
              <a:t>внутрішньомолекулярних</a:t>
            </a:r>
            <a:r>
              <a:rPr lang="ru-RU" dirty="0" smtClean="0"/>
              <a:t> </a:t>
            </a:r>
            <a:r>
              <a:rPr lang="ru-RU" dirty="0" err="1" smtClean="0"/>
              <a:t>взаємодій</a:t>
            </a:r>
            <a:r>
              <a:rPr lang="ru-RU" dirty="0" smtClean="0"/>
              <a:t>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моносахариди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вступають</a:t>
            </a:r>
            <a:r>
              <a:rPr lang="ru-RU" dirty="0" smtClean="0"/>
              <a:t> в </a:t>
            </a:r>
            <a:r>
              <a:rPr lang="ru-RU" dirty="0" err="1" smtClean="0"/>
              <a:t>реакцію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у </a:t>
            </a:r>
            <a:r>
              <a:rPr lang="ru-RU" dirty="0" err="1" smtClean="0"/>
              <a:t>відкритій</a:t>
            </a:r>
            <a:r>
              <a:rPr lang="ru-RU" dirty="0" smtClean="0"/>
              <a:t> </a:t>
            </a:r>
            <a:r>
              <a:rPr lang="ru-RU" dirty="0" err="1" smtClean="0"/>
              <a:t>ланцюговій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в </a:t>
            </a:r>
            <a:r>
              <a:rPr lang="ru-RU" dirty="0" err="1" smtClean="0"/>
              <a:t>циклічних</a:t>
            </a:r>
            <a:r>
              <a:rPr lang="ru-RU" dirty="0" smtClean="0"/>
              <a:t> формах. </a:t>
            </a:r>
            <a:r>
              <a:rPr lang="ru-RU" dirty="0" err="1" smtClean="0"/>
              <a:t>Вуглеводний</a:t>
            </a:r>
            <a:r>
              <a:rPr lang="ru-RU" dirty="0" smtClean="0"/>
              <a:t> </a:t>
            </a:r>
            <a:r>
              <a:rPr lang="ru-RU" dirty="0" err="1" smtClean="0"/>
              <a:t>ланцюжок</a:t>
            </a:r>
            <a:r>
              <a:rPr lang="ru-RU" dirty="0" smtClean="0"/>
              <a:t> моносахариду,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глюкози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приймати</a:t>
            </a:r>
            <a:r>
              <a:rPr lang="ru-RU" dirty="0" smtClean="0"/>
              <a:t> </a:t>
            </a:r>
            <a:r>
              <a:rPr lang="ru-RU" dirty="0" err="1" smtClean="0"/>
              <a:t>унікальну</a:t>
            </a:r>
            <a:r>
              <a:rPr lang="ru-RU" dirty="0" smtClean="0"/>
              <a:t> </a:t>
            </a:r>
            <a:r>
              <a:rPr lang="ru-RU" dirty="0" err="1" smtClean="0"/>
              <a:t>конформацію</a:t>
            </a:r>
            <a:r>
              <a:rPr lang="ru-RU" dirty="0" smtClean="0"/>
              <a:t>, при </a:t>
            </a:r>
            <a:r>
              <a:rPr lang="ru-RU" dirty="0" err="1" smtClean="0"/>
              <a:t>цьому</a:t>
            </a:r>
            <a:r>
              <a:rPr lang="ru-RU" dirty="0" smtClean="0"/>
              <a:t> 1-й С-атом,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несе</a:t>
            </a:r>
            <a:r>
              <a:rPr lang="ru-RU" dirty="0" smtClean="0"/>
              <a:t> </a:t>
            </a:r>
            <a:r>
              <a:rPr lang="ru-RU" dirty="0" err="1" smtClean="0"/>
              <a:t>карбонільну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, </a:t>
            </a:r>
            <a:r>
              <a:rPr lang="ru-RU" dirty="0" err="1" smtClean="0"/>
              <a:t>зближується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спиртовою </a:t>
            </a:r>
            <a:r>
              <a:rPr lang="ru-RU" dirty="0" err="1" smtClean="0"/>
              <a:t>групою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5-го С-атому; атом 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ОН </a:t>
            </a:r>
            <a:r>
              <a:rPr lang="ru-RU" dirty="0" err="1" smtClean="0"/>
              <a:t>переміщується</a:t>
            </a:r>
            <a:r>
              <a:rPr lang="ru-RU" dirty="0" smtClean="0"/>
              <a:t> до </a:t>
            </a:r>
            <a:r>
              <a:rPr lang="ru-RU" dirty="0" err="1" smtClean="0"/>
              <a:t>карбонільного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, а </a:t>
            </a:r>
            <a:r>
              <a:rPr lang="ru-RU" dirty="0" err="1" smtClean="0"/>
              <a:t>кисень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5-го С-атому </a:t>
            </a:r>
            <a:r>
              <a:rPr lang="ru-RU" dirty="0" err="1" smtClean="0"/>
              <a:t>з'єднується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1-м (</a:t>
            </a:r>
            <a:r>
              <a:rPr lang="ru-RU" dirty="0" err="1" smtClean="0"/>
              <a:t>карбонільним</a:t>
            </a:r>
            <a:r>
              <a:rPr lang="ru-RU" dirty="0" smtClean="0"/>
              <a:t>) С-атомом . В </a:t>
            </a:r>
            <a:r>
              <a:rPr lang="ru-RU" dirty="0" err="1" smtClean="0"/>
              <a:t>наслідок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замикається</a:t>
            </a:r>
            <a:r>
              <a:rPr lang="ru-RU" dirty="0" smtClean="0"/>
              <a:t> </a:t>
            </a:r>
            <a:r>
              <a:rPr lang="ru-RU" dirty="0" err="1" smtClean="0"/>
              <a:t>шестичленне</a:t>
            </a:r>
            <a:r>
              <a:rPr lang="ru-RU" dirty="0" smtClean="0"/>
              <a:t> </a:t>
            </a:r>
            <a:r>
              <a:rPr lang="ru-RU" dirty="0" err="1" smtClean="0"/>
              <a:t>кільце</a:t>
            </a:r>
            <a:r>
              <a:rPr lang="ru-RU" dirty="0" smtClean="0"/>
              <a:t>. Так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циклічні</a:t>
            </a:r>
            <a:r>
              <a:rPr lang="ru-RU" dirty="0" smtClean="0"/>
              <a:t> 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В-форми</a:t>
            </a:r>
            <a:r>
              <a:rPr lang="ru-RU" dirty="0" smtClean="0"/>
              <a:t> </a:t>
            </a:r>
            <a:r>
              <a:rPr lang="ru-RU" dirty="0" err="1" smtClean="0"/>
              <a:t>глюкози</a:t>
            </a:r>
            <a:r>
              <a:rPr lang="ru-RU" dirty="0" smtClean="0"/>
              <a:t> </a:t>
            </a:r>
            <a:r>
              <a:rPr lang="ru-RU" dirty="0" err="1" smtClean="0"/>
              <a:t>відрізняючись</a:t>
            </a:r>
            <a:r>
              <a:rPr lang="ru-RU" dirty="0" smtClean="0"/>
              <a:t> </a:t>
            </a:r>
            <a:r>
              <a:rPr lang="ru-RU" dirty="0" err="1" smtClean="0"/>
              <a:t>просторовим</a:t>
            </a:r>
            <a:r>
              <a:rPr lang="ru-RU" dirty="0" smtClean="0"/>
              <a:t> </a:t>
            </a:r>
            <a:r>
              <a:rPr lang="ru-RU" dirty="0" err="1" smtClean="0"/>
              <a:t>розташуванням</a:t>
            </a:r>
            <a:r>
              <a:rPr lang="ru-RU" dirty="0" smtClean="0"/>
              <a:t> </a:t>
            </a:r>
            <a:r>
              <a:rPr lang="ru-RU" dirty="0" err="1" smtClean="0"/>
              <a:t>атомів</a:t>
            </a:r>
            <a:r>
              <a:rPr lang="ru-RU" dirty="0" smtClean="0"/>
              <a:t> 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ОН </a:t>
            </a:r>
            <a:r>
              <a:rPr lang="ru-RU" dirty="0" err="1" smtClean="0"/>
              <a:t>біля</a:t>
            </a:r>
            <a:r>
              <a:rPr lang="ru-RU" dirty="0" smtClean="0"/>
              <a:t> 1-го С-атому.</a:t>
            </a: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9286908" cy="1089804"/>
          </a:xfrm>
        </p:spPr>
        <p:txBody>
          <a:bodyPr/>
          <a:lstStyle/>
          <a:p>
            <a:pPr algn="ctr"/>
            <a:r>
              <a:rPr lang="uk-UA" b="1" dirty="0" smtClean="0"/>
              <a:t>Моносахариди</a:t>
            </a:r>
            <a:endParaRPr lang="uk-UA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ubject.com.ua/chemistry/zno1/zno1.files/image2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636499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0"/>
          <a:ext cx="9144000" cy="4429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4" name="Picture 2" descr="Файл:D-mannos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930903"/>
            <a:ext cx="1500198" cy="2927097"/>
          </a:xfrm>
          <a:prstGeom prst="rect">
            <a:avLst/>
          </a:prstGeom>
          <a:noFill/>
        </p:spPr>
      </p:pic>
      <p:pic>
        <p:nvPicPr>
          <p:cNvPr id="28676" name="Picture 4" descr="Файл:D-glucos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3930904"/>
            <a:ext cx="1500198" cy="2927096"/>
          </a:xfrm>
          <a:prstGeom prst="rect">
            <a:avLst/>
          </a:prstGeom>
          <a:noFill/>
        </p:spPr>
      </p:pic>
      <p:pic>
        <p:nvPicPr>
          <p:cNvPr id="28678" name="Picture 6" descr="Файл:D-galactos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206" y="3930902"/>
            <a:ext cx="1500198" cy="292709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zid.com.ua/wp-content/uploads/2011/08/glukoz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5857896" cy="552595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8366"/>
          </a:xfrm>
        </p:spPr>
        <p:txBody>
          <a:bodyPr/>
          <a:lstStyle/>
          <a:p>
            <a:pPr algn="ctr"/>
            <a:r>
              <a:rPr lang="uk-UA" b="1" dirty="0" smtClean="0"/>
              <a:t>Моносахариди. Глюкоза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3786214"/>
          </a:xfrm>
        </p:spPr>
        <p:txBody>
          <a:bodyPr>
            <a:normAutofit/>
          </a:bodyPr>
          <a:lstStyle/>
          <a:p>
            <a:r>
              <a:rPr lang="vi-VN" sz="3200" dirty="0" smtClean="0">
                <a:latin typeface="Century Gothic (Основной текст)"/>
              </a:rPr>
              <a:t>Глюко́за (від грец. </a:t>
            </a:r>
            <a:r>
              <a:rPr lang="el-GR" sz="3200" dirty="0" smtClean="0">
                <a:latin typeface="Century Gothic (Основной текст)"/>
              </a:rPr>
              <a:t>γλυκύς — </a:t>
            </a:r>
            <a:r>
              <a:rPr lang="vi-VN" sz="3200" dirty="0" smtClean="0">
                <a:latin typeface="Century Gothic (Основной текст)"/>
              </a:rPr>
              <a:t>солодкий) (виноградний цукор, декстроза), С6Н12О6 — важливиймоносахарид; білі кристали солодкі на смак, легко розчиняються у </a:t>
            </a:r>
            <a:r>
              <a:rPr lang="vi-VN" sz="3200" dirty="0" smtClean="0">
                <a:latin typeface="Century Gothic (Основной текст)"/>
              </a:rPr>
              <a:t>воді.</a:t>
            </a:r>
            <a:r>
              <a:rPr lang="uk-UA" sz="3200" dirty="0" smtClean="0">
                <a:latin typeface="Century Gothic (Основной текст)"/>
              </a:rPr>
              <a:t> О</a:t>
            </a:r>
            <a:r>
              <a:rPr lang="vi-VN" sz="3200" dirty="0" smtClean="0">
                <a:latin typeface="Century Gothic (Основной текст)"/>
              </a:rPr>
              <a:t>тримується</a:t>
            </a:r>
            <a:r>
              <a:rPr lang="uk-UA" sz="3200" dirty="0" smtClean="0">
                <a:latin typeface="Century Gothic (Основной текст)"/>
              </a:rPr>
              <a:t> </a:t>
            </a:r>
            <a:r>
              <a:rPr lang="vi-VN" sz="3200" dirty="0" smtClean="0">
                <a:latin typeface="Century Gothic (Основной текст)"/>
              </a:rPr>
              <a:t>при</a:t>
            </a:r>
            <a:r>
              <a:rPr lang="vi-VN" sz="3200" dirty="0" smtClean="0">
                <a:latin typeface="Century Gothic (Основной текст)"/>
              </a:rPr>
              <a:t> гідролізі </a:t>
            </a:r>
            <a:r>
              <a:rPr lang="vi-VN" sz="3200" dirty="0" smtClean="0">
                <a:latin typeface="Century Gothic (Основной текст)"/>
              </a:rPr>
              <a:t>крохмалю</a:t>
            </a:r>
            <a:r>
              <a:rPr lang="vi-VN" sz="3200" dirty="0" smtClean="0">
                <a:latin typeface="Century Gothic (Основной текст)"/>
              </a:rPr>
              <a:t> і целюлози (під дією ферментів або мінеральних кислот).</a:t>
            </a:r>
          </a:p>
          <a:p>
            <a:endParaRPr lang="uk-UA" dirty="0"/>
          </a:p>
        </p:txBody>
      </p:sp>
      <p:pic>
        <p:nvPicPr>
          <p:cNvPr id="4" name="Picture 2" descr="Файл:D-glucose-chain-3D-ball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41225"/>
            <a:ext cx="4714908" cy="26167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ua.convdocs.org/pars_docs/refs/14/13776/13776_html_3cd6cf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pPr algn="ctr"/>
            <a:r>
              <a:rPr lang="uk-UA" b="1" dirty="0" smtClean="0"/>
              <a:t>Зміст роботи: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072074"/>
          </a:xfrm>
        </p:spPr>
        <p:txBody>
          <a:bodyPr/>
          <a:lstStyle/>
          <a:p>
            <a:r>
              <a:rPr lang="uk-UA" dirty="0" smtClean="0"/>
              <a:t>Вступ</a:t>
            </a:r>
          </a:p>
          <a:p>
            <a:r>
              <a:rPr lang="uk-UA" dirty="0" smtClean="0"/>
              <a:t>Мета та актуальність </a:t>
            </a:r>
          </a:p>
          <a:p>
            <a:r>
              <a:rPr lang="uk-UA" dirty="0" smtClean="0"/>
              <a:t>Загальна характеристика вуглеводів</a:t>
            </a:r>
          </a:p>
          <a:p>
            <a:r>
              <a:rPr lang="uk-UA" dirty="0" smtClean="0"/>
              <a:t>Класифікація вуглеводів </a:t>
            </a:r>
          </a:p>
          <a:p>
            <a:r>
              <a:rPr lang="uk-UA" dirty="0" smtClean="0"/>
              <a:t>Хімічні та фізичні властивості вуглеводів</a:t>
            </a:r>
          </a:p>
          <a:p>
            <a:r>
              <a:rPr lang="uk-UA" dirty="0" smtClean="0"/>
              <a:t>Значення за застосування у житті людини </a:t>
            </a:r>
          </a:p>
          <a:p>
            <a:r>
              <a:rPr lang="uk-UA" dirty="0" smtClean="0"/>
              <a:t>Висновок</a:t>
            </a:r>
          </a:p>
          <a:p>
            <a:r>
              <a:rPr lang="uk-UA" dirty="0" smtClean="0"/>
              <a:t>Список використаних джерел інформації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Природна</a:t>
            </a:r>
            <a:r>
              <a:rPr lang="ru-RU" dirty="0" smtClean="0"/>
              <a:t> </a:t>
            </a:r>
            <a:r>
              <a:rPr lang="ru-RU" dirty="0" err="1" smtClean="0"/>
              <a:t>кристалічна</a:t>
            </a:r>
            <a:r>
              <a:rPr lang="ru-RU" dirty="0" smtClean="0"/>
              <a:t> глюкоза (</a:t>
            </a:r>
            <a:r>
              <a:rPr lang="ru-RU" dirty="0" err="1" smtClean="0"/>
              <a:t>виноградний</a:t>
            </a:r>
            <a:r>
              <a:rPr lang="ru-RU" dirty="0" smtClean="0"/>
              <a:t> </a:t>
            </a:r>
            <a:r>
              <a:rPr lang="ru-RU" dirty="0" err="1" smtClean="0"/>
              <a:t>цукор</a:t>
            </a:r>
            <a:r>
              <a:rPr lang="ru-RU" dirty="0" smtClean="0"/>
              <a:t>) </a:t>
            </a:r>
            <a:r>
              <a:rPr lang="ru-RU" dirty="0" err="1" smtClean="0"/>
              <a:t>являє</a:t>
            </a:r>
            <a:r>
              <a:rPr lang="ru-RU" dirty="0" smtClean="0"/>
              <a:t> собою </a:t>
            </a:r>
            <a:r>
              <a:rPr lang="ru-RU" dirty="0" err="1" smtClean="0"/>
              <a:t>циклічну</a:t>
            </a:r>
            <a:r>
              <a:rPr lang="ru-RU" dirty="0" smtClean="0"/>
              <a:t> </a:t>
            </a:r>
            <a:r>
              <a:rPr lang="ru-RU" dirty="0" err="1" smtClean="0"/>
              <a:t>альфа-формулу</a:t>
            </a:r>
            <a:r>
              <a:rPr lang="ru-RU" dirty="0" smtClean="0"/>
              <a:t>. При </a:t>
            </a:r>
            <a:r>
              <a:rPr lang="ru-RU" dirty="0" err="1" smtClean="0"/>
              <a:t>розчиненні</a:t>
            </a:r>
            <a:r>
              <a:rPr lang="ru-RU" dirty="0" smtClean="0"/>
              <a:t> в </a:t>
            </a:r>
            <a:r>
              <a:rPr lang="ru-RU" dirty="0" err="1" smtClean="0"/>
              <a:t>воді</a:t>
            </a:r>
            <a:r>
              <a:rPr lang="ru-RU" dirty="0" smtClean="0"/>
              <a:t> вона переходить в </a:t>
            </a:r>
            <a:r>
              <a:rPr lang="ru-RU" dirty="0" err="1" smtClean="0"/>
              <a:t>ланцюгову</a:t>
            </a:r>
            <a:r>
              <a:rPr lang="ru-RU" dirty="0" smtClean="0"/>
              <a:t>, а через </a:t>
            </a:r>
            <a:r>
              <a:rPr lang="ru-RU" dirty="0" err="1" smtClean="0"/>
              <a:t>неї</a:t>
            </a:r>
            <a:r>
              <a:rPr lang="ru-RU" dirty="0" smtClean="0"/>
              <a:t> в </a:t>
            </a:r>
            <a:r>
              <a:rPr lang="ru-RU" dirty="0" err="1" smtClean="0"/>
              <a:t>бета-форму</a:t>
            </a:r>
            <a:r>
              <a:rPr lang="ru-RU" dirty="0" smtClean="0"/>
              <a:t>;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установлюється</a:t>
            </a:r>
            <a:r>
              <a:rPr lang="ru-RU" dirty="0" smtClean="0"/>
              <a:t> </a:t>
            </a:r>
            <a:r>
              <a:rPr lang="ru-RU" dirty="0" err="1" smtClean="0"/>
              <a:t>динамічна</a:t>
            </a:r>
            <a:r>
              <a:rPr lang="ru-RU" dirty="0" smtClean="0"/>
              <a:t> </a:t>
            </a:r>
            <a:r>
              <a:rPr lang="ru-RU" dirty="0" err="1" smtClean="0"/>
              <a:t>рівновага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усіма</a:t>
            </a:r>
            <a:r>
              <a:rPr lang="ru-RU" dirty="0" smtClean="0"/>
              <a:t> формами.</a:t>
            </a:r>
          </a:p>
          <a:p>
            <a:r>
              <a:rPr lang="ru-RU" dirty="0" smtClean="0"/>
              <a:t>Бета-форма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виділена</a:t>
            </a:r>
            <a:r>
              <a:rPr lang="ru-RU" dirty="0" smtClean="0"/>
              <a:t> в </a:t>
            </a:r>
            <a:r>
              <a:rPr lang="ru-RU" dirty="0" err="1" smtClean="0"/>
              <a:t>кристалічному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; у водному </a:t>
            </a:r>
            <a:r>
              <a:rPr lang="ru-RU" dirty="0" err="1" smtClean="0"/>
              <a:t>розчині</a:t>
            </a:r>
            <a:r>
              <a:rPr lang="ru-RU" dirty="0" smtClean="0"/>
              <a:t> вона </a:t>
            </a:r>
            <a:r>
              <a:rPr lang="ru-RU" dirty="0" err="1" smtClean="0"/>
              <a:t>утворює</a:t>
            </a:r>
            <a:r>
              <a:rPr lang="ru-RU" dirty="0" smtClean="0"/>
              <a:t> </a:t>
            </a:r>
            <a:r>
              <a:rPr lang="ru-RU" dirty="0" err="1" smtClean="0"/>
              <a:t>рівноважну</a:t>
            </a:r>
            <a:r>
              <a:rPr lang="ru-RU" dirty="0" smtClean="0"/>
              <a:t> систему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формами.</a:t>
            </a:r>
          </a:p>
          <a:p>
            <a:r>
              <a:rPr lang="ru-RU" dirty="0" err="1" smtClean="0"/>
              <a:t>Ланцюгова</a:t>
            </a:r>
            <a:r>
              <a:rPr lang="ru-RU" dirty="0" smtClean="0"/>
              <a:t> форма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в </a:t>
            </a:r>
            <a:r>
              <a:rPr lang="ru-RU" dirty="0" err="1" smtClean="0"/>
              <a:t>розчинах</a:t>
            </a:r>
            <a:r>
              <a:rPr lang="ru-RU" dirty="0" smtClean="0"/>
              <a:t>, </a:t>
            </a:r>
            <a:r>
              <a:rPr lang="ru-RU" dirty="0" err="1" smtClean="0"/>
              <a:t>причому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невеликій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, а в </a:t>
            </a:r>
            <a:r>
              <a:rPr lang="ru-RU" dirty="0" err="1" smtClean="0"/>
              <a:t>вільному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 не </a:t>
            </a:r>
            <a:r>
              <a:rPr lang="ru-RU" dirty="0" err="1" smtClean="0"/>
              <a:t>виділена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8366"/>
          </a:xfrm>
        </p:spPr>
        <p:txBody>
          <a:bodyPr/>
          <a:lstStyle/>
          <a:p>
            <a:pPr algn="ctr"/>
            <a:r>
              <a:rPr lang="uk-UA" b="1" dirty="0" smtClean="0"/>
              <a:t>Моносахариди. Глюкоза</a:t>
            </a:r>
            <a:endParaRPr lang="uk-UA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3000396"/>
          </a:xfrm>
        </p:spPr>
        <p:txBody>
          <a:bodyPr/>
          <a:lstStyle/>
          <a:p>
            <a:r>
              <a:rPr lang="uk-UA" dirty="0" err="1" smtClean="0"/>
              <a:t>Маноза</a:t>
            </a:r>
            <a:r>
              <a:rPr lang="uk-UA" dirty="0" smtClean="0"/>
              <a:t> — </a:t>
            </a:r>
            <a:r>
              <a:rPr lang="uk-UA" dirty="0" err="1" smtClean="0"/>
              <a:t>моносахарид</a:t>
            </a:r>
            <a:r>
              <a:rPr lang="uk-UA" dirty="0" smtClean="0"/>
              <a:t> із загальною формулою </a:t>
            </a:r>
            <a:r>
              <a:rPr lang="en-US" dirty="0" smtClean="0"/>
              <a:t>C6H12O6 (</a:t>
            </a:r>
            <a:r>
              <a:rPr lang="uk-UA" dirty="0" smtClean="0"/>
              <a:t>ізомер глюкози, компонент багатьох полісахаридів та змішаних біополімерів рослинного, тваринного та бактеріального походження. Входить до складу плодів цитрусових.</a:t>
            </a: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8366"/>
          </a:xfrm>
        </p:spPr>
        <p:txBody>
          <a:bodyPr/>
          <a:lstStyle/>
          <a:p>
            <a:pPr algn="ctr"/>
            <a:r>
              <a:rPr lang="uk-UA" b="1" dirty="0" smtClean="0"/>
              <a:t>Моносахариди. </a:t>
            </a:r>
            <a:r>
              <a:rPr lang="uk-UA" b="1" dirty="0" err="1" smtClean="0"/>
              <a:t>Маноза</a:t>
            </a:r>
            <a:endParaRPr lang="uk-UA" b="1" dirty="0"/>
          </a:p>
        </p:txBody>
      </p:sp>
      <p:pic>
        <p:nvPicPr>
          <p:cNvPr id="31746" name="Picture 2" descr="Файл:DL-Mannose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786190"/>
            <a:ext cx="3438525" cy="27908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378621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Галактоза - один з простих </a:t>
            </a:r>
            <a:r>
              <a:rPr lang="uk-UA" dirty="0" err="1" smtClean="0"/>
              <a:t>цукрів</a:t>
            </a:r>
            <a:r>
              <a:rPr lang="uk-UA" dirty="0" smtClean="0"/>
              <a:t>. Відрізняється від глюкози просторовим розташуванням водневої і гідроксильної груп в 4-го вуглецевого атома. Міститься в тваринних і рослинних організмах, у тому числі в деяких мікроорганізмах. Входить до складу молочного цукру. При окисленні утворює </a:t>
            </a:r>
            <a:r>
              <a:rPr lang="uk-UA" dirty="0" err="1" smtClean="0"/>
              <a:t>галактонову</a:t>
            </a:r>
            <a:r>
              <a:rPr lang="uk-UA" dirty="0" smtClean="0"/>
              <a:t>, </a:t>
            </a:r>
            <a:r>
              <a:rPr lang="uk-UA" dirty="0" err="1" smtClean="0"/>
              <a:t>галактуроновута</a:t>
            </a:r>
            <a:r>
              <a:rPr lang="uk-UA" dirty="0" smtClean="0"/>
              <a:t> слизову кислоти.</a:t>
            </a: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8366"/>
          </a:xfrm>
        </p:spPr>
        <p:txBody>
          <a:bodyPr/>
          <a:lstStyle/>
          <a:p>
            <a:pPr algn="ctr"/>
            <a:r>
              <a:rPr lang="uk-UA" b="1" dirty="0" smtClean="0"/>
              <a:t>Моносахариди. Галактоза</a:t>
            </a:r>
            <a:endParaRPr lang="uk-UA" b="1" dirty="0"/>
          </a:p>
        </p:txBody>
      </p:sp>
      <p:pic>
        <p:nvPicPr>
          <p:cNvPr id="33794" name="Picture 2" descr="Файл:Galactose-3D-ball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064429">
            <a:off x="5286380" y="3429000"/>
            <a:ext cx="3143272" cy="3143272"/>
          </a:xfrm>
          <a:prstGeom prst="rect">
            <a:avLst/>
          </a:prstGeom>
          <a:noFill/>
        </p:spPr>
      </p:pic>
      <p:pic>
        <p:nvPicPr>
          <p:cNvPr id="33796" name="Picture 4" descr="Файл:Beta-D-Galactopyranose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460047"/>
            <a:ext cx="2214578" cy="239795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r>
              <a:rPr lang="vi-VN" dirty="0" smtClean="0">
                <a:latin typeface="Calibri" pitchFamily="34" charset="0"/>
              </a:rPr>
              <a:t>Рибо́за </a:t>
            </a:r>
            <a:r>
              <a:rPr lang="vi-VN" dirty="0" smtClean="0">
                <a:latin typeface="Calibri" pitchFamily="34" charset="0"/>
              </a:rPr>
              <a:t>—</a:t>
            </a:r>
            <a:r>
              <a:rPr lang="vi-VN" dirty="0" smtClean="0">
                <a:latin typeface="Calibri" pitchFamily="34" charset="0"/>
              </a:rPr>
              <a:t> моносахарид, що належить до класу пентоз групи альдопентоз. Емпірична формула </a:t>
            </a:r>
            <a:r>
              <a:rPr lang="en-US" dirty="0" smtClean="0">
                <a:latin typeface="Calibri" pitchFamily="34" charset="0"/>
              </a:rPr>
              <a:t>C5H10O5. </a:t>
            </a:r>
            <a:r>
              <a:rPr lang="vi-VN" dirty="0" smtClean="0">
                <a:latin typeface="Calibri" pitchFamily="34" charset="0"/>
              </a:rPr>
              <a:t>Існує у вигляді оптично активних </a:t>
            </a:r>
            <a:r>
              <a:rPr lang="en-US" dirty="0" smtClean="0">
                <a:latin typeface="Calibri" pitchFamily="34" charset="0"/>
              </a:rPr>
              <a:t>D- </a:t>
            </a:r>
            <a:r>
              <a:rPr lang="vi-VN" dirty="0" smtClean="0">
                <a:latin typeface="Calibri" pitchFamily="34" charset="0"/>
              </a:rPr>
              <a:t>або </a:t>
            </a:r>
            <a:r>
              <a:rPr lang="en-US" dirty="0" smtClean="0">
                <a:latin typeface="Calibri" pitchFamily="34" charset="0"/>
              </a:rPr>
              <a:t>L-</a:t>
            </a:r>
            <a:r>
              <a:rPr lang="vi-VN" dirty="0" smtClean="0">
                <a:latin typeface="Calibri" pitchFamily="34" charset="0"/>
              </a:rPr>
              <a:t>форм. </a:t>
            </a:r>
            <a:r>
              <a:rPr lang="vi-VN" dirty="0" smtClean="0">
                <a:latin typeface="Calibri" pitchFamily="34" charset="0"/>
              </a:rPr>
              <a:t>В природі поширені </a:t>
            </a:r>
            <a:r>
              <a:rPr lang="en-US" dirty="0" smtClean="0">
                <a:latin typeface="Calibri" pitchFamily="34" charset="0"/>
              </a:rPr>
              <a:t>D-</a:t>
            </a:r>
            <a:r>
              <a:rPr lang="vi-VN" dirty="0" smtClean="0">
                <a:latin typeface="Calibri" pitchFamily="34" charset="0"/>
              </a:rPr>
              <a:t>рибоза, як компонент рибонуклеїнових кислот, а також похідне — 2-дезокси-</a:t>
            </a:r>
            <a:r>
              <a:rPr lang="en-US" dirty="0" smtClean="0">
                <a:latin typeface="Calibri" pitchFamily="34" charset="0"/>
              </a:rPr>
              <a:t>D-</a:t>
            </a:r>
            <a:r>
              <a:rPr lang="vi-VN" dirty="0" smtClean="0">
                <a:latin typeface="Calibri" pitchFamily="34" charset="0"/>
              </a:rPr>
              <a:t>рибоза — у складі дезоксирибонуклеїнової кислоти. При відновленні рибози утворюється рибітол — п'ятиатомний спирт, що бере участь у будові ферментативних систем.</a:t>
            </a:r>
            <a:endParaRPr lang="uk-UA" dirty="0"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8366"/>
          </a:xfrm>
        </p:spPr>
        <p:txBody>
          <a:bodyPr/>
          <a:lstStyle/>
          <a:p>
            <a:pPr algn="ctr"/>
            <a:r>
              <a:rPr lang="uk-UA" b="1" dirty="0" smtClean="0"/>
              <a:t>Моносахариди. Рибоза</a:t>
            </a:r>
            <a:endParaRPr lang="uk-UA" b="1" dirty="0"/>
          </a:p>
        </p:txBody>
      </p:sp>
      <p:pic>
        <p:nvPicPr>
          <p:cNvPr id="46082" name="Picture 2" descr="Файл:Beta-D-Ribofuranose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072074"/>
            <a:ext cx="1643074" cy="1457326"/>
          </a:xfrm>
          <a:prstGeom prst="rect">
            <a:avLst/>
          </a:prstGeom>
          <a:noFill/>
        </p:spPr>
      </p:pic>
      <p:pic>
        <p:nvPicPr>
          <p:cNvPr id="46084" name="Picture 4" descr="Файл:Beta-D-Ribopyranose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072074"/>
            <a:ext cx="1781177" cy="152024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lnSpcReduction="10000"/>
          </a:bodyPr>
          <a:lstStyle/>
          <a:p>
            <a:r>
              <a:rPr lang="vi-VN" dirty="0" smtClean="0">
                <a:latin typeface="Calibri" pitchFamily="34" charset="0"/>
              </a:rPr>
              <a:t>Дезоксирибо́за, також відома як </a:t>
            </a:r>
            <a:r>
              <a:rPr lang="en-US" dirty="0" smtClean="0">
                <a:latin typeface="Calibri" pitchFamily="34" charset="0"/>
              </a:rPr>
              <a:t>D-</a:t>
            </a:r>
            <a:r>
              <a:rPr lang="vi-VN" dirty="0" smtClean="0">
                <a:latin typeface="Calibri" pitchFamily="34" charset="0"/>
              </a:rPr>
              <a:t>дезоксирибоза та 2-дезоксирибоза, — пентоза (моносахарид, що містить п'ять </a:t>
            </a:r>
            <a:r>
              <a:rPr lang="vi-VN" dirty="0" smtClean="0">
                <a:latin typeface="Calibri" pitchFamily="34" charset="0"/>
              </a:rPr>
              <a:t>атомів</a:t>
            </a:r>
            <a:r>
              <a:rPr lang="vi-VN" dirty="0" smtClean="0">
                <a:latin typeface="Calibri" pitchFamily="34" charset="0"/>
              </a:rPr>
              <a:t> вуглецю), що містить альдегіднуфункціональну групу. Цей цукор є похідною іншого пентозного цукру, рибози, через заміну гідроксильної групи у 2 позиції атомом водню, приводячи до втрати атому кисню. Дезоксирибоза має хімічну формулу </a:t>
            </a:r>
            <a:r>
              <a:rPr lang="en-US" dirty="0" smtClean="0">
                <a:latin typeface="Calibri" pitchFamily="34" charset="0"/>
              </a:rPr>
              <a:t>C5H10O4, </a:t>
            </a:r>
            <a:r>
              <a:rPr lang="vi-VN" dirty="0" smtClean="0">
                <a:latin typeface="Calibri" pitchFamily="34" charset="0"/>
              </a:rPr>
              <a:t>вона була вперше знайдена в 1929 році Фебусом Левіном. Рибоза та дезоксирибоза входять до складу нуклеїнових кислот — великих молекул, що беруть участь у процесах передавання, реалізації та зберігання спадкової інформації у клітині.</a:t>
            </a:r>
            <a:endParaRPr lang="uk-UA" dirty="0"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836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Моносахариди. Дезоксирибоза</a:t>
            </a:r>
            <a:endParaRPr lang="uk-UA" b="1" dirty="0"/>
          </a:p>
        </p:txBody>
      </p:sp>
      <p:pic>
        <p:nvPicPr>
          <p:cNvPr id="48130" name="Picture 2" descr="Файл:Deoxyribose structure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857232"/>
            <a:ext cx="2143140" cy="171448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3571900"/>
          </a:xfrm>
        </p:spPr>
        <p:txBody>
          <a:bodyPr>
            <a:normAutofit/>
          </a:bodyPr>
          <a:lstStyle/>
          <a:p>
            <a:r>
              <a:rPr lang="ru-RU" dirty="0" err="1" smtClean="0"/>
              <a:t>Фрукто́за</a:t>
            </a:r>
            <a:r>
              <a:rPr lang="ru-RU" dirty="0" smtClean="0"/>
              <a:t> (</a:t>
            </a:r>
            <a:r>
              <a:rPr lang="ru-RU" dirty="0" err="1" smtClean="0"/>
              <a:t>плодовий</a:t>
            </a:r>
            <a:r>
              <a:rPr lang="ru-RU" dirty="0" smtClean="0"/>
              <a:t> </a:t>
            </a:r>
            <a:r>
              <a:rPr lang="ru-RU" dirty="0" err="1" smtClean="0"/>
              <a:t>цукор</a:t>
            </a:r>
            <a:r>
              <a:rPr lang="ru-RU" dirty="0" smtClean="0"/>
              <a:t>), С6Н12О6 — </a:t>
            </a:r>
            <a:r>
              <a:rPr lang="ru-RU" dirty="0" err="1" smtClean="0"/>
              <a:t>органічна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 — </a:t>
            </a:r>
            <a:r>
              <a:rPr lang="ru-RU" dirty="0" err="1" smtClean="0"/>
              <a:t>вуглевод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 </a:t>
            </a:r>
            <a:r>
              <a:rPr lang="ru-RU" dirty="0" err="1" smtClean="0"/>
              <a:t>моносахаридів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в </a:t>
            </a:r>
            <a:r>
              <a:rPr lang="ru-RU" dirty="0" err="1" smtClean="0"/>
              <a:t>солодких</a:t>
            </a:r>
            <a:r>
              <a:rPr lang="ru-RU" dirty="0" smtClean="0"/>
              <a:t> плодах, </a:t>
            </a:r>
            <a:r>
              <a:rPr lang="ru-RU" dirty="0" err="1" smtClean="0"/>
              <a:t>меді</a:t>
            </a:r>
            <a:r>
              <a:rPr lang="ru-RU" dirty="0" smtClean="0"/>
              <a:t>; </a:t>
            </a:r>
            <a:r>
              <a:rPr lang="ru-RU" dirty="0" err="1" smtClean="0"/>
              <a:t>безбарвні</a:t>
            </a:r>
            <a:r>
              <a:rPr lang="ru-RU" dirty="0" smtClean="0"/>
              <a:t> 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 err="1" smtClean="0"/>
              <a:t>солодкого</a:t>
            </a:r>
            <a:r>
              <a:rPr lang="ru-RU" dirty="0" smtClean="0"/>
              <a:t> смаку (</a:t>
            </a:r>
            <a:r>
              <a:rPr lang="ru-RU" dirty="0" err="1" smtClean="0"/>
              <a:t>солодше</a:t>
            </a:r>
            <a:r>
              <a:rPr lang="ru-RU" dirty="0" smtClean="0"/>
              <a:t> </a:t>
            </a:r>
            <a:r>
              <a:rPr lang="ru-RU" dirty="0" err="1" smtClean="0"/>
              <a:t>сахарози</a:t>
            </a:r>
            <a:r>
              <a:rPr lang="ru-RU" dirty="0" smtClean="0"/>
              <a:t> в 1,5 разу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глюкози</a:t>
            </a:r>
            <a:r>
              <a:rPr lang="ru-RU" dirty="0" smtClean="0"/>
              <a:t> в 3 рази), </a:t>
            </a:r>
            <a:r>
              <a:rPr lang="ru-RU" dirty="0" err="1" smtClean="0"/>
              <a:t>розчинна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воді</a:t>
            </a:r>
            <a:r>
              <a:rPr lang="ru-RU" dirty="0" smtClean="0"/>
              <a:t>. </a:t>
            </a:r>
            <a:r>
              <a:rPr lang="ru-RU" dirty="0" err="1" smtClean="0"/>
              <a:t>Шестиатомний</a:t>
            </a:r>
            <a:r>
              <a:rPr lang="ru-RU" dirty="0" smtClean="0"/>
              <a:t> </a:t>
            </a:r>
            <a:r>
              <a:rPr lang="ru-RU" dirty="0" err="1" smtClean="0"/>
              <a:t>кетоспирт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836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Моносахариди. Фруктоза</a:t>
            </a:r>
            <a:endParaRPr lang="uk-UA" b="1" dirty="0"/>
          </a:p>
        </p:txBody>
      </p:sp>
      <p:pic>
        <p:nvPicPr>
          <p:cNvPr id="49154" name="Picture 2" descr="Файл:D-Fructose cycl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3525" y="4000504"/>
            <a:ext cx="3800475" cy="1828800"/>
          </a:xfrm>
          <a:prstGeom prst="rect">
            <a:avLst/>
          </a:prstGeom>
          <a:noFill/>
        </p:spPr>
      </p:pic>
      <p:pic>
        <p:nvPicPr>
          <p:cNvPr id="49156" name="Picture 4" descr="Файл:D-fructose CASC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00570"/>
            <a:ext cx="5131150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Хімічні властивості моносахаридів</a:t>
            </a: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r>
              <a:rPr lang="uk-UA" sz="4400" b="1" dirty="0" smtClean="0"/>
              <a:t>Циклізація</a:t>
            </a:r>
          </a:p>
          <a:p>
            <a:r>
              <a:rPr lang="uk-UA" dirty="0" smtClean="0"/>
              <a:t>Якщо внаслідок циклізації утворюється 6-членний цикл, то сполука називатиметься </a:t>
            </a:r>
            <a:r>
              <a:rPr lang="uk-UA" dirty="0" err="1" smtClean="0"/>
              <a:t>піранозою</a:t>
            </a:r>
            <a:r>
              <a:rPr lang="uk-UA" dirty="0" smtClean="0"/>
              <a:t> (нагадує </a:t>
            </a:r>
            <a:r>
              <a:rPr lang="uk-UA" dirty="0" smtClean="0"/>
              <a:t>            </a:t>
            </a:r>
            <a:r>
              <a:rPr lang="uk-UA" dirty="0" err="1" smtClean="0"/>
              <a:t>піранове</a:t>
            </a:r>
            <a:r>
              <a:rPr lang="uk-UA" dirty="0" smtClean="0"/>
              <a:t> кільце), якщо 5-членне — фуранозою (</a:t>
            </a:r>
            <a:r>
              <a:rPr lang="uk-UA" dirty="0" smtClean="0"/>
              <a:t>нагадує </a:t>
            </a:r>
            <a:r>
              <a:rPr lang="uk-UA" dirty="0" err="1" smtClean="0"/>
              <a:t>фуранове</a:t>
            </a:r>
            <a:r>
              <a:rPr lang="uk-UA" dirty="0" smtClean="0"/>
              <a:t> кільце). Для </a:t>
            </a:r>
            <a:r>
              <a:rPr lang="uk-UA" dirty="0" err="1" smtClean="0"/>
              <a:t>альдогексоз</a:t>
            </a:r>
            <a:r>
              <a:rPr lang="uk-UA" dirty="0" smtClean="0"/>
              <a:t> </a:t>
            </a:r>
            <a:r>
              <a:rPr lang="uk-UA" dirty="0" err="1" smtClean="0"/>
              <a:t>піранозна</a:t>
            </a:r>
            <a:r>
              <a:rPr lang="uk-UA" dirty="0" smtClean="0"/>
              <a:t> форма значно стабільніша, ніж </a:t>
            </a:r>
            <a:r>
              <a:rPr lang="uk-UA" dirty="0" err="1" smtClean="0"/>
              <a:t>фуранозна</a:t>
            </a:r>
            <a:r>
              <a:rPr lang="uk-UA" dirty="0" smtClean="0"/>
              <a:t>, </a:t>
            </a:r>
            <a:r>
              <a:rPr lang="uk-UA" dirty="0" err="1" smtClean="0"/>
              <a:t>кетогексози</a:t>
            </a:r>
            <a:r>
              <a:rPr lang="uk-UA" dirty="0" smtClean="0"/>
              <a:t> і </a:t>
            </a:r>
            <a:r>
              <a:rPr lang="uk-UA" dirty="0" err="1" smtClean="0"/>
              <a:t>альдотетрози</a:t>
            </a:r>
            <a:r>
              <a:rPr lang="uk-UA" dirty="0" smtClean="0"/>
              <a:t> ж можуть формувати тільки 5-членні </a:t>
            </a:r>
            <a:r>
              <a:rPr lang="uk-UA" dirty="0" smtClean="0"/>
              <a:t>кільця </a:t>
            </a:r>
            <a:endParaRPr lang="uk-UA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Хімічні властивості моносахаридів</a:t>
            </a:r>
            <a:endParaRPr lang="uk-UA" sz="3600" b="1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3643338"/>
          </a:xfrm>
        </p:spPr>
        <p:txBody>
          <a:bodyPr/>
          <a:lstStyle/>
          <a:p>
            <a:r>
              <a:rPr lang="uk-UA" sz="4400" b="1" dirty="0" smtClean="0"/>
              <a:t>Циклізація</a:t>
            </a:r>
          </a:p>
          <a:p>
            <a:r>
              <a:rPr lang="ru-RU" dirty="0" err="1" smtClean="0"/>
              <a:t>Ізомерні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переходити</a:t>
            </a:r>
            <a:r>
              <a:rPr lang="ru-RU" dirty="0" smtClean="0"/>
              <a:t> одна в одну, </a:t>
            </a:r>
            <a:r>
              <a:rPr lang="ru-RU" dirty="0" err="1" smtClean="0"/>
              <a:t>називають</a:t>
            </a:r>
            <a:r>
              <a:rPr lang="ru-RU" dirty="0" smtClean="0"/>
              <a:t> </a:t>
            </a:r>
            <a:r>
              <a:rPr lang="ru-RU" dirty="0" err="1" smtClean="0"/>
              <a:t>таутомерами</a:t>
            </a:r>
            <a:r>
              <a:rPr lang="ru-RU" dirty="0" smtClean="0"/>
              <a:t>. </a:t>
            </a:r>
            <a:r>
              <a:rPr lang="ru-RU" dirty="0" smtClean="0"/>
              <a:t>Схема </a:t>
            </a:r>
            <a:r>
              <a:rPr lang="ru-RU" dirty="0" err="1" smtClean="0"/>
              <a:t>таутомерних</a:t>
            </a:r>
            <a:r>
              <a:rPr lang="ru-RU" dirty="0" smtClean="0"/>
              <a:t> </a:t>
            </a:r>
            <a:r>
              <a:rPr lang="ru-RU" dirty="0" err="1" smtClean="0"/>
              <a:t>перетворень</a:t>
            </a:r>
            <a:r>
              <a:rPr lang="ru-RU" dirty="0" smtClean="0"/>
              <a:t> </a:t>
            </a:r>
            <a:r>
              <a:rPr lang="ru-RU" dirty="0" err="1" smtClean="0"/>
              <a:t>d-глюкози</a:t>
            </a:r>
            <a:r>
              <a:rPr lang="ru-RU" dirty="0" smtClean="0"/>
              <a:t> (для </a:t>
            </a:r>
            <a:r>
              <a:rPr lang="ru-RU" dirty="0" err="1" smtClean="0"/>
              <a:t>запису</a:t>
            </a:r>
            <a:r>
              <a:rPr lang="ru-RU" dirty="0" smtClean="0"/>
              <a:t> </a:t>
            </a:r>
            <a:r>
              <a:rPr lang="ru-RU" dirty="0" err="1" smtClean="0"/>
              <a:t>використані</a:t>
            </a:r>
            <a:r>
              <a:rPr lang="ru-RU" dirty="0" smtClean="0"/>
              <a:t> </a:t>
            </a:r>
            <a:r>
              <a:rPr lang="ru-RU" dirty="0" err="1" smtClean="0"/>
              <a:t>проекції</a:t>
            </a:r>
            <a:r>
              <a:rPr lang="ru-RU" dirty="0" smtClean="0"/>
              <a:t> </a:t>
            </a:r>
            <a:r>
              <a:rPr lang="ru-RU" dirty="0" err="1" smtClean="0"/>
              <a:t>Хеуорса</a:t>
            </a:r>
            <a:r>
              <a:rPr lang="ru-RU" dirty="0" smtClean="0"/>
              <a:t> (</a:t>
            </a:r>
            <a:r>
              <a:rPr lang="ru-RU" dirty="0" err="1" smtClean="0"/>
              <a:t>Гаворта</a:t>
            </a:r>
            <a:r>
              <a:rPr lang="ru-RU" dirty="0" smtClean="0"/>
              <a:t>)):</a:t>
            </a:r>
            <a:endParaRPr lang="uk-UA" dirty="0" smtClean="0"/>
          </a:p>
        </p:txBody>
      </p:sp>
      <p:pic>
        <p:nvPicPr>
          <p:cNvPr id="34818" name="Picture 2" descr="Файл:Glucose equilibriu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500570"/>
            <a:ext cx="7610475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Хімічні властивості моносахаридів</a:t>
            </a:r>
            <a:endParaRPr lang="uk-UA" sz="3600" b="1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92500" lnSpcReduction="10000"/>
          </a:bodyPr>
          <a:lstStyle/>
          <a:p>
            <a:r>
              <a:rPr lang="uk-UA" sz="4400" b="1" dirty="0" smtClean="0"/>
              <a:t>Відновні </a:t>
            </a:r>
            <a:r>
              <a:rPr lang="uk-UA" sz="4400" b="1" dirty="0" smtClean="0"/>
              <a:t>властивості</a:t>
            </a:r>
          </a:p>
          <a:p>
            <a:r>
              <a:rPr lang="uk-UA" dirty="0" smtClean="0"/>
              <a:t>Карбонільна група моносахаридів може легко вступати у взаємодію з окисниками, перетворюючись при цьому в </a:t>
            </a:r>
            <a:r>
              <a:rPr lang="uk-UA" dirty="0" err="1" smtClean="0"/>
              <a:t>карбоксильну</a:t>
            </a:r>
            <a:r>
              <a:rPr lang="uk-UA" dirty="0" smtClean="0"/>
              <a:t>. Наприклад, глюкоза та інші прості </a:t>
            </a:r>
            <a:r>
              <a:rPr lang="uk-UA" dirty="0" err="1" smtClean="0"/>
              <a:t>цукри</a:t>
            </a:r>
            <a:r>
              <a:rPr lang="uk-UA" dirty="0" smtClean="0"/>
              <a:t> відновлюють іон </a:t>
            </a:r>
            <a:r>
              <a:rPr lang="en-US" dirty="0" smtClean="0"/>
              <a:t>Cu2+, </a:t>
            </a:r>
            <a:r>
              <a:rPr lang="uk-UA" dirty="0" smtClean="0"/>
              <a:t>продуктами реакції є </a:t>
            </a:r>
            <a:r>
              <a:rPr lang="uk-UA" dirty="0" err="1" smtClean="0"/>
              <a:t>альдонова</a:t>
            </a:r>
            <a:r>
              <a:rPr lang="uk-UA" dirty="0" smtClean="0"/>
              <a:t> кислота, що згодом перетворюється у суміш різних карбонових кислот. Ця взаємодія лежить в основі кількісного методу визначення відновних </a:t>
            </a:r>
            <a:r>
              <a:rPr lang="uk-UA" dirty="0" err="1" smtClean="0"/>
              <a:t>цукрів</a:t>
            </a:r>
            <a:r>
              <a:rPr lang="uk-UA" dirty="0" smtClean="0"/>
              <a:t> з реактивом </a:t>
            </a:r>
            <a:r>
              <a:rPr lang="uk-UA" dirty="0" err="1" smtClean="0"/>
              <a:t>Фелінга</a:t>
            </a:r>
            <a:r>
              <a:rPr lang="uk-UA" dirty="0" smtClean="0"/>
              <a:t>. </a:t>
            </a:r>
            <a:r>
              <a:rPr lang="uk-UA" dirty="0" err="1" smtClean="0"/>
              <a:t>Альдози</a:t>
            </a:r>
            <a:r>
              <a:rPr lang="uk-UA" dirty="0" smtClean="0"/>
              <a:t>, на відміну від </a:t>
            </a:r>
            <a:r>
              <a:rPr lang="uk-UA" dirty="0" err="1" smtClean="0"/>
              <a:t>кетоз</a:t>
            </a:r>
            <a:r>
              <a:rPr lang="uk-UA" dirty="0" smtClean="0"/>
              <a:t>, також вступають в реакцію з реактивом </a:t>
            </a:r>
            <a:r>
              <a:rPr lang="uk-UA" dirty="0" err="1" smtClean="0"/>
              <a:t>Толленса</a:t>
            </a:r>
            <a:r>
              <a:rPr lang="uk-UA" dirty="0" smtClean="0"/>
              <a:t>, відновлюючи іони </a:t>
            </a:r>
            <a:r>
              <a:rPr lang="en-US" dirty="0" smtClean="0"/>
              <a:t>Ag+ </a:t>
            </a:r>
            <a:r>
              <a:rPr lang="uk-UA" dirty="0" smtClean="0"/>
              <a:t>з утворенням так званого «срібного дзеркала»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pPr algn="ctr"/>
            <a:r>
              <a:rPr lang="uk-UA" b="1" dirty="0" smtClean="0"/>
              <a:t>Вступ: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r>
              <a:rPr lang="uk-UA" dirty="0" smtClean="0"/>
              <a:t>Нормальна діяльність організму можлива при безперервному надходженні їжі. </a:t>
            </a:r>
            <a:r>
              <a:rPr lang="uk-UA" dirty="0" smtClean="0"/>
              <a:t>Жири, </a:t>
            </a:r>
            <a:r>
              <a:rPr lang="uk-UA" dirty="0" smtClean="0"/>
              <a:t>білки, вуглеводи, мінеральні солі, вода і вітаміни необхідні для життєвих процесів організму. </a:t>
            </a:r>
            <a:endParaRPr lang="uk-UA" dirty="0" smtClean="0"/>
          </a:p>
          <a:p>
            <a:r>
              <a:rPr lang="ru-RU" dirty="0" err="1" smtClean="0"/>
              <a:t>Живильні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як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, </a:t>
            </a:r>
            <a:r>
              <a:rPr lang="ru-RU" dirty="0" err="1" smtClean="0"/>
              <a:t>покриваючому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будівельним</a:t>
            </a:r>
            <a:r>
              <a:rPr lang="ru-RU" dirty="0" smtClean="0"/>
              <a:t> </a:t>
            </a:r>
            <a:r>
              <a:rPr lang="ru-RU" dirty="0" err="1" smtClean="0"/>
              <a:t>матеріалом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endParaRPr lang="uk-UA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Хімічні властивості моносахаридів</a:t>
            </a:r>
            <a:endParaRPr lang="uk-UA" sz="3600" b="1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92500" lnSpcReduction="20000"/>
          </a:bodyPr>
          <a:lstStyle/>
          <a:p>
            <a:r>
              <a:rPr lang="uk-UA" sz="4000" b="1" dirty="0" err="1" smtClean="0"/>
              <a:t>Алкілювання</a:t>
            </a:r>
            <a:r>
              <a:rPr lang="uk-UA" sz="4000" b="1" dirty="0" smtClean="0"/>
              <a:t> й </a:t>
            </a:r>
            <a:r>
              <a:rPr lang="uk-UA" sz="4000" b="1" dirty="0" err="1" smtClean="0"/>
              <a:t>ацилювання</a:t>
            </a:r>
            <a:endParaRPr lang="uk-UA" sz="4000" b="1" dirty="0" smtClean="0"/>
          </a:p>
          <a:p>
            <a:r>
              <a:rPr lang="uk-UA" dirty="0" smtClean="0"/>
              <a:t>Гідроксильні групи моносахаридів можуть брати участь в реакціях </a:t>
            </a:r>
            <a:r>
              <a:rPr lang="uk-UA" dirty="0" err="1" smtClean="0"/>
              <a:t>алкілювання</a:t>
            </a:r>
            <a:r>
              <a:rPr lang="uk-UA" dirty="0" smtClean="0"/>
              <a:t> зі спиртами, найактивніше вступає в такі взаємодії глікозидний гідроксил. При </a:t>
            </a:r>
            <a:r>
              <a:rPr lang="uk-UA" dirty="0" err="1" smtClean="0"/>
              <a:t>алкілюванні</a:t>
            </a:r>
            <a:r>
              <a:rPr lang="uk-UA" dirty="0" smtClean="0"/>
              <a:t> останнього утворюються сполуки </a:t>
            </a:r>
            <a:r>
              <a:rPr lang="en-US" dirty="0" smtClean="0"/>
              <a:t>O-</a:t>
            </a:r>
            <a:r>
              <a:rPr lang="uk-UA" dirty="0" err="1" smtClean="0"/>
              <a:t>глікозиди</a:t>
            </a:r>
            <a:r>
              <a:rPr lang="uk-UA" dirty="0" smtClean="0"/>
              <a:t>, </a:t>
            </a:r>
            <a:r>
              <a:rPr lang="uk-UA" dirty="0" err="1" smtClean="0"/>
              <a:t>невуглеводна</a:t>
            </a:r>
            <a:r>
              <a:rPr lang="uk-UA" dirty="0" smtClean="0"/>
              <a:t> частина яких називається </a:t>
            </a:r>
            <a:r>
              <a:rPr lang="uk-UA" dirty="0" err="1" smtClean="0"/>
              <a:t>агліконом</a:t>
            </a:r>
            <a:r>
              <a:rPr lang="uk-UA" dirty="0" smtClean="0"/>
              <a:t>. </a:t>
            </a:r>
            <a:r>
              <a:rPr lang="uk-UA" dirty="0" smtClean="0"/>
              <a:t>Можливе також утворення </a:t>
            </a:r>
            <a:r>
              <a:rPr lang="en-US" dirty="0" smtClean="0"/>
              <a:t>N-</a:t>
            </a:r>
            <a:r>
              <a:rPr lang="uk-UA" dirty="0" err="1" smtClean="0"/>
              <a:t>глікозидів</a:t>
            </a:r>
            <a:r>
              <a:rPr lang="uk-UA" dirty="0" smtClean="0"/>
              <a:t>, при реакції з </a:t>
            </a:r>
            <a:r>
              <a:rPr lang="uk-UA" dirty="0" smtClean="0"/>
              <a:t>амінами. </a:t>
            </a:r>
            <a:r>
              <a:rPr lang="uk-UA" dirty="0" smtClean="0"/>
              <a:t>Типовим прикладом </a:t>
            </a:r>
            <a:r>
              <a:rPr lang="en-US" dirty="0" smtClean="0"/>
              <a:t>N-</a:t>
            </a:r>
            <a:r>
              <a:rPr lang="uk-UA" dirty="0" err="1" smtClean="0"/>
              <a:t>глікозидів</a:t>
            </a:r>
            <a:r>
              <a:rPr lang="uk-UA" dirty="0" smtClean="0"/>
              <a:t> є </a:t>
            </a:r>
            <a:r>
              <a:rPr lang="uk-UA" dirty="0" err="1" smtClean="0"/>
              <a:t>нуклеозиди</a:t>
            </a:r>
            <a:r>
              <a:rPr lang="uk-UA" dirty="0" smtClean="0"/>
              <a:t> — сполуки рибози і азотистої </a:t>
            </a:r>
            <a:r>
              <a:rPr lang="uk-UA" dirty="0" smtClean="0"/>
              <a:t>основи.</a:t>
            </a:r>
            <a:endParaRPr lang="uk-UA" dirty="0" smtClean="0"/>
          </a:p>
          <a:p>
            <a:r>
              <a:rPr lang="uk-UA" dirty="0" smtClean="0"/>
              <a:t>Моносахариди (і інші вуглеводи) також можуть вступати в реакції </a:t>
            </a:r>
            <a:r>
              <a:rPr lang="uk-UA" dirty="0" err="1" smtClean="0"/>
              <a:t>ацилювання</a:t>
            </a:r>
            <a:r>
              <a:rPr lang="uk-UA" dirty="0" smtClean="0"/>
              <a:t> із органічними і неорганічними кислотами, продуктами яких є </a:t>
            </a:r>
            <a:r>
              <a:rPr lang="uk-UA" dirty="0" err="1" smtClean="0"/>
              <a:t>естери</a:t>
            </a:r>
            <a:r>
              <a:rPr lang="uk-UA" dirty="0" smtClean="0"/>
              <a:t>.</a:t>
            </a:r>
            <a:endParaRPr lang="uk-UA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pPr algn="ctr"/>
            <a:r>
              <a:rPr lang="uk-UA" b="1" dirty="0" smtClean="0"/>
              <a:t>Значення моносахаридів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r>
              <a:rPr lang="uk-UA" dirty="0" err="1" smtClean="0"/>
              <a:t>Глюкзоа</a:t>
            </a:r>
            <a:r>
              <a:rPr lang="uk-UA" dirty="0" smtClean="0"/>
              <a:t> широко використовується в медицині, фармації, побуті, у харчовій промисловості тощо</a:t>
            </a:r>
            <a:r>
              <a:rPr lang="uk-UA" dirty="0" smtClean="0"/>
              <a:t>.</a:t>
            </a:r>
          </a:p>
          <a:p>
            <a:r>
              <a:rPr lang="uk-UA" dirty="0" smtClean="0"/>
              <a:t>Моносахариди досить </a:t>
            </a:r>
            <a:r>
              <a:rPr lang="uk-UA" dirty="0" err="1" smtClean="0"/>
              <a:t>реакційноздатні</a:t>
            </a:r>
            <a:r>
              <a:rPr lang="uk-UA" dirty="0" smtClean="0"/>
              <a:t> сполуки, тому у вільному </a:t>
            </a:r>
            <a:r>
              <a:rPr lang="uk-UA" dirty="0" smtClean="0"/>
              <a:t>стані існують </a:t>
            </a:r>
            <a:r>
              <a:rPr lang="uk-UA" dirty="0" smtClean="0"/>
              <a:t>рідко (виключення – глюкоза та деякі </a:t>
            </a:r>
            <a:r>
              <a:rPr lang="uk-UA" dirty="0" err="1" smtClean="0"/>
              <a:t>кетози</a:t>
            </a:r>
            <a:r>
              <a:rPr lang="uk-UA" dirty="0" smtClean="0"/>
              <a:t>). В живому </a:t>
            </a:r>
            <a:r>
              <a:rPr lang="uk-UA" dirty="0" smtClean="0"/>
              <a:t>організмі моносахариди </a:t>
            </a:r>
            <a:r>
              <a:rPr lang="uk-UA" dirty="0" smtClean="0"/>
              <a:t>існують у вигляді: ефірів фосфорної кислоти, </a:t>
            </a:r>
            <a:r>
              <a:rPr lang="uk-UA" dirty="0" err="1" smtClean="0"/>
              <a:t>глікозидів</a:t>
            </a:r>
            <a:r>
              <a:rPr lang="uk-UA" dirty="0" smtClean="0"/>
              <a:t>, </a:t>
            </a:r>
            <a:r>
              <a:rPr lang="uk-UA" dirty="0" err="1" smtClean="0"/>
              <a:t>оліго-</a:t>
            </a:r>
            <a:r>
              <a:rPr lang="uk-UA" dirty="0" smtClean="0"/>
              <a:t> та </a:t>
            </a:r>
            <a:r>
              <a:rPr lang="uk-UA" dirty="0" smtClean="0"/>
              <a:t>полісахаридів, </a:t>
            </a:r>
            <a:r>
              <a:rPr lang="uk-UA" dirty="0" err="1" smtClean="0"/>
              <a:t>глікопротеїнів</a:t>
            </a:r>
            <a:r>
              <a:rPr lang="uk-UA" dirty="0" smtClean="0"/>
              <a:t>, </a:t>
            </a:r>
            <a:r>
              <a:rPr lang="uk-UA" dirty="0" err="1" smtClean="0"/>
              <a:t>гліколіпідів</a:t>
            </a:r>
            <a:r>
              <a:rPr lang="uk-UA" dirty="0" smtClean="0"/>
              <a:t>, нуклеїнових кислот.</a:t>
            </a:r>
            <a:endParaRPr lang="uk-UA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tyrnikmenu.at.ua/1284146309_marafon_f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645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Прості </a:t>
            </a:r>
            <a:r>
              <a:rPr lang="uk-UA" dirty="0" err="1" smtClean="0"/>
              <a:t>цукри</a:t>
            </a:r>
            <a:r>
              <a:rPr lang="uk-UA" dirty="0" smtClean="0"/>
              <a:t> можуть об'єднуватись у короткі ланцюжки, найчастіше по два (дисахариди), за допомогою глікозидних зв'язків формуючи таким чином олігосахариди. </a:t>
            </a:r>
            <a:r>
              <a:rPr lang="uk-UA" dirty="0" smtClean="0"/>
              <a:t>Олігосахариди </a:t>
            </a:r>
            <a:r>
              <a:rPr lang="uk-UA" dirty="0" smtClean="0"/>
              <a:t>із трьома і більше </a:t>
            </a:r>
            <a:r>
              <a:rPr lang="uk-UA" dirty="0" err="1" smtClean="0"/>
              <a:t>мономерними</a:t>
            </a:r>
            <a:r>
              <a:rPr lang="uk-UA" dirty="0" smtClean="0"/>
              <a:t> ланками у клітинах зазвичай не існують самостійно, а входять до складу сполук з </a:t>
            </a:r>
            <a:r>
              <a:rPr lang="uk-UA" dirty="0" err="1" smtClean="0"/>
              <a:t>невуглеводними</a:t>
            </a:r>
            <a:r>
              <a:rPr lang="uk-UA" dirty="0" smtClean="0"/>
              <a:t> речовинами. Низькомолекулярні вуглеводи (тобто </a:t>
            </a:r>
            <a:r>
              <a:rPr lang="uk-UA" dirty="0" err="1" smtClean="0"/>
              <a:t>моно-</a:t>
            </a:r>
            <a:r>
              <a:rPr lang="uk-UA" dirty="0" smtClean="0"/>
              <a:t> й олігосахариди) об'єднують під назвою </a:t>
            </a:r>
            <a:r>
              <a:rPr lang="uk-UA" dirty="0" err="1" smtClean="0"/>
              <a:t>цукри</a:t>
            </a:r>
            <a:r>
              <a:rPr lang="uk-UA" dirty="0" smtClean="0"/>
              <a:t>, більшість індивідуальних сполук цієї групи мають назви із закінченням «-</a:t>
            </a:r>
            <a:r>
              <a:rPr lang="uk-UA" dirty="0" err="1" smtClean="0"/>
              <a:t>оза</a:t>
            </a:r>
            <a:r>
              <a:rPr lang="uk-UA" dirty="0" smtClean="0"/>
              <a:t>». </a:t>
            </a: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42908" y="0"/>
            <a:ext cx="9286908" cy="108980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1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Класифікація</a:t>
            </a:r>
            <a:endParaRPr kumimoji="0" lang="uk-UA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214546" y="285728"/>
            <a:ext cx="4429156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Дисахариди</a:t>
            </a:r>
            <a:endParaRPr lang="uk-UA" sz="3600" dirty="0"/>
          </a:p>
        </p:txBody>
      </p:sp>
      <p:sp>
        <p:nvSpPr>
          <p:cNvPr id="9" name="Стрелка вниз 8"/>
          <p:cNvSpPr/>
          <p:nvPr/>
        </p:nvSpPr>
        <p:spPr>
          <a:xfrm rot="1138104">
            <a:off x="1808228" y="1221708"/>
            <a:ext cx="500066" cy="2724955"/>
          </a:xfrm>
          <a:prstGeom prst="downArrow">
            <a:avLst>
              <a:gd name="adj1" fmla="val 50000"/>
              <a:gd name="adj2" fmla="val 5728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214282" y="3857628"/>
            <a:ext cx="271464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Лактоза</a:t>
            </a:r>
            <a:endParaRPr lang="uk-UA" sz="3200" dirty="0"/>
          </a:p>
        </p:txBody>
      </p:sp>
      <p:sp>
        <p:nvSpPr>
          <p:cNvPr id="14" name="Овал 13"/>
          <p:cNvSpPr/>
          <p:nvPr/>
        </p:nvSpPr>
        <p:spPr>
          <a:xfrm>
            <a:off x="5072066" y="4500570"/>
            <a:ext cx="3214710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Сахароза</a:t>
            </a:r>
            <a:endParaRPr lang="uk-UA" sz="3200" dirty="0"/>
          </a:p>
        </p:txBody>
      </p:sp>
      <p:sp>
        <p:nvSpPr>
          <p:cNvPr id="15" name="Овал 14"/>
          <p:cNvSpPr/>
          <p:nvPr/>
        </p:nvSpPr>
        <p:spPr>
          <a:xfrm>
            <a:off x="5786446" y="2428868"/>
            <a:ext cx="335755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Целобіоза</a:t>
            </a:r>
            <a:endParaRPr lang="uk-UA" sz="3200" dirty="0"/>
          </a:p>
        </p:txBody>
      </p:sp>
      <p:sp>
        <p:nvSpPr>
          <p:cNvPr id="16" name="Овал 15"/>
          <p:cNvSpPr/>
          <p:nvPr/>
        </p:nvSpPr>
        <p:spPr>
          <a:xfrm>
            <a:off x="2285984" y="2786058"/>
            <a:ext cx="307183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Мальтоза</a:t>
            </a:r>
            <a:endParaRPr lang="uk-UA" sz="32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3786182" y="1643050"/>
            <a:ext cx="500066" cy="1143008"/>
          </a:xfrm>
          <a:prstGeom prst="downArrow">
            <a:avLst>
              <a:gd name="adj1" fmla="val 50000"/>
              <a:gd name="adj2" fmla="val 5728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низ 17"/>
          <p:cNvSpPr/>
          <p:nvPr/>
        </p:nvSpPr>
        <p:spPr>
          <a:xfrm rot="20054149">
            <a:off x="6380652" y="1263213"/>
            <a:ext cx="500066" cy="1204922"/>
          </a:xfrm>
          <a:prstGeom prst="downArrow">
            <a:avLst>
              <a:gd name="adj1" fmla="val 50000"/>
              <a:gd name="adj2" fmla="val 5728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низ 18"/>
          <p:cNvSpPr/>
          <p:nvPr/>
        </p:nvSpPr>
        <p:spPr>
          <a:xfrm rot="21294643">
            <a:off x="5357515" y="1568450"/>
            <a:ext cx="500066" cy="3032575"/>
          </a:xfrm>
          <a:prstGeom prst="downArrow">
            <a:avLst>
              <a:gd name="adj1" fmla="val 50000"/>
              <a:gd name="adj2" fmla="val 5728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pPr algn="ctr"/>
            <a:r>
              <a:rPr lang="uk-UA" b="1" dirty="0" smtClean="0"/>
              <a:t>Дисахариди. Мальтоза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4286280"/>
          </a:xfrm>
        </p:spPr>
        <p:txBody>
          <a:bodyPr/>
          <a:lstStyle/>
          <a:p>
            <a:r>
              <a:rPr lang="ru-RU" dirty="0" smtClean="0"/>
              <a:t>Мальтоза, «</a:t>
            </a:r>
            <a:r>
              <a:rPr lang="ru-RU" dirty="0" err="1" smtClean="0"/>
              <a:t>солодовий</a:t>
            </a:r>
            <a:r>
              <a:rPr lang="ru-RU" dirty="0" smtClean="0"/>
              <a:t> </a:t>
            </a:r>
            <a:r>
              <a:rPr lang="ru-RU" dirty="0" err="1" smtClean="0"/>
              <a:t>цукор</a:t>
            </a:r>
            <a:r>
              <a:rPr lang="ru-RU" dirty="0" smtClean="0"/>
              <a:t>» — </a:t>
            </a:r>
            <a:r>
              <a:rPr lang="ru-RU" dirty="0" err="1" smtClean="0"/>
              <a:t>природний</a:t>
            </a:r>
            <a:r>
              <a:rPr lang="ru-RU" dirty="0" smtClean="0"/>
              <a:t> дисахарид, молекула 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залишків</a:t>
            </a:r>
            <a:r>
              <a:rPr lang="ru-RU" dirty="0" smtClean="0"/>
              <a:t> </a:t>
            </a:r>
            <a:r>
              <a:rPr lang="ru-RU" dirty="0" err="1" smtClean="0"/>
              <a:t>глюкози</a:t>
            </a:r>
            <a:r>
              <a:rPr lang="ru-RU" dirty="0" smtClean="0"/>
              <a:t>; </a:t>
            </a:r>
            <a:r>
              <a:rPr lang="ru-RU" dirty="0" err="1" smtClean="0"/>
              <a:t>міститься</a:t>
            </a:r>
            <a:r>
              <a:rPr lang="ru-RU" dirty="0" smtClean="0"/>
              <a:t> у великих </a:t>
            </a:r>
            <a:r>
              <a:rPr lang="ru-RU" dirty="0" err="1" smtClean="0"/>
              <a:t>кількостях</a:t>
            </a:r>
            <a:r>
              <a:rPr lang="ru-RU" dirty="0" smtClean="0"/>
              <a:t> в </a:t>
            </a:r>
            <a:r>
              <a:rPr lang="ru-RU" dirty="0" err="1" smtClean="0"/>
              <a:t>пророслих</a:t>
            </a:r>
            <a:r>
              <a:rPr lang="ru-RU" dirty="0" smtClean="0"/>
              <a:t> зернах (</a:t>
            </a:r>
            <a:r>
              <a:rPr lang="ru-RU" dirty="0" err="1" smtClean="0"/>
              <a:t>солоді</a:t>
            </a:r>
            <a:r>
              <a:rPr lang="ru-RU" dirty="0" smtClean="0"/>
              <a:t>) ячменю, жита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зернових</a:t>
            </a:r>
            <a:r>
              <a:rPr lang="ru-RU" dirty="0" smtClean="0"/>
              <a:t>; </a:t>
            </a:r>
            <a:r>
              <a:rPr lang="ru-RU" dirty="0" err="1" smtClean="0"/>
              <a:t>виявлено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у томатах, в пилку та </a:t>
            </a:r>
            <a:r>
              <a:rPr lang="ru-RU" dirty="0" err="1" smtClean="0"/>
              <a:t>нектарі</a:t>
            </a:r>
            <a:r>
              <a:rPr lang="ru-RU" dirty="0" smtClean="0"/>
              <a:t> ряду </a:t>
            </a:r>
            <a:r>
              <a:rPr lang="ru-RU" dirty="0" err="1" smtClean="0"/>
              <a:t>рослин</a:t>
            </a:r>
            <a:r>
              <a:rPr lang="ru-RU" dirty="0" smtClean="0"/>
              <a:t>. Особливо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мальтози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в </a:t>
            </a:r>
            <a:r>
              <a:rPr lang="ru-RU" dirty="0" err="1" smtClean="0"/>
              <a:t>солоді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солодових</a:t>
            </a:r>
            <a:r>
              <a:rPr lang="ru-RU" dirty="0" smtClean="0"/>
              <a:t> </a:t>
            </a:r>
            <a:r>
              <a:rPr lang="ru-RU" dirty="0" err="1" smtClean="0"/>
              <a:t>екстрактах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6866" name="Picture 2" descr="Файл:Maltose Haworth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572008"/>
            <a:ext cx="4357718" cy="181035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4000528"/>
          </a:xfrm>
        </p:spPr>
        <p:txBody>
          <a:bodyPr/>
          <a:lstStyle/>
          <a:p>
            <a:r>
              <a:rPr lang="vi-VN" dirty="0" smtClean="0">
                <a:latin typeface="Century Gothic (Основной текст)"/>
              </a:rPr>
              <a:t>Лакто́за</a:t>
            </a:r>
            <a:r>
              <a:rPr lang="uk-UA" dirty="0" smtClean="0">
                <a:latin typeface="Century Gothic (Основной текст)"/>
              </a:rPr>
              <a:t>, </a:t>
            </a:r>
            <a:r>
              <a:rPr lang="vi-VN" dirty="0" smtClean="0">
                <a:latin typeface="Century Gothic (Основной текст)"/>
              </a:rPr>
              <a:t>молочний </a:t>
            </a:r>
            <a:r>
              <a:rPr lang="vi-VN" dirty="0" smtClean="0">
                <a:latin typeface="Century Gothic (Основной текст)"/>
              </a:rPr>
              <a:t>цукор, </a:t>
            </a:r>
            <a:r>
              <a:rPr lang="en-US" dirty="0" smtClean="0">
                <a:latin typeface="Century Gothic (Основной текст)"/>
              </a:rPr>
              <a:t>C12H22O11 — </a:t>
            </a:r>
            <a:r>
              <a:rPr lang="vi-VN" dirty="0" smtClean="0">
                <a:latin typeface="Century Gothic (Основной текст)"/>
              </a:rPr>
              <a:t>вуглевод групи дисахаридів, міститься в молоці і молочних продуктах. Молекула лактози складається із залишків молекул глюкози і галактози і володіє відновлюваними </a:t>
            </a:r>
            <a:r>
              <a:rPr lang="vi-VN" dirty="0" smtClean="0">
                <a:latin typeface="Century Gothic (Основной текст)"/>
              </a:rPr>
              <a:t>властивостями.</a:t>
            </a:r>
            <a:endParaRPr lang="uk-UA" dirty="0" smtClean="0">
              <a:latin typeface="Century Gothic (Основной текст)"/>
            </a:endParaRPr>
          </a:p>
          <a:p>
            <a:r>
              <a:rPr lang="ru-RU" dirty="0" smtClean="0">
                <a:latin typeface="Century Gothic (Основной текст)"/>
              </a:rPr>
              <a:t>Лактоза </a:t>
            </a:r>
            <a:r>
              <a:rPr lang="ru-RU" dirty="0" err="1" smtClean="0">
                <a:latin typeface="Century Gothic (Основной текст)"/>
              </a:rPr>
              <a:t>отримується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ru-RU" dirty="0" err="1" smtClean="0">
                <a:latin typeface="Century Gothic (Основной текст)"/>
              </a:rPr>
              <a:t>з</a:t>
            </a:r>
            <a:r>
              <a:rPr lang="ru-RU" dirty="0" smtClean="0">
                <a:latin typeface="Century Gothic (Основной текст)"/>
              </a:rPr>
              <a:t> </a:t>
            </a:r>
            <a:r>
              <a:rPr lang="ru-RU" dirty="0" err="1" smtClean="0">
                <a:latin typeface="Century Gothic (Основной текст)"/>
              </a:rPr>
              <a:t>молочної</a:t>
            </a:r>
            <a:r>
              <a:rPr lang="ru-RU" dirty="0" smtClean="0">
                <a:latin typeface="Century Gothic (Основной текст)"/>
              </a:rPr>
              <a:t> </a:t>
            </a:r>
            <a:r>
              <a:rPr lang="ru-RU" dirty="0" err="1" smtClean="0">
                <a:latin typeface="Century Gothic (Основной текст)"/>
              </a:rPr>
              <a:t>сироватки</a:t>
            </a:r>
            <a:r>
              <a:rPr lang="ru-RU" dirty="0" smtClean="0">
                <a:latin typeface="Century Gothic (Основной текст)"/>
              </a:rPr>
              <a:t> — </a:t>
            </a:r>
            <a:r>
              <a:rPr lang="ru-RU" dirty="0" err="1" smtClean="0">
                <a:latin typeface="Century Gothic (Основной текст)"/>
              </a:rPr>
              <a:t>відходу</a:t>
            </a:r>
            <a:r>
              <a:rPr lang="ru-RU" dirty="0" smtClean="0">
                <a:latin typeface="Century Gothic (Основной текст)"/>
              </a:rPr>
              <a:t> при </a:t>
            </a:r>
            <a:r>
              <a:rPr lang="ru-RU" dirty="0" err="1" smtClean="0">
                <a:latin typeface="Century Gothic (Основной текст)"/>
              </a:rPr>
              <a:t>виробництві</a:t>
            </a:r>
            <a:r>
              <a:rPr lang="ru-RU" dirty="0" smtClean="0">
                <a:latin typeface="Century Gothic (Основной текст)"/>
              </a:rPr>
              <a:t> масла </a:t>
            </a:r>
            <a:r>
              <a:rPr lang="ru-RU" dirty="0" err="1" smtClean="0">
                <a:latin typeface="Century Gothic (Основной текст)"/>
              </a:rPr>
              <a:t>і</a:t>
            </a:r>
            <a:r>
              <a:rPr lang="ru-RU" dirty="0" smtClean="0">
                <a:latin typeface="Century Gothic (Основной текст)"/>
              </a:rPr>
              <a:t> </a:t>
            </a:r>
            <a:r>
              <a:rPr lang="ru-RU" dirty="0" err="1" smtClean="0">
                <a:latin typeface="Century Gothic (Основной текст)"/>
              </a:rPr>
              <a:t>сиру</a:t>
            </a:r>
            <a:r>
              <a:rPr lang="ru-RU" dirty="0" smtClean="0">
                <a:latin typeface="Century Gothic (Основной текст)"/>
              </a:rPr>
              <a:t>.</a:t>
            </a:r>
            <a:endParaRPr lang="uk-UA" dirty="0">
              <a:latin typeface="Century Gothic (Основной текст)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pPr algn="ctr"/>
            <a:r>
              <a:rPr lang="uk-UA" b="1" dirty="0" smtClean="0"/>
              <a:t>Дисахариди. Лактоза</a:t>
            </a:r>
            <a:endParaRPr lang="uk-UA" b="1" dirty="0"/>
          </a:p>
        </p:txBody>
      </p:sp>
      <p:pic>
        <p:nvPicPr>
          <p:cNvPr id="41986" name="Picture 2" descr="Файл:Beta-D-Lactose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643446"/>
            <a:ext cx="5905500" cy="20478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pPr algn="ctr"/>
            <a:r>
              <a:rPr lang="uk-UA" b="1" dirty="0" smtClean="0"/>
              <a:t>Дисахариди. Целобіоза</a:t>
            </a:r>
            <a:endParaRPr lang="uk-UA" b="1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6215074" cy="5072098"/>
          </a:xfrm>
        </p:spPr>
        <p:txBody>
          <a:bodyPr/>
          <a:lstStyle/>
          <a:p>
            <a:r>
              <a:rPr lang="ru-RU" dirty="0" err="1" smtClean="0"/>
              <a:t>Целобіоза</a:t>
            </a:r>
            <a:r>
              <a:rPr lang="ru-RU" dirty="0" smtClean="0"/>
              <a:t>, </a:t>
            </a:r>
            <a:r>
              <a:rPr lang="ru-RU" dirty="0" err="1" smtClean="0"/>
              <a:t>вуглевод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 </a:t>
            </a:r>
            <a:r>
              <a:rPr lang="ru-RU" dirty="0" err="1" smtClean="0"/>
              <a:t>дісахарідов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глюкозних</a:t>
            </a:r>
            <a:r>
              <a:rPr lang="ru-RU" dirty="0" smtClean="0"/>
              <a:t> </a:t>
            </a:r>
            <a:r>
              <a:rPr lang="ru-RU" dirty="0" err="1" smtClean="0"/>
              <a:t>залишків</a:t>
            </a:r>
            <a:r>
              <a:rPr lang="ru-RU" dirty="0" smtClean="0"/>
              <a:t>, </a:t>
            </a:r>
            <a:r>
              <a:rPr lang="ru-RU" dirty="0" err="1" smtClean="0"/>
              <a:t>сполучених</a:t>
            </a:r>
            <a:r>
              <a:rPr lang="ru-RU" dirty="0" smtClean="0"/>
              <a:t> (</a:t>
            </a:r>
            <a:r>
              <a:rPr lang="en-US" dirty="0" smtClean="0"/>
              <a:t>b-</a:t>
            </a:r>
            <a:r>
              <a:rPr lang="ru-RU" dirty="0" err="1" smtClean="0"/>
              <a:t>глюкозідной</a:t>
            </a:r>
            <a:r>
              <a:rPr lang="ru-RU" dirty="0" smtClean="0"/>
              <a:t> </a:t>
            </a:r>
            <a:r>
              <a:rPr lang="ru-RU" dirty="0" err="1" smtClean="0"/>
              <a:t>зв'язком</a:t>
            </a:r>
            <a:r>
              <a:rPr lang="ru-RU" dirty="0" smtClean="0"/>
              <a:t>; </a:t>
            </a:r>
            <a:r>
              <a:rPr lang="ru-RU" dirty="0" err="1" smtClean="0"/>
              <a:t>основна</a:t>
            </a:r>
            <a:r>
              <a:rPr lang="ru-RU" dirty="0" smtClean="0"/>
              <a:t> структурна </a:t>
            </a:r>
            <a:r>
              <a:rPr lang="ru-RU" dirty="0" err="1" smtClean="0"/>
              <a:t>одиниця</a:t>
            </a:r>
            <a:r>
              <a:rPr lang="ru-RU" dirty="0" smtClean="0"/>
              <a:t> </a:t>
            </a:r>
            <a:r>
              <a:rPr lang="ru-RU" dirty="0" err="1" smtClean="0"/>
              <a:t>целюлози</a:t>
            </a:r>
            <a:r>
              <a:rPr lang="ru-RU" dirty="0" smtClean="0"/>
              <a:t> . </a:t>
            </a:r>
            <a:r>
              <a:rPr lang="ru-RU" dirty="0" err="1" smtClean="0"/>
              <a:t>Біла</a:t>
            </a:r>
            <a:r>
              <a:rPr lang="ru-RU" dirty="0" smtClean="0"/>
              <a:t> </a:t>
            </a:r>
            <a:r>
              <a:rPr lang="ru-RU" dirty="0" err="1" smtClean="0"/>
              <a:t>кристалічна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, добре </a:t>
            </a:r>
            <a:r>
              <a:rPr lang="ru-RU" dirty="0" err="1" smtClean="0"/>
              <a:t>розчинна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3010" name="Picture 2" descr="File:Cellobiose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9" y="714356"/>
            <a:ext cx="3786182" cy="555688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/>
          <a:lstStyle/>
          <a:p>
            <a:r>
              <a:rPr lang="vi-VN" dirty="0" smtClean="0"/>
              <a:t>Цукро́за, </a:t>
            </a:r>
            <a:r>
              <a:rPr lang="vi-VN" dirty="0" smtClean="0"/>
              <a:t>сахаро́за, </a:t>
            </a:r>
            <a:r>
              <a:rPr lang="vi-VN" dirty="0" smtClean="0"/>
              <a:t>також буряковий цукор, тростинний цукор, </a:t>
            </a:r>
            <a:r>
              <a:rPr lang="el-GR" dirty="0" smtClean="0"/>
              <a:t>α-</a:t>
            </a:r>
            <a:r>
              <a:rPr lang="en-US" dirty="0" smtClean="0"/>
              <a:t>D-</a:t>
            </a:r>
            <a:r>
              <a:rPr lang="vi-VN" dirty="0" smtClean="0"/>
              <a:t>глюкопіранозил-</a:t>
            </a:r>
            <a:r>
              <a:rPr lang="el-GR" dirty="0" smtClean="0"/>
              <a:t>β-</a:t>
            </a:r>
            <a:r>
              <a:rPr lang="en-US" dirty="0" smtClean="0"/>
              <a:t>D-</a:t>
            </a:r>
            <a:r>
              <a:rPr lang="vi-VN" dirty="0" smtClean="0"/>
              <a:t>фруктофуранозид, С12Н22О11 — важливий дисахарид. Білий, без запаху, кристалічний порошок з солодким смаком — є найбільш відомим і широко застосовуваним у харчуванні цукром. Молекула цукрози складається з залишків молекул глюкози і фруктози.</a:t>
            </a: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pPr algn="ctr"/>
            <a:r>
              <a:rPr lang="uk-UA" b="1" dirty="0" smtClean="0"/>
              <a:t>Дисахариди. Сахароза</a:t>
            </a:r>
            <a:endParaRPr lang="uk-UA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pPr algn="ctr"/>
            <a:r>
              <a:rPr lang="uk-UA" b="1" dirty="0" smtClean="0"/>
              <a:t>Дисахариди. Сахароза</a:t>
            </a:r>
            <a:endParaRPr lang="uk-UA" b="1" dirty="0"/>
          </a:p>
        </p:txBody>
      </p:sp>
      <p:pic>
        <p:nvPicPr>
          <p:cNvPr id="44034" name="Picture 2" descr="Файл:Sucrose-rodmod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680085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r>
              <a:rPr lang="uk-UA" dirty="0" smtClean="0"/>
              <a:t>Живильними речовинами називаються білки, жири і вуглеводи. Ці речовини є необхідними складовими частинами їжі. В травному тракті білки, жири і вуглеводи піддаються як фізичним діям (подрібнюються і перетираються), так і хімічним змінам, які відбуваються під впливом особливих речовин - ферментів, що містяться в соках травних залоз. Під впливом травних соків живильні речовини розщеплюються на більш прості, які всмоктуються і засвоюються організмом.</a:t>
            </a: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pPr algn="ctr"/>
            <a:r>
              <a:rPr lang="uk-UA" b="1" dirty="0" smtClean="0"/>
              <a:t>Вступ:</a:t>
            </a:r>
            <a:endParaRPr lang="uk-UA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-23"/>
          <a:ext cx="9144000" cy="685802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57488"/>
                <a:gridCol w="1714512"/>
                <a:gridCol w="2286000"/>
                <a:gridCol w="2286000"/>
              </a:tblGrid>
              <a:tr h="1371624">
                <a:tc>
                  <a:txBody>
                    <a:bodyPr/>
                    <a:lstStyle/>
                    <a:p>
                      <a:pPr algn="ctr"/>
                      <a:r>
                        <a:rPr lang="uk-UA" sz="3200" b="0" dirty="0" smtClean="0"/>
                        <a:t>Дисахариди</a:t>
                      </a:r>
                      <a:endParaRPr lang="uk-UA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Залишок 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Залишок 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Зв</a:t>
                      </a:r>
                      <a:r>
                        <a:rPr lang="en-US" dirty="0" smtClean="0"/>
                        <a:t>’</a:t>
                      </a:r>
                      <a:r>
                        <a:rPr lang="uk-UA" dirty="0" err="1" smtClean="0"/>
                        <a:t>язок</a:t>
                      </a:r>
                      <a:endParaRPr lang="uk-UA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Лактоза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галактоза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глюкоза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kern="1200" dirty="0" smtClean="0"/>
                        <a:t>β(1→4)</a:t>
                      </a:r>
                      <a:endParaRPr lang="uk-UA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Мальтоза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глюкоза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глюкоза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kern="1200" dirty="0" smtClean="0"/>
                        <a:t>α(1→4)</a:t>
                      </a:r>
                      <a:endParaRPr lang="uk-UA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Целобіоза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глюкоза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глюкоза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kern="1200" dirty="0" smtClean="0"/>
                        <a:t>β(1→4)</a:t>
                      </a:r>
                      <a:endParaRPr lang="uk-UA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Сахароза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глюкоза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фруктоза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kern="1200" dirty="0" smtClean="0"/>
                        <a:t>α(1→2)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/>
          <a:lstStyle/>
          <a:p>
            <a:r>
              <a:rPr lang="ru-RU" dirty="0" err="1" smtClean="0"/>
              <a:t>Дисахариди</a:t>
            </a:r>
            <a:r>
              <a:rPr lang="ru-RU" dirty="0" smtClean="0"/>
              <a:t> </a:t>
            </a:r>
            <a:r>
              <a:rPr lang="ru-RU" dirty="0" err="1" smtClean="0"/>
              <a:t>д</a:t>
            </a:r>
            <a:r>
              <a:rPr lang="ru-RU" dirty="0" err="1" smtClean="0"/>
              <a:t>уже</a:t>
            </a:r>
            <a:r>
              <a:rPr lang="ru-RU" dirty="0" smtClean="0"/>
              <a:t> </a:t>
            </a:r>
            <a:r>
              <a:rPr lang="ru-RU" dirty="0" err="1" smtClean="0"/>
              <a:t>поширені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природі</a:t>
            </a:r>
            <a:r>
              <a:rPr lang="ru-RU" dirty="0" smtClean="0"/>
              <a:t>: </a:t>
            </a:r>
            <a:r>
              <a:rPr lang="ru-RU" dirty="0" err="1" smtClean="0"/>
              <a:t>синтезуються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клітинах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зелених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нагромаджуються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стеблах, </a:t>
            </a:r>
            <a:r>
              <a:rPr lang="ru-RU" dirty="0" err="1" smtClean="0"/>
              <a:t>коренях</a:t>
            </a:r>
            <a:r>
              <a:rPr lang="ru-RU" dirty="0" smtClean="0"/>
              <a:t>, плодах. </a:t>
            </a:r>
          </a:p>
          <a:p>
            <a:r>
              <a:rPr lang="ru-RU" dirty="0" smtClean="0"/>
              <a:t>Сахарозу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у </a:t>
            </a:r>
            <a:r>
              <a:rPr lang="ru-RU" dirty="0" err="1" smtClean="0"/>
              <a:t>харчовій</a:t>
            </a:r>
            <a:r>
              <a:rPr lang="ru-RU" dirty="0" smtClean="0"/>
              <a:t> та </a:t>
            </a:r>
            <a:r>
              <a:rPr lang="ru-RU" dirty="0" err="1" smtClean="0"/>
              <a:t>мікробіологічній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для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спиртів</a:t>
            </a:r>
            <a:r>
              <a:rPr lang="ru-RU" dirty="0" smtClean="0"/>
              <a:t>, </a:t>
            </a:r>
            <a:r>
              <a:rPr lang="ru-RU" dirty="0" err="1" smtClean="0"/>
              <a:t>лимонної</a:t>
            </a:r>
            <a:r>
              <a:rPr lang="ru-RU" dirty="0" smtClean="0"/>
              <a:t> та </a:t>
            </a:r>
            <a:r>
              <a:rPr lang="ru-RU" dirty="0" err="1" smtClean="0"/>
              <a:t>молочної</a:t>
            </a:r>
            <a:r>
              <a:rPr lang="ru-RU" dirty="0" smtClean="0"/>
              <a:t> кислот, </a:t>
            </a:r>
            <a:r>
              <a:rPr lang="ru-RU" dirty="0" err="1" smtClean="0"/>
              <a:t>поверхнево-активних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 </a:t>
            </a:r>
            <a:r>
              <a:rPr lang="ru-RU" dirty="0" err="1" smtClean="0"/>
              <a:t>Ферментацією</a:t>
            </a:r>
            <a:r>
              <a:rPr lang="ru-RU" dirty="0" smtClean="0"/>
              <a:t> </a:t>
            </a:r>
            <a:r>
              <a:rPr lang="ru-RU" dirty="0" err="1" smtClean="0"/>
              <a:t>цукрози</a:t>
            </a:r>
            <a:r>
              <a:rPr lang="ru-RU" dirty="0" smtClean="0"/>
              <a:t> </a:t>
            </a:r>
            <a:r>
              <a:rPr lang="ru-RU" dirty="0" err="1" smtClean="0"/>
              <a:t>виробляєтся</a:t>
            </a:r>
            <a:r>
              <a:rPr lang="ru-RU" dirty="0" smtClean="0"/>
              <a:t> </a:t>
            </a:r>
            <a:r>
              <a:rPr lang="ru-RU" dirty="0" err="1" smtClean="0"/>
              <a:t>значний</a:t>
            </a:r>
            <a:r>
              <a:rPr lang="ru-RU" dirty="0" smtClean="0"/>
              <a:t>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етилового</a:t>
            </a:r>
            <a:r>
              <a:rPr lang="ru-RU" dirty="0" smtClean="0"/>
              <a:t> спирту.</a:t>
            </a:r>
          </a:p>
          <a:p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pPr algn="ctr"/>
            <a:r>
              <a:rPr lang="uk-UA" b="1" dirty="0" smtClean="0"/>
              <a:t>Значення дисахаридів</a:t>
            </a:r>
            <a:endParaRPr lang="uk-UA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raffinade.com.ua/wp-content/uploads/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6572296" cy="500564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4052"/>
          </a:xfrm>
        </p:spPr>
        <p:txBody>
          <a:bodyPr/>
          <a:lstStyle/>
          <a:p>
            <a:pPr algn="ctr"/>
            <a:r>
              <a:rPr lang="uk-UA" b="1" dirty="0" smtClean="0"/>
              <a:t>Висновок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r>
              <a:rPr lang="uk-UA" dirty="0" smtClean="0"/>
              <a:t>Вуглеводи та їх похідні належать до </a:t>
            </a:r>
            <a:r>
              <a:rPr lang="uk-UA" dirty="0" err="1" smtClean="0"/>
              <a:t>найрозповсюдженіших</a:t>
            </a:r>
            <a:r>
              <a:rPr lang="uk-UA" dirty="0" smtClean="0"/>
              <a:t> в </a:t>
            </a:r>
            <a:r>
              <a:rPr lang="uk-UA" dirty="0" smtClean="0"/>
              <a:t>природі органічних </a:t>
            </a:r>
            <a:r>
              <a:rPr lang="uk-UA" dirty="0" smtClean="0"/>
              <a:t>сполук: вони є необхідними компонентами клітин </a:t>
            </a:r>
            <a:r>
              <a:rPr lang="uk-UA" dirty="0" smtClean="0"/>
              <a:t>будь-яких організмів </a:t>
            </a:r>
            <a:r>
              <a:rPr lang="uk-UA" dirty="0" smtClean="0"/>
              <a:t>(бактерій, рослин, тварин).</a:t>
            </a:r>
          </a:p>
          <a:p>
            <a:r>
              <a:rPr lang="uk-UA" dirty="0" smtClean="0"/>
              <a:t>В клітинах вуглеводи виконують функції будівельного </a:t>
            </a:r>
            <a:r>
              <a:rPr lang="uk-UA" dirty="0" smtClean="0"/>
              <a:t>матеріалу, джерела </a:t>
            </a:r>
            <a:r>
              <a:rPr lang="uk-UA" dirty="0" smtClean="0"/>
              <a:t>та акумулятора енергії ), субстратів та </a:t>
            </a:r>
            <a:r>
              <a:rPr lang="uk-UA" dirty="0" smtClean="0"/>
              <a:t>регуляторів специфічних </a:t>
            </a:r>
            <a:r>
              <a:rPr lang="uk-UA" dirty="0" smtClean="0"/>
              <a:t>біохімічних процесів, рецепторів клітинних </a:t>
            </a:r>
            <a:r>
              <a:rPr lang="uk-UA" dirty="0" smtClean="0"/>
              <a:t>мембран, антигенних </a:t>
            </a:r>
            <a:r>
              <a:rPr lang="uk-UA" dirty="0" smtClean="0"/>
              <a:t>детермінант природних біополімерів.</a:t>
            </a:r>
            <a:endParaRPr lang="uk-UA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4052"/>
          </a:xfrm>
        </p:spPr>
        <p:txBody>
          <a:bodyPr/>
          <a:lstStyle/>
          <a:p>
            <a:pPr algn="ctr"/>
            <a:r>
              <a:rPr lang="uk-UA" b="1" dirty="0" smtClean="0"/>
              <a:t>Висновок</a:t>
            </a:r>
            <a:endParaRPr lang="uk-UA" b="1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/>
          </a:bodyPr>
          <a:lstStyle/>
          <a:p>
            <a:r>
              <a:rPr lang="uk-UA" dirty="0" smtClean="0"/>
              <a:t>Зв'язуючись з нуклеїновими кислотами, білками та ліпідами </a:t>
            </a:r>
            <a:r>
              <a:rPr lang="uk-UA" dirty="0" smtClean="0"/>
              <a:t>вуглеводи утворюють </a:t>
            </a:r>
            <a:r>
              <a:rPr lang="uk-UA" dirty="0" smtClean="0"/>
              <a:t>складні високомолекулярні біополімерні комплекси, </a:t>
            </a:r>
            <a:r>
              <a:rPr lang="uk-UA" dirty="0" smtClean="0"/>
              <a:t>які складають </a:t>
            </a:r>
            <a:r>
              <a:rPr lang="uk-UA" dirty="0" smtClean="0"/>
              <a:t>основу субклітинних структур та є основою живої матерії. </a:t>
            </a:r>
            <a:r>
              <a:rPr lang="en-US" dirty="0" smtClean="0"/>
              <a:t>D-</a:t>
            </a:r>
            <a:r>
              <a:rPr lang="uk-UA" dirty="0" smtClean="0"/>
              <a:t>Рибоза </a:t>
            </a:r>
            <a:r>
              <a:rPr lang="uk-UA" dirty="0" smtClean="0"/>
              <a:t>та </a:t>
            </a:r>
            <a:r>
              <a:rPr lang="en-US" dirty="0" smtClean="0"/>
              <a:t>D-</a:t>
            </a:r>
            <a:r>
              <a:rPr lang="uk-UA" dirty="0" smtClean="0"/>
              <a:t>дезоксирибоза належать до найголовніших компонентів </a:t>
            </a:r>
            <a:r>
              <a:rPr lang="uk-UA" dirty="0" smtClean="0"/>
              <a:t>носіїв генетичної </a:t>
            </a:r>
            <a:r>
              <a:rPr lang="uk-UA" dirty="0" smtClean="0"/>
              <a:t>інформації живих організмів – ДНК та РНК. 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4052"/>
          </a:xfrm>
        </p:spPr>
        <p:txBody>
          <a:bodyPr/>
          <a:lstStyle/>
          <a:p>
            <a:pPr algn="ctr"/>
            <a:r>
              <a:rPr lang="uk-UA" b="1" dirty="0" smtClean="0"/>
              <a:t>Джерела: 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4"/>
          </a:xfrm>
        </p:spPr>
        <p:txBody>
          <a:bodyPr/>
          <a:lstStyle/>
          <a:p>
            <a:r>
              <a:rPr lang="uk-UA" dirty="0" smtClean="0"/>
              <a:t>Біоорганічна хімія.: Ю. І. Губський, К., 2004. </a:t>
            </a:r>
            <a:r>
              <a:rPr lang="uk-UA" dirty="0" err="1" smtClean="0"/>
              <a:t>стр</a:t>
            </a:r>
            <a:r>
              <a:rPr lang="uk-UA" dirty="0" smtClean="0"/>
              <a:t>. 217-249</a:t>
            </a:r>
          </a:p>
          <a:p>
            <a:r>
              <a:rPr lang="uk-UA" dirty="0" err="1" smtClean="0"/>
              <a:t>Інтернет-енциклопедія</a:t>
            </a:r>
            <a:r>
              <a:rPr lang="uk-UA" dirty="0" smtClean="0"/>
              <a:t> -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uk.wikipedia</a:t>
            </a:r>
            <a:endParaRPr lang="uk-UA" dirty="0" smtClean="0"/>
          </a:p>
          <a:p>
            <a:r>
              <a:rPr lang="ru-RU" dirty="0" err="1" smtClean="0"/>
              <a:t>Хімія</a:t>
            </a:r>
            <a:r>
              <a:rPr lang="ru-RU" dirty="0" smtClean="0"/>
              <a:t> </a:t>
            </a:r>
            <a:r>
              <a:rPr lang="ru-RU" dirty="0" err="1" smtClean="0"/>
              <a:t>вуглеводів</a:t>
            </a:r>
            <a:r>
              <a:rPr lang="ru-RU" dirty="0" smtClean="0"/>
              <a:t>. </a:t>
            </a:r>
            <a:r>
              <a:rPr lang="ru-RU" dirty="0" err="1" smtClean="0"/>
              <a:t>Моносахариди</a:t>
            </a:r>
            <a:r>
              <a:rPr lang="ru-RU" dirty="0" smtClean="0"/>
              <a:t>.: </a:t>
            </a:r>
            <a:r>
              <a:rPr lang="ru-RU" dirty="0" err="1" smtClean="0"/>
              <a:t>Хиля</a:t>
            </a:r>
            <a:r>
              <a:rPr lang="ru-RU" dirty="0" smtClean="0"/>
              <a:t> О.В., </a:t>
            </a:r>
            <a:r>
              <a:rPr lang="ru-RU" dirty="0" err="1" smtClean="0"/>
              <a:t>Хиля</a:t>
            </a:r>
            <a:r>
              <a:rPr lang="ru-RU" dirty="0" smtClean="0"/>
              <a:t> В.П</a:t>
            </a:r>
            <a:r>
              <a:rPr lang="ru-RU" dirty="0" smtClean="0"/>
              <a:t>., </a:t>
            </a:r>
            <a:r>
              <a:rPr lang="ru-RU" dirty="0" smtClean="0"/>
              <a:t>К</a:t>
            </a:r>
            <a:r>
              <a:rPr lang="ru-RU" dirty="0" smtClean="0"/>
              <a:t>., 2010</a:t>
            </a:r>
            <a:r>
              <a:rPr lang="ru-RU" dirty="0" smtClean="0"/>
              <a:t>. </a:t>
            </a:r>
            <a:r>
              <a:rPr lang="ru-RU" dirty="0" smtClean="0"/>
              <a:t>стр. 7-25</a:t>
            </a:r>
          </a:p>
          <a:p>
            <a:r>
              <a:rPr lang="ru-RU" dirty="0" err="1" smtClean="0"/>
              <a:t>Посібник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: </a:t>
            </a:r>
            <a:r>
              <a:rPr lang="ru-RU" dirty="0" err="1" smtClean="0"/>
              <a:t>Хомченко</a:t>
            </a:r>
            <a:r>
              <a:rPr lang="ru-RU" dirty="0" smtClean="0"/>
              <a:t> Г. П., К., 2012.    </a:t>
            </a:r>
            <a:r>
              <a:rPr lang="uk-UA" dirty="0" err="1" smtClean="0"/>
              <a:t>стр</a:t>
            </a:r>
            <a:r>
              <a:rPr lang="uk-UA" dirty="0" smtClean="0"/>
              <a:t>. 432-434</a:t>
            </a:r>
            <a:endParaRPr lang="ru-RU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8000" b="1" dirty="0" smtClean="0"/>
              <a:t>Дякую за увагу! </a:t>
            </a:r>
            <a:endParaRPr lang="uk-UA" sz="8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migo.co.ua/wp-content/uploads/2013/03/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55"/>
            <a:ext cx="8215338" cy="684944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pPr algn="ctr"/>
            <a:r>
              <a:rPr lang="uk-UA" b="1" dirty="0" smtClean="0"/>
              <a:t>Мета роботи: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14554"/>
            <a:ext cx="9144000" cy="3857652"/>
          </a:xfrm>
        </p:spPr>
        <p:txBody>
          <a:bodyPr/>
          <a:lstStyle/>
          <a:p>
            <a:r>
              <a:rPr lang="ru-RU" dirty="0" smtClean="0"/>
              <a:t>Метою </a:t>
            </a:r>
            <a:r>
              <a:rPr lang="ru-RU" dirty="0" err="1" smtClean="0"/>
              <a:t>даної</a:t>
            </a:r>
            <a:r>
              <a:rPr lang="ru-RU" dirty="0" smtClean="0"/>
              <a:t> </a:t>
            </a:r>
            <a:r>
              <a:rPr lang="ru-RU" dirty="0" err="1" smtClean="0"/>
              <a:t>роботи</a:t>
            </a:r>
            <a:r>
              <a:rPr lang="ru-RU" dirty="0" smtClean="0"/>
              <a:t> 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систематизація</a:t>
            </a:r>
            <a:r>
              <a:rPr lang="ru-RU" dirty="0" smtClean="0"/>
              <a:t>, </a:t>
            </a:r>
            <a:r>
              <a:rPr lang="ru-RU" dirty="0" err="1" smtClean="0"/>
              <a:t>накопичення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закріплення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про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вуглеводів</a:t>
            </a:r>
            <a:r>
              <a:rPr lang="ru-RU" dirty="0" smtClean="0"/>
              <a:t> в </a:t>
            </a:r>
            <a:r>
              <a:rPr lang="ru-RU" dirty="0" err="1" smtClean="0"/>
              <a:t>медицині</a:t>
            </a:r>
            <a:r>
              <a:rPr lang="ru-RU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повсякденному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endParaRPr lang="uk-UA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pPr algn="ctr"/>
            <a:r>
              <a:rPr lang="uk-UA" b="1" dirty="0" smtClean="0"/>
              <a:t>Актуальність теми: 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50072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Більше ніж половина органічного вуглецю на Землі існує у формі вуглеводів, вони є найпоширенішими органічними сполуками на нашій планеті. </a:t>
            </a:r>
            <a:r>
              <a:rPr lang="uk-UA" dirty="0" smtClean="0"/>
              <a:t>Щороку </a:t>
            </a:r>
            <a:r>
              <a:rPr lang="uk-UA" dirty="0" err="1" smtClean="0"/>
              <a:t>фотосинтезуючі</a:t>
            </a:r>
            <a:r>
              <a:rPr lang="uk-UA" dirty="0" smtClean="0"/>
              <a:t> організми перетворюють 100 </a:t>
            </a:r>
            <a:r>
              <a:rPr lang="uk-UA" dirty="0" smtClean="0"/>
              <a:t>мільярдів</a:t>
            </a:r>
            <a:r>
              <a:rPr lang="uk-UA" dirty="0" smtClean="0"/>
              <a:t> тон вуглекислого газу і води у целюлозу та інші речовини. У </a:t>
            </a:r>
            <a:r>
              <a:rPr lang="uk-UA" dirty="0" smtClean="0"/>
              <a:t>організмі людини і тварини </a:t>
            </a:r>
            <a:r>
              <a:rPr lang="uk-UA" dirty="0" smtClean="0"/>
              <a:t>вуглеводи становлять до </a:t>
            </a:r>
            <a:r>
              <a:rPr lang="uk-UA" dirty="0" smtClean="0"/>
              <a:t>2% </a:t>
            </a:r>
            <a:r>
              <a:rPr lang="uk-UA" dirty="0" smtClean="0"/>
              <a:t>сухої </a:t>
            </a:r>
            <a:r>
              <a:rPr lang="uk-UA" dirty="0" smtClean="0"/>
              <a:t>речовини.  </a:t>
            </a:r>
          </a:p>
          <a:p>
            <a:r>
              <a:rPr lang="uk-UA" dirty="0" smtClean="0"/>
              <a:t>Для </a:t>
            </a:r>
            <a:r>
              <a:rPr lang="uk-UA" dirty="0" err="1" smtClean="0"/>
              <a:t>гетеротрофів</a:t>
            </a:r>
            <a:r>
              <a:rPr lang="uk-UA" dirty="0" smtClean="0"/>
              <a:t> окиснення вуглеводів є центральним шляхом отримання енергії клітинами, так у дієті середньостатистичної людини першочерговим джерелом енергії є крохмаль і </a:t>
            </a:r>
            <a:r>
              <a:rPr lang="uk-UA" dirty="0" err="1" smtClean="0"/>
              <a:t>цукри</a:t>
            </a:r>
            <a:r>
              <a:rPr lang="uk-UA" dirty="0" smtClean="0"/>
              <a:t>. </a:t>
            </a:r>
            <a:endParaRPr lang="uk-UA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r>
              <a:rPr lang="uk-UA" dirty="0" smtClean="0"/>
              <a:t>Багато </a:t>
            </a:r>
            <a:r>
              <a:rPr lang="uk-UA" dirty="0" smtClean="0"/>
              <a:t>полісахаридів виконують структурну роль — входять до складу клітинних стінок рослин, бактерій і грибів, сполучної тканини тварин. Інші вуглеводні полімери беруть участь у змащенні суглобів, забезпеченні розпізнавання і адгезії між клітинами. Вони також можуть входити до більших комплексів разом із білками чи </a:t>
            </a:r>
            <a:r>
              <a:rPr lang="uk-UA" dirty="0" smtClean="0"/>
              <a:t>ліпідами. </a:t>
            </a:r>
            <a:r>
              <a:rPr lang="uk-UA" dirty="0" smtClean="0"/>
              <a:t>Два моносахариди пентози — рибоза </a:t>
            </a:r>
            <a:r>
              <a:rPr lang="uk-UA" dirty="0" smtClean="0"/>
              <a:t>і дезоксирибоза</a:t>
            </a:r>
            <a:r>
              <a:rPr lang="uk-UA" dirty="0" smtClean="0"/>
              <a:t> — є структурними компонентами нуклеїнових кислот.</a:t>
            </a: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pPr algn="ctr"/>
            <a:r>
              <a:rPr lang="uk-UA" b="1" dirty="0" smtClean="0"/>
              <a:t>Актуальність теми: </a:t>
            </a:r>
            <a:endParaRPr lang="uk-UA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rionews.com.ua/filelib/nws/prep/s419x0-news-12290134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244123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194</TotalTime>
  <Words>757</Words>
  <PresentationFormat>Экран (4:3)</PresentationFormat>
  <Paragraphs>131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Яркая</vt:lpstr>
      <vt:lpstr>Індивідуальна робота на тему:  Моносахариди та дисахариди. Їх характеристика та властивості. Значення у житті людини </vt:lpstr>
      <vt:lpstr>Зміст роботи:</vt:lpstr>
      <vt:lpstr>Вступ:</vt:lpstr>
      <vt:lpstr>Вступ:</vt:lpstr>
      <vt:lpstr>Слайд 5</vt:lpstr>
      <vt:lpstr>Мета роботи:</vt:lpstr>
      <vt:lpstr>Актуальність теми: </vt:lpstr>
      <vt:lpstr>Актуальність теми: </vt:lpstr>
      <vt:lpstr>Слайд 9</vt:lpstr>
      <vt:lpstr>Слайд 10</vt:lpstr>
      <vt:lpstr>Загальна характеристика </vt:lpstr>
      <vt:lpstr>Слайд 12</vt:lpstr>
      <vt:lpstr>Класифікація</vt:lpstr>
      <vt:lpstr>Моносахариди</vt:lpstr>
      <vt:lpstr>Слайд 15</vt:lpstr>
      <vt:lpstr>Слайд 16</vt:lpstr>
      <vt:lpstr>Слайд 17</vt:lpstr>
      <vt:lpstr>Моносахариди. Глюкоза</vt:lpstr>
      <vt:lpstr>Слайд 19</vt:lpstr>
      <vt:lpstr>Моносахариди. Глюкоза</vt:lpstr>
      <vt:lpstr>Моносахариди. Маноза</vt:lpstr>
      <vt:lpstr>Моносахариди. Галактоза</vt:lpstr>
      <vt:lpstr>Слайд 23</vt:lpstr>
      <vt:lpstr>Моносахариди. Рибоза</vt:lpstr>
      <vt:lpstr>Моносахариди. Дезоксирибоза</vt:lpstr>
      <vt:lpstr>Моносахариди. Фруктоза</vt:lpstr>
      <vt:lpstr>Хімічні властивості моносахаридів</vt:lpstr>
      <vt:lpstr>Хімічні властивості моносахаридів</vt:lpstr>
      <vt:lpstr>Хімічні властивості моносахаридів</vt:lpstr>
      <vt:lpstr>Хімічні властивості моносахаридів</vt:lpstr>
      <vt:lpstr>Значення моносахаридів</vt:lpstr>
      <vt:lpstr>Слайд 32</vt:lpstr>
      <vt:lpstr>Слайд 33</vt:lpstr>
      <vt:lpstr>Слайд 34</vt:lpstr>
      <vt:lpstr>Дисахариди. Мальтоза</vt:lpstr>
      <vt:lpstr>Дисахариди. Лактоза</vt:lpstr>
      <vt:lpstr>Дисахариди. Целобіоза</vt:lpstr>
      <vt:lpstr>Дисахариди. Сахароза</vt:lpstr>
      <vt:lpstr>Дисахариди. Сахароза</vt:lpstr>
      <vt:lpstr>Слайд 40</vt:lpstr>
      <vt:lpstr>Значення дисахаридів</vt:lpstr>
      <vt:lpstr>Слайд 42</vt:lpstr>
      <vt:lpstr>Висновок</vt:lpstr>
      <vt:lpstr>Висновок</vt:lpstr>
      <vt:lpstr>Джерела: </vt:lpstr>
      <vt:lpstr>Дякую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Індивідуальна робота на тему:  Вуглеводи. Їх характеристика та властивості. Значення у житті людини </dc:title>
  <dc:creator>User</dc:creator>
  <cp:lastModifiedBy>User</cp:lastModifiedBy>
  <cp:revision>21</cp:revision>
  <dcterms:created xsi:type="dcterms:W3CDTF">2014-12-11T19:00:29Z</dcterms:created>
  <dcterms:modified xsi:type="dcterms:W3CDTF">2014-12-11T22:25:39Z</dcterms:modified>
</cp:coreProperties>
</file>