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4" r:id="rId9"/>
    <p:sldId id="272" r:id="rId10"/>
    <p:sldId id="263" r:id="rId11"/>
    <p:sldId id="260" r:id="rId12"/>
    <p:sldId id="274" r:id="rId13"/>
    <p:sldId id="266" r:id="rId14"/>
    <p:sldId id="265" r:id="rId15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0000"/>
    <a:srgbClr val="000066"/>
    <a:srgbClr val="FF9933"/>
    <a:srgbClr val="FFFF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60" autoAdjust="0"/>
  </p:normalViewPr>
  <p:slideViewPr>
    <p:cSldViewPr>
      <p:cViewPr varScale="1">
        <p:scale>
          <a:sx n="78" d="100"/>
          <a:sy n="78" d="100"/>
        </p:scale>
        <p:origin x="-8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406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57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t>Положення учныв сидячи</a:t>
            </a:r>
          </a:p>
        </c:rich>
      </c:tx>
      <c:layout>
        <c:manualLayout>
          <c:xMode val="edge"/>
          <c:yMode val="edge"/>
          <c:x val="0.22651933701657462"/>
          <c:y val="1.9230769230769239E-2"/>
        </c:manualLayout>
      </c:layout>
      <c:spPr>
        <a:noFill/>
        <a:ln w="35621">
          <a:noFill/>
        </a:ln>
      </c:spPr>
    </c:title>
    <c:view3D>
      <c:hPercent val="5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325966850828731"/>
          <c:y val="0.21634615384615391"/>
          <c:w val="0.7099447513812156"/>
          <c:h val="0.61538461538461553"/>
        </c:manualLayout>
      </c:layout>
      <c:bar3DChart>
        <c:barDir val="col"/>
        <c:grouping val="stacked"/>
        <c:ser>
          <c:idx val="0"/>
          <c:order val="0"/>
          <c:spPr>
            <a:solidFill>
              <a:srgbClr val="9999FF"/>
            </a:solidFill>
            <a:ln w="17811">
              <a:solidFill>
                <a:srgbClr val="000000"/>
              </a:solidFill>
              <a:prstDash val="solid"/>
            </a:ln>
          </c:spPr>
          <c:cat>
            <c:strRef>
              <c:f>Лист1!$A$1:$A$2</c:f>
              <c:strCache>
                <c:ptCount val="2"/>
                <c:pt idx="0">
                  <c:v>6 год</c:v>
                </c:pt>
                <c:pt idx="1">
                  <c:v>8 год</c:v>
                </c:pt>
              </c:strCache>
            </c:strRef>
          </c:cat>
          <c:val>
            <c:numRef>
              <c:f>Лист1!$B$1:$B$2</c:f>
              <c:numCache>
                <c:formatCode>0%</c:formatCode>
                <c:ptCount val="2"/>
                <c:pt idx="0">
                  <c:v>0.53</c:v>
                </c:pt>
                <c:pt idx="1">
                  <c:v>0.47000000000000003</c:v>
                </c:pt>
              </c:numCache>
            </c:numRef>
          </c:val>
        </c:ser>
        <c:shape val="cone"/>
        <c:axId val="66674048"/>
        <c:axId val="95417856"/>
        <c:axId val="0"/>
      </c:bar3DChart>
      <c:catAx>
        <c:axId val="66674048"/>
        <c:scaling>
          <c:orientation val="minMax"/>
        </c:scaling>
        <c:axPos val="b"/>
        <c:numFmt formatCode="General" sourceLinked="1"/>
        <c:tickLblPos val="low"/>
        <c:spPr>
          <a:ln w="445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9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5417856"/>
        <c:crosses val="autoZero"/>
        <c:auto val="1"/>
        <c:lblAlgn val="ctr"/>
        <c:lblOffset val="100"/>
        <c:tickLblSkip val="1"/>
        <c:tickMarkSkip val="1"/>
      </c:catAx>
      <c:valAx>
        <c:axId val="95417856"/>
        <c:scaling>
          <c:orientation val="minMax"/>
        </c:scaling>
        <c:axPos val="l"/>
        <c:majorGridlines>
          <c:spPr>
            <a:ln w="4453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445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9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674048"/>
        <c:crosses val="autoZero"/>
        <c:crossBetween val="between"/>
      </c:valAx>
      <c:spPr>
        <a:noFill/>
        <a:ln w="35621">
          <a:noFill/>
        </a:ln>
      </c:spPr>
    </c:plotArea>
    <c:legend>
      <c:legendPos val="r"/>
      <c:layout>
        <c:manualLayout>
          <c:xMode val="edge"/>
          <c:yMode val="edge"/>
          <c:x val="0.85359116022099457"/>
          <c:y val="0.53846153846153844"/>
          <c:w val="0.13535911602209943"/>
          <c:h val="0.10096153846153848"/>
        </c:manualLayout>
      </c:layout>
      <c:spPr>
        <a:solidFill>
          <a:srgbClr val="FFFFFF"/>
        </a:solidFill>
        <a:ln w="4453">
          <a:solidFill>
            <a:srgbClr val="000000"/>
          </a:solidFill>
          <a:prstDash val="solid"/>
        </a:ln>
      </c:spPr>
      <c:txPr>
        <a:bodyPr/>
        <a:lstStyle/>
        <a:p>
          <a:pPr>
            <a:defRPr sz="1192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4453">
      <a:solidFill>
        <a:srgbClr val="000000"/>
      </a:solidFill>
      <a:prstDash val="solid"/>
    </a:ln>
  </c:spPr>
  <c:txPr>
    <a:bodyPr/>
    <a:lstStyle/>
    <a:p>
      <a:pPr>
        <a:defRPr sz="1297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77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t>Користування коп'ютером</a:t>
            </a:r>
          </a:p>
        </c:rich>
      </c:tx>
      <c:layout>
        <c:manualLayout>
          <c:xMode val="edge"/>
          <c:yMode val="edge"/>
          <c:x val="0.2887931034482758"/>
          <c:y val="1.9230769230769239E-2"/>
        </c:manualLayout>
      </c:layout>
      <c:spPr>
        <a:noFill/>
        <a:ln w="46899">
          <a:noFill/>
        </a:ln>
      </c:spPr>
    </c:title>
    <c:view3D>
      <c:hPercent val="39"/>
      <c:depthPercent val="100"/>
      <c:rAngAx val="1"/>
    </c:view3D>
    <c:floor>
      <c:spPr>
        <a:solidFill>
          <a:srgbClr val="FFFFCC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362068965517251E-2"/>
          <c:y val="0.21634615384615391"/>
          <c:w val="0.77370689655172431"/>
          <c:h val="0.5384615384615384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800000"/>
            </a:solidFill>
            <a:ln w="23450">
              <a:solidFill>
                <a:srgbClr val="000000"/>
              </a:solidFill>
              <a:prstDash val="solid"/>
            </a:ln>
          </c:spPr>
          <c:cat>
            <c:strRef>
              <c:f>Лист1!$A$1:$A$4</c:f>
              <c:strCache>
                <c:ptCount val="4"/>
                <c:pt idx="0">
                  <c:v>1 год</c:v>
                </c:pt>
                <c:pt idx="1">
                  <c:v>2-3 год</c:v>
                </c:pt>
                <c:pt idx="2">
                  <c:v>4+ год</c:v>
                </c:pt>
                <c:pt idx="3">
                  <c:v>не користуються</c:v>
                </c:pt>
              </c:strCache>
            </c:strRef>
          </c:cat>
          <c:val>
            <c:numRef>
              <c:f>Лист1!$B$1:$B$4</c:f>
              <c:numCache>
                <c:formatCode>0%</c:formatCode>
                <c:ptCount val="4"/>
                <c:pt idx="0">
                  <c:v>0.12000000000000001</c:v>
                </c:pt>
                <c:pt idx="1">
                  <c:v>0.5</c:v>
                </c:pt>
                <c:pt idx="2">
                  <c:v>0.35000000000000003</c:v>
                </c:pt>
                <c:pt idx="3">
                  <c:v>3.0000000000000002E-2</c:v>
                </c:pt>
              </c:numCache>
            </c:numRef>
          </c:val>
        </c:ser>
        <c:shape val="cylinder"/>
        <c:axId val="125733888"/>
        <c:axId val="149689856"/>
        <c:axId val="0"/>
      </c:bar3DChart>
      <c:catAx>
        <c:axId val="125733888"/>
        <c:scaling>
          <c:orientation val="minMax"/>
        </c:scaling>
        <c:axPos val="b"/>
        <c:numFmt formatCode="General" sourceLinked="1"/>
        <c:tickLblPos val="low"/>
        <c:spPr>
          <a:ln w="58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49689856"/>
        <c:crosses val="autoZero"/>
        <c:auto val="1"/>
        <c:lblAlgn val="ctr"/>
        <c:lblOffset val="100"/>
        <c:tickLblSkip val="2"/>
        <c:tickMarkSkip val="1"/>
      </c:catAx>
      <c:valAx>
        <c:axId val="149689856"/>
        <c:scaling>
          <c:orientation val="minMax"/>
        </c:scaling>
        <c:axPos val="l"/>
        <c:majorGridlines>
          <c:spPr>
            <a:ln w="5862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58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25733888"/>
        <c:crosses val="autoZero"/>
        <c:crossBetween val="between"/>
      </c:valAx>
      <c:spPr>
        <a:noFill/>
        <a:ln w="46899">
          <a:noFill/>
        </a:ln>
      </c:spPr>
    </c:plotArea>
    <c:legend>
      <c:legendPos val="r"/>
      <c:layout>
        <c:manualLayout>
          <c:xMode val="edge"/>
          <c:yMode val="edge"/>
          <c:x val="0.88577586206896564"/>
          <c:y val="0.53846153846153844"/>
          <c:w val="0.10560344827586209"/>
          <c:h val="0.10096153846153848"/>
        </c:manualLayout>
      </c:layout>
      <c:spPr>
        <a:solidFill>
          <a:srgbClr val="FFFFFF"/>
        </a:solidFill>
        <a:ln w="5862">
          <a:solidFill>
            <a:srgbClr val="000000"/>
          </a:solidFill>
          <a:prstDash val="solid"/>
        </a:ln>
      </c:spPr>
      <c:txPr>
        <a:bodyPr/>
        <a:lstStyle/>
        <a:p>
          <a:pPr>
            <a:defRPr sz="1569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5862">
      <a:solidFill>
        <a:srgbClr val="000000"/>
      </a:solidFill>
      <a:prstDash val="solid"/>
    </a:ln>
  </c:spPr>
  <c:txPr>
    <a:bodyPr/>
    <a:lstStyle/>
    <a:p>
      <a:pPr>
        <a:defRPr sz="1708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22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t>Зайняття спортом</a:t>
            </a:r>
          </a:p>
        </c:rich>
      </c:tx>
      <c:layout>
        <c:manualLayout>
          <c:xMode val="edge"/>
          <c:yMode val="edge"/>
          <c:x val="0.3556034482758621"/>
          <c:y val="1.9230769230769239E-2"/>
        </c:manualLayout>
      </c:layout>
      <c:spPr>
        <a:noFill/>
        <a:ln w="50220">
          <a:noFill/>
        </a:ln>
      </c:spPr>
    </c:title>
    <c:view3D>
      <c:hPercent val="39"/>
      <c:depthPercent val="100"/>
      <c:rAngAx val="1"/>
    </c:view3D>
    <c:floor>
      <c:spPr>
        <a:solidFill>
          <a:srgbClr val="CC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362068965517251E-2"/>
          <c:y val="0.2355769230769231"/>
          <c:w val="0.77370689655172431"/>
          <c:h val="0.51923076923076916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CC00"/>
            </a:solidFill>
            <a:ln w="25110">
              <a:solidFill>
                <a:srgbClr val="000000"/>
              </a:solidFill>
              <a:prstDash val="solid"/>
            </a:ln>
          </c:spPr>
          <c:cat>
            <c:strRef>
              <c:f>Лист1!$A$1:$A$9</c:f>
              <c:strCache>
                <c:ptCount val="9"/>
                <c:pt idx="0">
                  <c:v>футбол</c:v>
                </c:pt>
                <c:pt idx="1">
                  <c:v>волейбол</c:v>
                </c:pt>
                <c:pt idx="2">
                  <c:v>баскетбол</c:v>
                </c:pt>
                <c:pt idx="3">
                  <c:v> легка атлетика</c:v>
                </c:pt>
                <c:pt idx="4">
                  <c:v>танці</c:v>
                </c:pt>
                <c:pt idx="5">
                  <c:v>велоспорт</c:v>
                </c:pt>
                <c:pt idx="6">
                  <c:v>атлетизм</c:v>
                </c:pt>
                <c:pt idx="7">
                  <c:v>теніс</c:v>
                </c:pt>
                <c:pt idx="8">
                  <c:v>не зайаються</c:v>
                </c:pt>
              </c:strCache>
            </c:strRef>
          </c:cat>
          <c:val>
            <c:numRef>
              <c:f>Лист1!$B$1:$B$9</c:f>
              <c:numCache>
                <c:formatCode>0%</c:formatCode>
                <c:ptCount val="9"/>
                <c:pt idx="0">
                  <c:v>0.25</c:v>
                </c:pt>
                <c:pt idx="1">
                  <c:v>0.17</c:v>
                </c:pt>
                <c:pt idx="2">
                  <c:v>0.15000000000000002</c:v>
                </c:pt>
                <c:pt idx="3">
                  <c:v>0.13</c:v>
                </c:pt>
                <c:pt idx="4">
                  <c:v>0.05</c:v>
                </c:pt>
                <c:pt idx="5">
                  <c:v>0.05</c:v>
                </c:pt>
                <c:pt idx="6">
                  <c:v>3.0000000000000002E-2</c:v>
                </c:pt>
                <c:pt idx="7">
                  <c:v>2.0000000000000004E-2</c:v>
                </c:pt>
                <c:pt idx="8">
                  <c:v>0.15000000000000002</c:v>
                </c:pt>
              </c:numCache>
            </c:numRef>
          </c:val>
        </c:ser>
        <c:shape val="pyramid"/>
        <c:axId val="194487424"/>
        <c:axId val="194488960"/>
        <c:axId val="0"/>
      </c:bar3DChart>
      <c:catAx>
        <c:axId val="194487424"/>
        <c:scaling>
          <c:orientation val="minMax"/>
        </c:scaling>
        <c:axPos val="b"/>
        <c:numFmt formatCode="General" sourceLinked="1"/>
        <c:tickLblPos val="low"/>
        <c:spPr>
          <a:ln w="627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29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94488960"/>
        <c:crosses val="autoZero"/>
        <c:auto val="1"/>
        <c:lblAlgn val="ctr"/>
        <c:lblOffset val="100"/>
        <c:tickLblSkip val="3"/>
        <c:tickMarkSkip val="1"/>
      </c:catAx>
      <c:valAx>
        <c:axId val="194488960"/>
        <c:scaling>
          <c:orientation val="minMax"/>
        </c:scaling>
        <c:axPos val="l"/>
        <c:majorGridlines>
          <c:spPr>
            <a:ln w="6277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627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29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94487424"/>
        <c:crosses val="autoZero"/>
        <c:crossBetween val="between"/>
      </c:valAx>
      <c:spPr>
        <a:noFill/>
        <a:ln w="50220">
          <a:noFill/>
        </a:ln>
      </c:spPr>
    </c:plotArea>
    <c:legend>
      <c:legendPos val="r"/>
      <c:layout>
        <c:manualLayout>
          <c:xMode val="edge"/>
          <c:yMode val="edge"/>
          <c:x val="0.88577586206896564"/>
          <c:y val="0.53846153846153844"/>
          <c:w val="0.10560344827586209"/>
          <c:h val="0.10096153846153848"/>
        </c:manualLayout>
      </c:layout>
      <c:spPr>
        <a:solidFill>
          <a:srgbClr val="FFFFFF"/>
        </a:solidFill>
        <a:ln w="6277">
          <a:solidFill>
            <a:srgbClr val="000000"/>
          </a:solidFill>
          <a:prstDash val="solid"/>
        </a:ln>
      </c:spPr>
      <c:txPr>
        <a:bodyPr/>
        <a:lstStyle/>
        <a:p>
          <a:pPr>
            <a:defRPr sz="1681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6277">
      <a:solidFill>
        <a:srgbClr val="000000"/>
      </a:solidFill>
      <a:prstDash val="solid"/>
    </a:ln>
  </c:spPr>
  <c:txPr>
    <a:bodyPr/>
    <a:lstStyle/>
    <a:p>
      <a:pPr>
        <a:defRPr sz="1829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05820D-99DE-41D1-8AE0-4E01B73492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 smtClean="0"/>
              <a:t>Образец текста</a:t>
            </a:r>
          </a:p>
          <a:p>
            <a:pPr lvl="1"/>
            <a:r>
              <a:rPr lang="uk-UA" noProof="0" smtClean="0"/>
              <a:t>Второй уровень</a:t>
            </a:r>
          </a:p>
          <a:p>
            <a:pPr lvl="2"/>
            <a:r>
              <a:rPr lang="uk-UA" noProof="0" smtClean="0"/>
              <a:t>Третий уровень</a:t>
            </a:r>
          </a:p>
          <a:p>
            <a:pPr lvl="3"/>
            <a:r>
              <a:rPr lang="uk-UA" noProof="0" smtClean="0"/>
              <a:t>Четвертый уровень</a:t>
            </a:r>
          </a:p>
          <a:p>
            <a:pPr lvl="4"/>
            <a:r>
              <a:rPr lang="uk-UA" noProof="0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EABF357-A591-4469-AC88-B256FC97CAA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737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EA83-61F6-44B3-912B-847C6170E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58640-3136-49DF-8595-32D9ED6BB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A9D77-91A0-4412-8956-97FBED50A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FD3F1-0E00-4134-9896-88E6C4C83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52BBA-B73A-41A1-BF94-A9ED3619F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88EEA-CBDE-4340-A807-71B13F4C6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D7DE6-A0EA-4DF2-A5AA-F6252D555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5CDB4-46DD-48A8-BC99-29F260242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EC986-94DC-42BA-8E03-52384A9FB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275A1-0AB0-4FC9-A663-280268E35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5C702-3E11-433A-AD3D-F8A6F453E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sp>
          <p:nvSpPr>
            <p:cNvPr id="727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latin typeface="Arial" charset="0"/>
                <a:cs typeface="Arial" charset="0"/>
              </a:endParaRPr>
            </a:p>
          </p:txBody>
        </p:sp>
        <p:grpSp>
          <p:nvGrpSpPr>
            <p:cNvPr id="3116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727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7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7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9851E1-9A78-4E19-9FFA-CACED4072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.com.ua/referats/Medicina/1235-1.html" TargetMode="External"/><Relationship Id="rId2" Type="http://schemas.openxmlformats.org/officeDocument/2006/relationships/hyperlink" Target="http://www.zdrav.ck.ua/?section=10&amp;id=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bliotekar.ru/624-2/33.htm" TargetMode="External"/><Relationship Id="rId4" Type="http://schemas.openxmlformats.org/officeDocument/2006/relationships/hyperlink" Target="http://www.fat-man.ru/gipodinamiya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4800600" cy="2514600"/>
          </a:xfrm>
        </p:spPr>
        <p:txBody>
          <a:bodyPr/>
          <a:lstStyle/>
          <a:p>
            <a:pPr eaLnBrk="1" hangingPunct="1">
              <a:defRPr/>
            </a:pPr>
            <a:r>
              <a:rPr lang="uk-UA" sz="5700" dirty="0" smtClean="0">
                <a:solidFill>
                  <a:srgbClr val="CC0000"/>
                </a:solidFill>
              </a:rPr>
              <a:t>Гіподинамія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114800"/>
            <a:ext cx="4724400" cy="23622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err="1" smtClean="0"/>
              <a:t>Підготували</a:t>
            </a:r>
            <a:r>
              <a:rPr lang="ru-RU" sz="3200" dirty="0" smtClean="0"/>
              <a:t>: </a:t>
            </a:r>
            <a:endParaRPr lang="en-US" sz="3200" dirty="0" smtClean="0"/>
          </a:p>
          <a:p>
            <a:pPr eaLnBrk="1" hangingPunct="1">
              <a:defRPr/>
            </a:pPr>
            <a:r>
              <a:rPr lang="uk-UA" sz="3200" dirty="0" err="1" smtClean="0"/>
              <a:t>Алєксєєнко</a:t>
            </a:r>
            <a:r>
              <a:rPr lang="uk-UA" sz="3200" dirty="0" smtClean="0"/>
              <a:t>, Жуковська</a:t>
            </a:r>
            <a:endParaRPr lang="ru-RU" sz="3200" dirty="0" smtClean="0"/>
          </a:p>
        </p:txBody>
      </p:sp>
      <p:pic>
        <p:nvPicPr>
          <p:cNvPr id="5124" name="Picture 4" descr="st_id_gipodinam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733800"/>
            <a:ext cx="3886200" cy="279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5" name="Picture 5" descr="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762000"/>
            <a:ext cx="3657600" cy="25892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>
                <a:solidFill>
                  <a:schemeClr val="tx1"/>
                </a:solidFill>
              </a:rPr>
              <a:t>Запобіжні заходи: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5257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Раціональне харчування</a:t>
            </a:r>
          </a:p>
          <a:p>
            <a:pPr eaLnBrk="1" hangingPunct="1">
              <a:defRPr/>
            </a:pPr>
            <a:r>
              <a:rPr lang="uk-UA" dirty="0" smtClean="0"/>
              <a:t>Фізичні вправи</a:t>
            </a:r>
          </a:p>
          <a:p>
            <a:pPr eaLnBrk="1" hangingPunct="1">
              <a:defRPr/>
            </a:pPr>
            <a:r>
              <a:rPr lang="uk-UA" dirty="0" smtClean="0"/>
              <a:t>Н</a:t>
            </a:r>
            <a:r>
              <a:rPr lang="en-US" dirty="0" err="1" smtClean="0"/>
              <a:t>i</a:t>
            </a:r>
            <a:r>
              <a:rPr lang="uk-UA" dirty="0" smtClean="0"/>
              <a:t> шкідливим звичкам</a:t>
            </a:r>
          </a:p>
          <a:p>
            <a:pPr eaLnBrk="1" hangingPunct="1">
              <a:defRPr/>
            </a:pPr>
            <a:r>
              <a:rPr lang="uk-UA" dirty="0" smtClean="0"/>
              <a:t>Ні малорухливому способу життя</a:t>
            </a:r>
          </a:p>
        </p:txBody>
      </p:sp>
      <p:pic>
        <p:nvPicPr>
          <p:cNvPr id="11268" name="Picture 4" descr="724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00200"/>
            <a:ext cx="26670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9" name="Picture 5" descr="ed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648200"/>
            <a:ext cx="3200400" cy="1911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>
                <a:solidFill>
                  <a:schemeClr val="tx1"/>
                </a:solidFill>
              </a:rPr>
              <a:t>Наслідки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5257800" cy="51054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Ожиріння;</a:t>
            </a:r>
          </a:p>
          <a:p>
            <a:pPr eaLnBrk="1" hangingPunct="1">
              <a:defRPr/>
            </a:pPr>
            <a:r>
              <a:rPr lang="uk-UA" smtClean="0"/>
              <a:t>атеросклероз; </a:t>
            </a:r>
          </a:p>
          <a:p>
            <a:pPr eaLnBrk="1" hangingPunct="1">
              <a:defRPr/>
            </a:pPr>
            <a:r>
              <a:rPr lang="uk-UA" smtClean="0"/>
              <a:t>сколіоз;</a:t>
            </a:r>
          </a:p>
          <a:p>
            <a:pPr eaLnBrk="1" hangingPunct="1">
              <a:defRPr/>
            </a:pPr>
            <a:r>
              <a:rPr lang="uk-UA" smtClean="0"/>
              <a:t>остеопороз;</a:t>
            </a:r>
          </a:p>
          <a:p>
            <a:pPr eaLnBrk="1" hangingPunct="1">
              <a:defRPr/>
            </a:pPr>
            <a:r>
              <a:rPr lang="uk-UA" smtClean="0"/>
              <a:t>остеоартроз;</a:t>
            </a:r>
          </a:p>
          <a:p>
            <a:pPr eaLnBrk="1" hangingPunct="1">
              <a:defRPr/>
            </a:pPr>
            <a:r>
              <a:rPr lang="uk-UA" smtClean="0"/>
              <a:t>остеохондроз хребта;</a:t>
            </a:r>
          </a:p>
          <a:p>
            <a:pPr eaLnBrk="1" hangingPunct="1">
              <a:defRPr/>
            </a:pPr>
            <a:r>
              <a:rPr lang="uk-UA" smtClean="0"/>
              <a:t>гіпертонія;</a:t>
            </a:r>
          </a:p>
          <a:p>
            <a:pPr eaLnBrk="1" hangingPunct="1">
              <a:defRPr/>
            </a:pPr>
            <a:r>
              <a:rPr lang="uk-UA" smtClean="0"/>
              <a:t>ішемічна хвороба серця</a:t>
            </a:r>
            <a:r>
              <a:rPr lang="uk-UA" smtClean="0">
                <a:solidFill>
                  <a:srgbClr val="33CC33"/>
                </a:solidFill>
              </a:rPr>
              <a:t> </a:t>
            </a:r>
            <a:endParaRPr lang="uk-UA" smtClean="0"/>
          </a:p>
        </p:txBody>
      </p:sp>
      <p:pic>
        <p:nvPicPr>
          <p:cNvPr id="9220" name="Picture 4" descr="skolioz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81000"/>
            <a:ext cx="1782763" cy="3209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1" name="Picture 5" descr="детское ожир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114800"/>
            <a:ext cx="3295650" cy="2476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625" y="285750"/>
            <a:ext cx="8183563" cy="1050925"/>
          </a:xfrm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uk-UA" smtClean="0">
                <a:solidFill>
                  <a:srgbClr val="F7F1E7"/>
                </a:solidFill>
              </a:rPr>
              <a:t> </a:t>
            </a:r>
            <a:r>
              <a:rPr lang="uk-UA" sz="4800" b="1" smtClean="0">
                <a:solidFill>
                  <a:srgbClr val="7B3D17"/>
                </a:solidFill>
                <a:latin typeface="Arno Pro Smbd" pitchFamily="18" charset="0"/>
              </a:rPr>
              <a:t>Висновок</a:t>
            </a:r>
            <a:endParaRPr lang="ru-RU" sz="4800" b="1" smtClean="0">
              <a:solidFill>
                <a:srgbClr val="7B3D17"/>
              </a:solidFill>
              <a:latin typeface="Arno Pro Smbd" pitchFamily="18" charset="0"/>
            </a:endParaRPr>
          </a:p>
        </p:txBody>
      </p:sp>
      <p:sp>
        <p:nvSpPr>
          <p:cNvPr id="14339" name="Содержимое 1"/>
          <p:cNvSpPr>
            <a:spLocks noGrp="1"/>
          </p:cNvSpPr>
          <p:nvPr>
            <p:ph idx="4294967295"/>
          </p:nvPr>
        </p:nvSpPr>
        <p:spPr>
          <a:xfrm>
            <a:off x="428625" y="1643063"/>
            <a:ext cx="8183563" cy="4187825"/>
          </a:xfrm>
          <a:noFill/>
        </p:spPr>
        <p:txBody>
          <a:bodyPr lIns="182880" tIns="91440"/>
          <a:lstStyle/>
          <a:p>
            <a:pPr marL="265113" indent="-265113" eaLnBrk="1" hangingPunct="1"/>
            <a:r>
              <a:rPr lang="uk-UA" smtClean="0">
                <a:effectLst/>
              </a:rPr>
              <a:t>Уникнути захворювань, зумовлених гіподинамією, можна, якщо вести здоровий спосіб життя. Розумний руховий режим повинен поєднуватися з раціональним харчуванням і відмовою від шкідливих звичок. Щоденне півгодинне фізичне навантаження, піші прогулянки (не менше 2 км) і ранкова зарядка можуть творити чудеса!</a:t>
            </a:r>
          </a:p>
          <a:p>
            <a:pPr marL="265113" indent="-265113" eaLnBrk="1" hangingPunct="1"/>
            <a:endParaRPr lang="ru-RU" smtClean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tx1"/>
                </a:solidFill>
              </a:rPr>
              <a:t>Джерела інформації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04800" y="1905000"/>
            <a:ext cx="70104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hlinkClick r:id="rId2"/>
              </a:rPr>
              <a:t>http://www.zdrav.ck.ua/?section=10&amp;id=3</a:t>
            </a:r>
            <a:endParaRPr lang="ru-RU" sz="2500"/>
          </a:p>
          <a:p>
            <a:endParaRPr lang="uk-UA" sz="2500"/>
          </a:p>
          <a:p>
            <a:r>
              <a:rPr lang="uk-UA" sz="2500">
                <a:hlinkClick r:id="rId3"/>
              </a:rPr>
              <a:t>http://www.br.com.ua/referats/Medicina/1235-1.html</a:t>
            </a:r>
            <a:endParaRPr lang="uk-UA" sz="2500"/>
          </a:p>
          <a:p>
            <a:endParaRPr lang="uk-UA" sz="2500"/>
          </a:p>
          <a:p>
            <a:r>
              <a:rPr lang="uk-UA" sz="2500">
                <a:hlinkClick r:id="rId4"/>
              </a:rPr>
              <a:t>http://www.fat-man.ru/gipodinamiya</a:t>
            </a:r>
            <a:endParaRPr lang="uk-UA" sz="2500"/>
          </a:p>
          <a:p>
            <a:endParaRPr lang="uk-UA" sz="2500"/>
          </a:p>
          <a:p>
            <a:r>
              <a:rPr lang="uk-UA" sz="2500">
                <a:hlinkClick r:id="rId5"/>
              </a:rPr>
              <a:t>http://www.bibliotekar.ru/624-2/33.htm</a:t>
            </a:r>
            <a:endParaRPr lang="uk-UA" sz="2500"/>
          </a:p>
          <a:p>
            <a:endParaRPr lang="uk-UA" sz="2500"/>
          </a:p>
          <a:p>
            <a:endParaRPr lang="uk-UA" sz="2500"/>
          </a:p>
          <a:p>
            <a:endParaRPr lang="uk-UA"/>
          </a:p>
          <a:p>
            <a:endParaRPr lang="uk-UA"/>
          </a:p>
          <a:p>
            <a:endParaRPr lang="uk-UA"/>
          </a:p>
          <a:p>
            <a:endParaRPr lang="uk-UA"/>
          </a:p>
          <a:p>
            <a:endParaRPr lang="uk-UA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8925"/>
            <a:ext cx="8229600" cy="942975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>
                <a:solidFill>
                  <a:schemeClr val="tx1"/>
                </a:solidFill>
              </a:rPr>
              <a:t>Висновок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162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dirty="0" smtClean="0"/>
              <a:t>Треба:</a:t>
            </a:r>
          </a:p>
          <a:p>
            <a:pPr eaLnBrk="1" hangingPunct="1">
              <a:defRPr/>
            </a:pPr>
            <a:r>
              <a:rPr lang="uk-UA" dirty="0" smtClean="0"/>
              <a:t>Вести рухливий спосіб життя </a:t>
            </a:r>
          </a:p>
          <a:p>
            <a:pPr eaLnBrk="1" hangingPunct="1">
              <a:defRPr/>
            </a:pPr>
            <a:r>
              <a:rPr lang="uk-UA" dirty="0" smtClean="0"/>
              <a:t>Раціонально харчуватися</a:t>
            </a:r>
          </a:p>
          <a:p>
            <a:pPr eaLnBrk="1" hangingPunct="1">
              <a:defRPr/>
            </a:pPr>
            <a:r>
              <a:rPr lang="uk-UA" dirty="0" smtClean="0"/>
              <a:t>Займатися фізкультурою</a:t>
            </a:r>
          </a:p>
          <a:p>
            <a:pPr eaLnBrk="1" hangingPunct="1">
              <a:defRPr/>
            </a:pPr>
            <a:endParaRPr lang="uk-UA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b="1" dirty="0" smtClean="0"/>
              <a:t>ГІПОДИНАМІЯ СМЕРТЕЛЬНО НЕБЕЗБЕЧНА!</a:t>
            </a:r>
          </a:p>
        </p:txBody>
      </p:sp>
      <p:pic>
        <p:nvPicPr>
          <p:cNvPr id="16388" name="Picture 4" descr="sport-0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676400"/>
            <a:ext cx="2819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8925"/>
            <a:ext cx="8153400" cy="1006475"/>
          </a:xfrm>
        </p:spPr>
        <p:txBody>
          <a:bodyPr/>
          <a:lstStyle/>
          <a:p>
            <a:pPr eaLnBrk="1" hangingPunct="1">
              <a:defRPr/>
            </a:pPr>
            <a:r>
              <a:rPr lang="uk-UA" sz="4900" smtClean="0">
                <a:solidFill>
                  <a:schemeClr val="tx1"/>
                </a:solidFill>
              </a:rPr>
              <a:t>Зміст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Що таке “гіподинамія”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Причини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Наслідки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Статистика(1)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Статистика(2)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Хто наживається на гіподинамії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Запобіжні заходи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 smtClean="0"/>
              <a:t>Висновок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Джерела інформації</a:t>
            </a:r>
            <a:endParaRPr lang="uk-UA" sz="2800" smtClean="0"/>
          </a:p>
          <a:p>
            <a:pPr eaLnBrk="1" hangingPunct="1">
              <a:lnSpc>
                <a:spcPct val="90000"/>
              </a:lnSpc>
              <a:defRPr/>
            </a:pPr>
            <a:endParaRPr lang="uk-UA" sz="2800" smtClean="0"/>
          </a:p>
        </p:txBody>
      </p:sp>
      <p:pic>
        <p:nvPicPr>
          <p:cNvPr id="6148" name="Picture 5" descr="2-винни+пу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676400"/>
            <a:ext cx="2930525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 smtClean="0"/>
              <a:t>Гіподинамія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53340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smtClean="0"/>
              <a:t>   Це  порушення функцій організму (опорно-рухового апарату, кровообігу, дихання, травлення), яке сталося через обмеження рухової активності, зниження сили скорочення м'язів. </a:t>
            </a:r>
          </a:p>
        </p:txBody>
      </p:sp>
      <p:pic>
        <p:nvPicPr>
          <p:cNvPr id="7172" name="Picture 4" descr="pod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057400"/>
            <a:ext cx="33909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1066800"/>
            <a:ext cx="58674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smtClean="0">
                <a:solidFill>
                  <a:srgbClr val="CC0000"/>
                </a:solidFill>
              </a:rPr>
              <a:t>   </a:t>
            </a:r>
            <a:r>
              <a:rPr lang="uk-UA" smtClean="0"/>
              <a:t>Фізичні, фізіологічні і соціальні фактори: зниження вагового навантаження на опорно-руховий апарат, іммобілізація, перебування в малих замкнених приміщеннях, малорухливий спосіб життя тощо.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>
                <a:solidFill>
                  <a:schemeClr val="tx1"/>
                </a:solidFill>
              </a:rPr>
              <a:t>Причини</a:t>
            </a:r>
          </a:p>
        </p:txBody>
      </p:sp>
      <p:pic>
        <p:nvPicPr>
          <p:cNvPr id="8196" name="Picture 6" descr="6b76807897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2546350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7" name="Picture 7" descr="1514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41616">
            <a:off x="3124200" y="4800600"/>
            <a:ext cx="31242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wmj.ru/storage/images/beautyandhealth/80356714_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0"/>
            <a:ext cx="45847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5419725" cy="4157663"/>
          </a:xfrm>
          <a:noFill/>
        </p:spPr>
        <p:txBody>
          <a:bodyPr/>
          <a:lstStyle/>
          <a:p>
            <a:pPr marL="273050" indent="-273050"/>
            <a:r>
              <a:rPr lang="uk-UA" smtClean="0">
                <a:effectLst/>
              </a:rPr>
              <a:t>Особливо впливає на серцево-судинну систему: слабшає сила скорочень серця, зменшується працездатність, знижується тонус судин. Негативний вплив виявляється і на обмін речовин і енергії, зменшується кровопостачання тканин.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428604"/>
            <a:ext cx="26436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Ознаки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411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>
                <a:solidFill>
                  <a:schemeClr val="tx1"/>
                </a:solidFill>
              </a:rPr>
              <a:t>Статистика</a:t>
            </a:r>
          </a:p>
        </p:txBody>
      </p:sp>
      <p:graphicFrame>
        <p:nvGraphicFramePr>
          <p:cNvPr id="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556000" y="279400"/>
          <a:ext cx="5232400" cy="2805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9" name="Picture 5" descr="Ком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66800"/>
            <a:ext cx="26289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355600" y="3081338"/>
          <a:ext cx="8509000" cy="372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343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Статистика</a:t>
            </a:r>
          </a:p>
        </p:txBody>
      </p:sp>
      <p:pic>
        <p:nvPicPr>
          <p:cNvPr id="2053" name="Picture 20" descr="197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28600"/>
            <a:ext cx="1771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23"/>
          <p:cNvGraphicFramePr>
            <a:graphicFrameLocks noGrp="1" noChangeAspect="1"/>
          </p:cNvGraphicFramePr>
          <p:nvPr>
            <p:ph idx="1"/>
          </p:nvPr>
        </p:nvGraphicFramePr>
        <p:xfrm>
          <a:off x="50800" y="2179638"/>
          <a:ext cx="9118600" cy="462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smtClean="0"/>
              <a:t>Хто наживається на гіподинамії?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smtClean="0"/>
              <a:t>Фірми, які рекламують засоби для схуднення та для стягнення фігури</a:t>
            </a:r>
          </a:p>
          <a:p>
            <a:pPr eaLnBrk="1" hangingPunct="1">
              <a:defRPr/>
            </a:pPr>
            <a:r>
              <a:rPr lang="uk-UA" sz="2800" smtClean="0"/>
              <a:t>Пересторога: боротись з причинами гіподинамії, а не з її наслідками легкими шляхами.</a:t>
            </a:r>
          </a:p>
        </p:txBody>
      </p:sp>
      <p:pic>
        <p:nvPicPr>
          <p:cNvPr id="10244" name="Picture 4" descr="Diet_pill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76400"/>
            <a:ext cx="32861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023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72000"/>
            <a:ext cx="254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571500" y="357188"/>
            <a:ext cx="8183563" cy="1050925"/>
          </a:xfrm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uk-UA" dirty="0" smtClean="0">
                <a:solidFill>
                  <a:srgbClr val="E8D19D"/>
                </a:solidFill>
              </a:rPr>
              <a:t>Профілактика</a:t>
            </a:r>
            <a:endParaRPr lang="ru-RU" dirty="0" smtClean="0">
              <a:solidFill>
                <a:srgbClr val="E8D19D"/>
              </a:solidFill>
            </a:endParaRPr>
          </a:p>
        </p:txBody>
      </p:sp>
      <p:sp>
        <p:nvSpPr>
          <p:cNvPr id="11266" name="Содержимое 6"/>
          <p:cNvSpPr>
            <a:spLocks noGrp="1"/>
          </p:cNvSpPr>
          <p:nvPr>
            <p:ph idx="4294967295"/>
          </p:nvPr>
        </p:nvSpPr>
        <p:spPr>
          <a:xfrm>
            <a:off x="2286000" y="1524000"/>
            <a:ext cx="6500813" cy="507206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lIns="182880" tIns="91440">
            <a:normAutofit lnSpcReduction="10000"/>
          </a:bodyPr>
          <a:lstStyle/>
          <a:p>
            <a:pPr marL="265113" indent="-265113" eaLnBrk="1" hangingPunct="1">
              <a:lnSpc>
                <a:spcPct val="80000"/>
              </a:lnSpc>
              <a:defRPr/>
            </a:pPr>
            <a:r>
              <a:rPr lang="uk-UA" dirty="0" smtClean="0">
                <a:solidFill>
                  <a:schemeClr val="tx2"/>
                </a:solidFill>
                <a:effectLst/>
              </a:rPr>
              <a:t>Вчені прийшли до висновку, що навіть 30-хвилинна щоденна фізична навантаження здатна значно знизити ризик виникнення ожиріння та інших супутніх захворювань у людей, які ведуть сидячий спосіб життя. </a:t>
            </a:r>
            <a:r>
              <a:rPr lang="uk-UA" sz="2800" dirty="0" smtClean="0">
                <a:effectLst/>
              </a:rPr>
              <a:t>Таким чином, щоб уберегти себе від безлічі хвороб, пов'язаних з гіподинамією, досить просто щодня проходити пішки 2км або підніматися на п'ятий поверх без ліфта або просто робити ранкову зарядку.</a:t>
            </a: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0"/>
            <a:ext cx="1905000" cy="2600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405</TotalTime>
  <Words>336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Wingdings</vt:lpstr>
      <vt:lpstr>Arno Pro Smbd</vt:lpstr>
      <vt:lpstr>Лучи</vt:lpstr>
      <vt:lpstr>Гіподинамія</vt:lpstr>
      <vt:lpstr>Зміст</vt:lpstr>
      <vt:lpstr>Гіподинамія</vt:lpstr>
      <vt:lpstr>Причини</vt:lpstr>
      <vt:lpstr>Слайд 5</vt:lpstr>
      <vt:lpstr>Статистика</vt:lpstr>
      <vt:lpstr>Статистика</vt:lpstr>
      <vt:lpstr>Хто наживається на гіподинамії? </vt:lpstr>
      <vt:lpstr>Профілактика</vt:lpstr>
      <vt:lpstr>Запобіжні заходи:</vt:lpstr>
      <vt:lpstr>Наслідки</vt:lpstr>
      <vt:lpstr> Висновок</vt:lpstr>
      <vt:lpstr>Джерела інформації</vt:lpstr>
      <vt:lpstr>Висновок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Алєксєєнко Вероніка</dc:creator>
  <cp:lastModifiedBy>Вероника</cp:lastModifiedBy>
  <cp:revision>12</cp:revision>
  <cp:lastPrinted>1601-01-01T00:00:00Z</cp:lastPrinted>
  <dcterms:created xsi:type="dcterms:W3CDTF">2010-12-16T16:46:44Z</dcterms:created>
  <dcterms:modified xsi:type="dcterms:W3CDTF">2013-02-03T20:25:05Z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