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07E3F9-7B30-4B8F-950A-DD914628EBC9}" type="datetimeFigureOut">
              <a:rPr lang="uk-UA" smtClean="0"/>
              <a:t>12.12.2012</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DF90D8-B75E-425F-9855-EA005B93C54A}" type="slidenum">
              <a:rPr lang="uk-UA" smtClean="0"/>
              <a:t>‹#›</a:t>
            </a:fld>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6000"/>
            <a:lum/>
          </a:blip>
          <a:srcRect/>
          <a:tile tx="342900" ty="-32385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7E3F9-7B30-4B8F-950A-DD914628EBC9}" type="datetimeFigureOut">
              <a:rPr lang="uk-UA" smtClean="0"/>
              <a:t>12.12.2012</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F90D8-B75E-425F-9855-EA005B93C54A}"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uk.wikipedia.org/w/index.php?title=%D0%9F%D1%83%D0%BB%D1%8C%D0%BF%D0%B0_(%D0%BC%D0%B5%D0%B4%D0%B8%D1%86%D0%B8%D0%BD%D0%B0)&amp;action=edit&amp;redlink=1" TargetMode="External"/><Relationship Id="rId7" Type="http://schemas.openxmlformats.org/officeDocument/2006/relationships/image" Target="../media/image7.jpeg"/><Relationship Id="rId2" Type="http://schemas.openxmlformats.org/officeDocument/2006/relationships/hyperlink" Target="http://uk.wikipedia.org/wiki/%D0%97%D0%B0%D0%BF%D0%B0%D0%BB%D0%B5%D0%BD%D0%BD%D1%8F" TargetMode="External"/><Relationship Id="rId1" Type="http://schemas.openxmlformats.org/officeDocument/2006/relationships/slideLayout" Target="../slideLayouts/slideLayout1.xml"/><Relationship Id="rId6" Type="http://schemas.openxmlformats.org/officeDocument/2006/relationships/hyperlink" Target="http://uk.wikipedia.org/wiki/%D0%A2%D0%BE%D0%BA%D1%81%D0%B8%D0%BD%D0%B8" TargetMode="External"/><Relationship Id="rId5" Type="http://schemas.openxmlformats.org/officeDocument/2006/relationships/hyperlink" Target="http://uk.wikipedia.org/wiki/%D0%9D%D0%B5%D1%80%D0%B2" TargetMode="External"/><Relationship Id="rId4" Type="http://schemas.openxmlformats.org/officeDocument/2006/relationships/hyperlink" Target="http://uk.wikipedia.org/wiki/%D0%97%D1%83%D0%B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uk.wikipedia.org/wiki/%D0%97%D1%83%D0%B1%D0%B8" TargetMode="External"/><Relationship Id="rId2" Type="http://schemas.openxmlformats.org/officeDocument/2006/relationships/hyperlink" Target="http://uk.wikipedia.org/w/index.php?title=%D0%9F%D0%B5%D1%80%D1%96%D0%BE%D0%B4%D0%BE%D0%BD%D1%82&amp;action=edit&amp;redlink=1" TargetMode="External"/><Relationship Id="rId1" Type="http://schemas.openxmlformats.org/officeDocument/2006/relationships/slideLayout" Target="../slideLayouts/slideLayout1.xml"/><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2627784" y="2420888"/>
            <a:ext cx="2950096" cy="1154559"/>
          </a:xfrm>
        </p:spPr>
        <p:txBody>
          <a:bodyPr>
            <a:noAutofit/>
          </a:bodyPr>
          <a:lstStyle/>
          <a:p>
            <a:r>
              <a:rPr lang="ru-RU" sz="8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ЗУБИ</a:t>
            </a:r>
            <a:endParaRPr lang="uk-UA" sz="8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31640" y="0"/>
            <a:ext cx="7416824" cy="830997"/>
          </a:xfrm>
          <a:prstGeom prst="rect">
            <a:avLst/>
          </a:prstGeom>
        </p:spPr>
        <p:txBody>
          <a:bodyPr wrap="square">
            <a:spAutoFit/>
          </a:bodyPr>
          <a:lstStyle/>
          <a:p>
            <a:pPr algn="ctr"/>
            <a:r>
              <a:rPr lang="ru-RU" sz="2400" b="1" dirty="0"/>
              <a:t>Чистимо зуби правильно </a:t>
            </a:r>
            <a:r>
              <a:rPr lang="ru-RU" sz="2400" b="1" dirty="0" err="1"/>
              <a:t>або</a:t>
            </a:r>
            <a:r>
              <a:rPr lang="ru-RU" sz="2400" b="1" dirty="0"/>
              <a:t> </a:t>
            </a:r>
            <a:r>
              <a:rPr lang="ru-RU" sz="2400" b="1" dirty="0" smtClean="0"/>
              <a:t> 9   </a:t>
            </a:r>
            <a:r>
              <a:rPr lang="ru-RU" sz="2400" b="1" dirty="0" err="1" smtClean="0"/>
              <a:t>міфів</a:t>
            </a:r>
            <a:r>
              <a:rPr lang="ru-RU" sz="2400" b="1" dirty="0" smtClean="0"/>
              <a:t> </a:t>
            </a:r>
            <a:r>
              <a:rPr lang="ru-RU" sz="2400" b="1" dirty="0"/>
              <a:t>про </a:t>
            </a:r>
            <a:r>
              <a:rPr lang="ru-RU" sz="2400" b="1" dirty="0" err="1"/>
              <a:t>гігієну</a:t>
            </a:r>
            <a:r>
              <a:rPr lang="ru-RU" sz="2400" b="1" dirty="0"/>
              <a:t> </a:t>
            </a:r>
            <a:r>
              <a:rPr lang="ru-RU" sz="2400" b="1" dirty="0" err="1"/>
              <a:t>порожнини</a:t>
            </a:r>
            <a:r>
              <a:rPr lang="ru-RU" sz="2400" b="1" dirty="0"/>
              <a:t> рота</a:t>
            </a:r>
          </a:p>
        </p:txBody>
      </p:sp>
      <p:sp>
        <p:nvSpPr>
          <p:cNvPr id="5" name="Прямоугольник 4"/>
          <p:cNvSpPr/>
          <p:nvPr/>
        </p:nvSpPr>
        <p:spPr>
          <a:xfrm>
            <a:off x="0" y="764704"/>
            <a:ext cx="9144000" cy="5324535"/>
          </a:xfrm>
          <a:prstGeom prst="rect">
            <a:avLst/>
          </a:prstGeom>
        </p:spPr>
        <p:txBody>
          <a:bodyPr wrap="square">
            <a:spAutoFit/>
          </a:bodyPr>
          <a:lstStyle/>
          <a:p>
            <a:r>
              <a:rPr lang="uk-UA" sz="2000" b="1" dirty="0"/>
              <a:t>Найперший, найбільший і найстрашніший міф: «Молочні зуби чистити не потрібно!».</a:t>
            </a:r>
            <a:endParaRPr lang="uk-UA" sz="2000" dirty="0"/>
          </a:p>
          <a:p>
            <a:r>
              <a:rPr lang="uk-UA" sz="2000" b="1" i="1" dirty="0"/>
              <a:t>Потрібно, і ще як належить! По-перше, молочні зуби не застраховані від карієсу, а кращим засобом його профілактики є ідеальна індивідуальна гігієна порожнини рота, тобто хороше і правильне чищення зубів. А по-друге, не навчивши і не привчивши дитину з пелюшок чистити зуби, потім це зробити вже набагато складніше. До свідомого віку дитина повинна сприймати чищення зубів природно, як і їжу. І пам'ятайте, що дитина в усьому наслідує батьків, тому Ви повинні стати прикладом для дитини.</a:t>
            </a:r>
          </a:p>
          <a:p>
            <a:r>
              <a:rPr lang="uk-UA" sz="2000" b="1" i="1" dirty="0"/>
              <a:t>Доглядати за зубками потрібно починати відразу, як тільки вони з'являється. Перші зубки, що прорізуються, рекомендується чистити силіконовою щіточкою, яка одягається на палець дорослого. А з 8—10 місяців вже можна використовувати найменшу дитячу зубну щітку. Для дітей розроблені спеціальні щітки з товстою ручкою (щоб зручніше було тримати), вони яскраві, і закликають дитину ще і пограти, адже саме в грі народжується дружба! Бувають щітки з брязкальцем в ручці, яка гримить, тільки якщо правильно чистити зуби.</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04664"/>
            <a:ext cx="9144000" cy="5262979"/>
          </a:xfrm>
          <a:prstGeom prst="rect">
            <a:avLst/>
          </a:prstGeom>
        </p:spPr>
        <p:txBody>
          <a:bodyPr wrap="square">
            <a:spAutoFit/>
          </a:bodyPr>
          <a:lstStyle/>
          <a:p>
            <a:r>
              <a:rPr lang="uk-UA" sz="2400" b="1" i="1" dirty="0"/>
              <a:t>Міф 2: «Не важливо, як саме чистити зуби, головне — чистити».</a:t>
            </a:r>
          </a:p>
          <a:p>
            <a:r>
              <a:rPr lang="uk-UA" sz="2400" b="1" i="1" dirty="0"/>
              <a:t>Чистити зуби треба правильно. Можна витратити 5 хвилин на чищення зубів, а вони все одно залишаться брудними. Чому ж так виходить? Тому, що залишки їжі дуже міцно прилипають до зубів, і щоб від них позбутися, треба докласти певні зусилля. Чистити зубки треба так, як ніби Ви їх підмітаєте. Верхні зубки Ви чистите </a:t>
            </a:r>
            <a:r>
              <a:rPr lang="uk-UA" sz="2400" b="1" i="1" dirty="0" err="1"/>
              <a:t>підмітаючими</a:t>
            </a:r>
            <a:r>
              <a:rPr lang="uk-UA" sz="2400" b="1" i="1" dirty="0"/>
              <a:t> рухами зверху вниз (щоб бруд не забивався під ясна, а вимітався назовні), а нижні — від низу до верху. Обов'язково треба не забувати про внутрішню поверхню зубів, яку складніше вичищати, чим зовнішню. У кінці чищення треба очистити жувальну поверхню усіх зубів. І обов'язково треба почистити бічні поверхні зубів, для цих цілей існують спеціальні зубні нитки — </a:t>
            </a:r>
            <a:r>
              <a:rPr lang="uk-UA" sz="2400" b="1" i="1" dirty="0" err="1"/>
              <a:t>флоси</a:t>
            </a:r>
            <a:r>
              <a:rPr lang="uk-UA" sz="2400" b="1" i="1" dirty="0"/>
              <a:t>.</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4572000" cy="6370975"/>
          </a:xfrm>
          <a:prstGeom prst="rect">
            <a:avLst/>
          </a:prstGeom>
        </p:spPr>
        <p:txBody>
          <a:bodyPr wrap="square">
            <a:spAutoFit/>
          </a:bodyPr>
          <a:lstStyle/>
          <a:p>
            <a:r>
              <a:rPr lang="uk-UA" sz="2400" i="1" u="sng" dirty="0"/>
              <a:t>Міф 3: «Будь-яка зубна паста підійде дитині».</a:t>
            </a:r>
          </a:p>
          <a:p>
            <a:r>
              <a:rPr lang="uk-UA" sz="2000" b="1" i="1" dirty="0"/>
              <a:t>По-перше, існує багато дорослих лікувальних (з підвищеним вмістом фтору, </a:t>
            </a:r>
            <a:r>
              <a:rPr lang="uk-UA" sz="2000" b="1" i="1" dirty="0" err="1"/>
              <a:t>відбілюючих</a:t>
            </a:r>
            <a:r>
              <a:rPr lang="uk-UA" sz="2000" b="1" i="1" dirty="0"/>
              <a:t>, для лікування </a:t>
            </a:r>
            <a:r>
              <a:rPr lang="uk-UA" sz="2000" b="1" i="1" dirty="0" err="1"/>
              <a:t>пародонтиту</a:t>
            </a:r>
            <a:r>
              <a:rPr lang="uk-UA" sz="2000" b="1" i="1" dirty="0"/>
              <a:t> та ін.) паст, які категорично не підходять дітям. По-друге, дитячі пасти менш абразивні і вони містять менше фтору, отже, дитині потрібна своя дитяча зубна паста. Вони спеціально призначені для молочних і нещодавно таких, що прорізаються постійних зубів, емаль яких ще не до кінця «дозріла». І розроблена з тим розрахунком, що частину пасти дитина може проковтнути. У зв'язку з цим дітям рекомендують дитячі, </a:t>
            </a:r>
            <a:r>
              <a:rPr lang="uk-UA" sz="2000" b="1" i="1" dirty="0" err="1"/>
              <a:t>низькоабразивні</a:t>
            </a:r>
            <a:r>
              <a:rPr lang="uk-UA" sz="2000" b="1" i="1" dirty="0"/>
              <a:t>, спочатку гелі, а потім звичайні дитячі зубні пасти.</a:t>
            </a:r>
          </a:p>
        </p:txBody>
      </p:sp>
      <p:sp>
        <p:nvSpPr>
          <p:cNvPr id="5" name="Прямоугольник 4"/>
          <p:cNvSpPr/>
          <p:nvPr/>
        </p:nvSpPr>
        <p:spPr>
          <a:xfrm>
            <a:off x="4572000" y="0"/>
            <a:ext cx="4572000" cy="6432530"/>
          </a:xfrm>
          <a:prstGeom prst="rect">
            <a:avLst/>
          </a:prstGeom>
        </p:spPr>
        <p:txBody>
          <a:bodyPr wrap="square">
            <a:spAutoFit/>
          </a:bodyPr>
          <a:lstStyle/>
          <a:p>
            <a:r>
              <a:rPr lang="uk-UA" sz="2400" b="1" u="sng" dirty="0"/>
              <a:t>Міф 4: «Дитина чиститиме зуби, навіть якщо батьки цього не роблять».</a:t>
            </a:r>
            <a:endParaRPr lang="uk-UA" sz="2400" u="sng" dirty="0"/>
          </a:p>
          <a:p>
            <a:r>
              <a:rPr lang="uk-UA" sz="2000" b="1" i="1" dirty="0"/>
              <a:t>Якщо до появи дитини Ви самі чистили зуби як і коли припаде, то треба обов'язково вчитися правильно чистити зуби разом з дитиною. Чищення зубів повинне стати справжньою церемонією, схожий «традиційній сімейній вечері», яку не можна ні пропустити, ні змінити, можна тільки додати учасників. Адже діти наслідують батьків в усьому, так будьте хорошим прикладом для свого малюка: </a:t>
            </a:r>
            <a:r>
              <a:rPr lang="uk-UA" sz="2000" b="1" i="1" dirty="0" err="1"/>
              <a:t>чистіть</a:t>
            </a:r>
            <a:r>
              <a:rPr lang="uk-UA" sz="2000" b="1" i="1" dirty="0"/>
              <a:t> разом з ним зуби як мінімум 2 рази в день — після сніданку і перед сном. А згідно із золотим правилом чистити зуби треба після кожного прийому їжі.</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572000" cy="5816977"/>
          </a:xfrm>
          <a:prstGeom prst="rect">
            <a:avLst/>
          </a:prstGeom>
        </p:spPr>
        <p:txBody>
          <a:bodyPr>
            <a:spAutoFit/>
          </a:bodyPr>
          <a:lstStyle/>
          <a:p>
            <a:r>
              <a:rPr lang="ru-RU" sz="2400" b="1" i="1" u="sng" dirty="0" err="1"/>
              <a:t>Міф</a:t>
            </a:r>
            <a:r>
              <a:rPr lang="ru-RU" sz="2400" b="1" i="1" u="sng" dirty="0"/>
              <a:t> 5: «</a:t>
            </a:r>
            <a:r>
              <a:rPr lang="ru-RU" sz="2400" b="1" i="1" u="sng" dirty="0" err="1"/>
              <a:t>Чищення</a:t>
            </a:r>
            <a:r>
              <a:rPr lang="ru-RU" sz="2400" b="1" i="1" u="sng" dirty="0"/>
              <a:t> </a:t>
            </a:r>
            <a:r>
              <a:rPr lang="ru-RU" sz="2400" b="1" i="1" u="sng" dirty="0" err="1"/>
              <a:t>зубів</a:t>
            </a:r>
            <a:r>
              <a:rPr lang="ru-RU" sz="2400" b="1" i="1" u="sng" dirty="0"/>
              <a:t> </a:t>
            </a:r>
            <a:r>
              <a:rPr lang="ru-RU" sz="2400" b="1" i="1" u="sng" dirty="0" err="1"/>
              <a:t>повністю</a:t>
            </a:r>
            <a:r>
              <a:rPr lang="ru-RU" sz="2400" b="1" i="1" u="sng" dirty="0"/>
              <a:t> </a:t>
            </a:r>
            <a:r>
              <a:rPr lang="ru-RU" sz="2400" b="1" i="1" u="sng" dirty="0" err="1"/>
              <a:t>можна</a:t>
            </a:r>
            <a:r>
              <a:rPr lang="ru-RU" sz="2400" b="1" i="1" u="sng" dirty="0"/>
              <a:t> </a:t>
            </a:r>
            <a:r>
              <a:rPr lang="ru-RU" sz="2400" b="1" i="1" u="sng" dirty="0" err="1"/>
              <a:t>довірити</a:t>
            </a:r>
            <a:r>
              <a:rPr lang="ru-RU" sz="2400" b="1" i="1" u="sng" dirty="0"/>
              <a:t> </a:t>
            </a:r>
            <a:r>
              <a:rPr lang="ru-RU" sz="2400" b="1" i="1" u="sng" dirty="0" err="1"/>
              <a:t>дитині</a:t>
            </a:r>
            <a:r>
              <a:rPr lang="ru-RU" sz="2400" b="1" i="1" u="sng" dirty="0"/>
              <a:t>».</a:t>
            </a:r>
          </a:p>
          <a:p>
            <a:r>
              <a:rPr lang="ru-RU" sz="2000" b="1" dirty="0" err="1"/>
              <a:t>Маленька</a:t>
            </a:r>
            <a:r>
              <a:rPr lang="ru-RU" sz="2000" b="1" dirty="0"/>
              <a:t> </a:t>
            </a:r>
            <a:r>
              <a:rPr lang="ru-RU" sz="2000" b="1" dirty="0" err="1"/>
              <a:t>людина</a:t>
            </a:r>
            <a:r>
              <a:rPr lang="ru-RU" sz="2000" b="1" dirty="0"/>
              <a:t> повинна сама </a:t>
            </a:r>
            <a:r>
              <a:rPr lang="ru-RU" sz="2000" b="1" dirty="0" err="1"/>
              <a:t>поводити</a:t>
            </a:r>
            <a:r>
              <a:rPr lang="ru-RU" sz="2000" b="1" dirty="0"/>
              <a:t> </a:t>
            </a:r>
            <a:r>
              <a:rPr lang="ru-RU" sz="2000" b="1" dirty="0" err="1"/>
              <a:t>щіткою</a:t>
            </a:r>
            <a:r>
              <a:rPr lang="ru-RU" sz="2000" b="1" dirty="0"/>
              <a:t> по </a:t>
            </a:r>
            <a:r>
              <a:rPr lang="ru-RU" sz="2000" b="1" dirty="0" err="1"/>
              <a:t>своїх</a:t>
            </a:r>
            <a:r>
              <a:rPr lang="ru-RU" sz="2000" b="1" dirty="0"/>
              <a:t> зубках, </a:t>
            </a:r>
            <a:r>
              <a:rPr lang="ru-RU" sz="2000" b="1" dirty="0" err="1"/>
              <a:t>але</a:t>
            </a:r>
            <a:r>
              <a:rPr lang="ru-RU" sz="2000" b="1" dirty="0"/>
              <a:t> </a:t>
            </a:r>
            <a:r>
              <a:rPr lang="ru-RU" sz="2000" b="1" dirty="0" err="1"/>
              <a:t>потім</a:t>
            </a:r>
            <a:r>
              <a:rPr lang="ru-RU" sz="2000" b="1" dirty="0"/>
              <a:t> </a:t>
            </a:r>
            <a:r>
              <a:rPr lang="ru-RU" sz="2000" b="1" dirty="0" err="1"/>
              <a:t>дбайливі</a:t>
            </a:r>
            <a:r>
              <a:rPr lang="ru-RU" sz="2000" b="1" dirty="0"/>
              <a:t> руки </a:t>
            </a:r>
            <a:r>
              <a:rPr lang="ru-RU" sz="2000" b="1" dirty="0" err="1"/>
              <a:t>батьків</a:t>
            </a:r>
            <a:r>
              <a:rPr lang="ru-RU" sz="2000" b="1" dirty="0"/>
              <a:t> </a:t>
            </a:r>
            <a:r>
              <a:rPr lang="ru-RU" sz="2000" b="1" dirty="0" err="1"/>
              <a:t>повинні</a:t>
            </a:r>
            <a:r>
              <a:rPr lang="ru-RU" sz="2000" b="1" dirty="0"/>
              <a:t> "</a:t>
            </a:r>
            <a:r>
              <a:rPr lang="ru-RU" sz="2000" b="1" dirty="0" err="1"/>
              <a:t>доробити</a:t>
            </a:r>
            <a:r>
              <a:rPr lang="ru-RU" sz="2000" b="1" dirty="0"/>
              <a:t>" все те, </a:t>
            </a:r>
            <a:r>
              <a:rPr lang="ru-RU" sz="2000" b="1" dirty="0" err="1"/>
              <a:t>що</a:t>
            </a:r>
            <a:r>
              <a:rPr lang="ru-RU" sz="2000" b="1" dirty="0"/>
              <a:t> </a:t>
            </a:r>
            <a:r>
              <a:rPr lang="ru-RU" sz="2000" b="1" dirty="0" err="1"/>
              <a:t>дитина</a:t>
            </a:r>
            <a:r>
              <a:rPr lang="ru-RU" sz="2000" b="1" dirty="0"/>
              <a:t> сама </a:t>
            </a:r>
            <a:r>
              <a:rPr lang="ru-RU" sz="2000" b="1" dirty="0" err="1"/>
              <a:t>зробити</a:t>
            </a:r>
            <a:r>
              <a:rPr lang="ru-RU" sz="2000" b="1" dirty="0"/>
              <a:t> </a:t>
            </a:r>
            <a:r>
              <a:rPr lang="ru-RU" sz="2000" b="1" dirty="0" err="1"/>
              <a:t>ще</a:t>
            </a:r>
            <a:r>
              <a:rPr lang="ru-RU" sz="2000" b="1" dirty="0"/>
              <a:t> доки не в </a:t>
            </a:r>
            <a:r>
              <a:rPr lang="ru-RU" sz="2000" b="1" dirty="0" err="1"/>
              <a:t>змозі</a:t>
            </a:r>
            <a:r>
              <a:rPr lang="ru-RU" sz="2000" b="1" dirty="0"/>
              <a:t>. </a:t>
            </a:r>
            <a:r>
              <a:rPr lang="ru-RU" sz="2000" b="1" dirty="0" err="1"/>
              <a:t>Поступово</a:t>
            </a:r>
            <a:r>
              <a:rPr lang="ru-RU" sz="2000" b="1" dirty="0"/>
              <a:t> </a:t>
            </a:r>
            <a:r>
              <a:rPr lang="ru-RU" sz="2000" b="1" dirty="0" err="1"/>
              <a:t>дітки</a:t>
            </a:r>
            <a:r>
              <a:rPr lang="ru-RU" sz="2000" b="1" dirty="0"/>
              <a:t> </a:t>
            </a:r>
            <a:r>
              <a:rPr lang="ru-RU" sz="2000" b="1" dirty="0" err="1"/>
              <a:t>вчаться</a:t>
            </a:r>
            <a:r>
              <a:rPr lang="ru-RU" sz="2000" b="1" dirty="0"/>
              <a:t> правильно </a:t>
            </a:r>
            <a:r>
              <a:rPr lang="ru-RU" sz="2000" b="1" dirty="0" err="1"/>
              <a:t>виконувати</a:t>
            </a:r>
            <a:r>
              <a:rPr lang="ru-RU" sz="2000" b="1" dirty="0"/>
              <a:t> </a:t>
            </a:r>
            <a:r>
              <a:rPr lang="ru-RU" sz="2000" b="1" dirty="0" err="1"/>
              <a:t>усі</a:t>
            </a:r>
            <a:r>
              <a:rPr lang="ru-RU" sz="2000" b="1" dirty="0"/>
              <a:t> </a:t>
            </a:r>
            <a:r>
              <a:rPr lang="ru-RU" sz="2000" b="1" dirty="0" err="1"/>
              <a:t>рухи</a:t>
            </a:r>
            <a:r>
              <a:rPr lang="ru-RU" sz="2000" b="1" dirty="0"/>
              <a:t>, і </a:t>
            </a:r>
            <a:r>
              <a:rPr lang="ru-RU" sz="2000" b="1" dirty="0" err="1"/>
              <a:t>цей</a:t>
            </a:r>
            <a:r>
              <a:rPr lang="ru-RU" sz="2000" b="1" dirty="0"/>
              <a:t> </a:t>
            </a:r>
            <a:r>
              <a:rPr lang="ru-RU" sz="2000" b="1" dirty="0" err="1"/>
              <a:t>процес</a:t>
            </a:r>
            <a:r>
              <a:rPr lang="ru-RU" sz="2000" b="1" dirty="0"/>
              <a:t> </a:t>
            </a:r>
            <a:r>
              <a:rPr lang="ru-RU" sz="2000" b="1" dirty="0" err="1"/>
              <a:t>квапити</a:t>
            </a:r>
            <a:r>
              <a:rPr lang="ru-RU" sz="2000" b="1" dirty="0"/>
              <a:t> не </a:t>
            </a:r>
            <a:r>
              <a:rPr lang="ru-RU" sz="2000" b="1" dirty="0" err="1"/>
              <a:t>можна</a:t>
            </a:r>
            <a:r>
              <a:rPr lang="ru-RU" sz="2000" b="1" dirty="0"/>
              <a:t>, </a:t>
            </a:r>
            <a:r>
              <a:rPr lang="ru-RU" sz="2000" b="1" dirty="0" err="1"/>
              <a:t>щоб</a:t>
            </a:r>
            <a:r>
              <a:rPr lang="ru-RU" sz="2000" b="1" dirty="0"/>
              <a:t> </a:t>
            </a:r>
            <a:r>
              <a:rPr lang="ru-RU" sz="2000" b="1" dirty="0" err="1"/>
              <a:t>дитині</a:t>
            </a:r>
            <a:r>
              <a:rPr lang="ru-RU" sz="2000" b="1" dirty="0"/>
              <a:t> </a:t>
            </a:r>
            <a:r>
              <a:rPr lang="ru-RU" sz="2000" b="1" dirty="0" err="1"/>
              <a:t>не</a:t>
            </a:r>
            <a:r>
              <a:rPr lang="ru-RU" sz="2000" b="1" dirty="0"/>
              <a:t> </a:t>
            </a:r>
            <a:r>
              <a:rPr lang="ru-RU" sz="2000" b="1" dirty="0" err="1"/>
              <a:t>було</a:t>
            </a:r>
            <a:r>
              <a:rPr lang="ru-RU" sz="2000" b="1" dirty="0"/>
              <a:t> складно, і </a:t>
            </a:r>
            <a:r>
              <a:rPr lang="ru-RU" sz="2000" b="1" dirty="0" err="1"/>
              <a:t>щоб</a:t>
            </a:r>
            <a:r>
              <a:rPr lang="ru-RU" sz="2000" b="1" dirty="0"/>
              <a:t> не </a:t>
            </a:r>
            <a:r>
              <a:rPr lang="ru-RU" sz="2000" b="1" dirty="0" err="1"/>
              <a:t>привити</a:t>
            </a:r>
            <a:r>
              <a:rPr lang="ru-RU" sz="2000" b="1" dirty="0"/>
              <a:t> неприязнь до </a:t>
            </a:r>
            <a:r>
              <a:rPr lang="ru-RU" sz="2000" b="1" dirty="0" err="1"/>
              <a:t>чищення</a:t>
            </a:r>
            <a:r>
              <a:rPr lang="ru-RU" sz="2000" b="1" dirty="0"/>
              <a:t> </a:t>
            </a:r>
            <a:r>
              <a:rPr lang="ru-RU" sz="2000" b="1" dirty="0" err="1"/>
              <a:t>зубів</a:t>
            </a:r>
            <a:r>
              <a:rPr lang="ru-RU" sz="2000" b="1" dirty="0"/>
              <a:t>. До 7 </a:t>
            </a:r>
            <a:r>
              <a:rPr lang="ru-RU" sz="2000" b="1" dirty="0" err="1"/>
              <a:t>років</a:t>
            </a:r>
            <a:r>
              <a:rPr lang="ru-RU" sz="2000" b="1" dirty="0"/>
              <a:t> стоматологи </a:t>
            </a:r>
            <a:r>
              <a:rPr lang="ru-RU" sz="2000" b="1" dirty="0" err="1"/>
              <a:t>рекомендують</a:t>
            </a:r>
            <a:r>
              <a:rPr lang="ru-RU" sz="2000" b="1" dirty="0"/>
              <a:t> </a:t>
            </a:r>
            <a:r>
              <a:rPr lang="ru-RU" sz="2000" b="1" dirty="0" err="1"/>
              <a:t>активну</a:t>
            </a:r>
            <a:r>
              <a:rPr lang="ru-RU" sz="2000" b="1" dirty="0"/>
              <a:t> участь </a:t>
            </a:r>
            <a:r>
              <a:rPr lang="ru-RU" sz="2000" b="1" dirty="0" err="1"/>
              <a:t>батьків</a:t>
            </a:r>
            <a:r>
              <a:rPr lang="ru-RU" sz="2000" b="1" dirty="0"/>
              <a:t> в </a:t>
            </a:r>
            <a:r>
              <a:rPr lang="ru-RU" sz="2000" b="1" dirty="0" err="1"/>
              <a:t>чищенні</a:t>
            </a:r>
            <a:r>
              <a:rPr lang="ru-RU" sz="2000" b="1" dirty="0"/>
              <a:t> </a:t>
            </a:r>
            <a:r>
              <a:rPr lang="ru-RU" sz="2000" b="1" dirty="0" err="1"/>
              <a:t>зубів</a:t>
            </a:r>
            <a:r>
              <a:rPr lang="ru-RU" sz="2000" b="1" dirty="0"/>
              <a:t>, а </a:t>
            </a:r>
            <a:r>
              <a:rPr lang="ru-RU" sz="2000" b="1" dirty="0" err="1"/>
              <a:t>після</a:t>
            </a:r>
            <a:r>
              <a:rPr lang="ru-RU" sz="2000" b="1" dirty="0"/>
              <a:t> 7 року — </a:t>
            </a:r>
            <a:r>
              <a:rPr lang="ru-RU" sz="2000" b="1" dirty="0" err="1"/>
              <a:t>пасивна</a:t>
            </a:r>
            <a:r>
              <a:rPr lang="ru-RU" sz="2000" b="1" dirty="0"/>
              <a:t>. </a:t>
            </a:r>
            <a:r>
              <a:rPr lang="ru-RU" sz="2000" b="1" dirty="0" err="1"/>
              <a:t>Навіть</a:t>
            </a:r>
            <a:r>
              <a:rPr lang="ru-RU" sz="2000" b="1" dirty="0"/>
              <a:t> за </a:t>
            </a:r>
            <a:r>
              <a:rPr lang="ru-RU" sz="2000" b="1" dirty="0" err="1"/>
              <a:t>підлітками</a:t>
            </a:r>
            <a:r>
              <a:rPr lang="ru-RU" sz="2000" b="1" dirty="0"/>
              <a:t> ми б </a:t>
            </a:r>
            <a:r>
              <a:rPr lang="ru-RU" sz="2000" b="1" dirty="0" err="1"/>
              <a:t>настійно</a:t>
            </a:r>
            <a:r>
              <a:rPr lang="ru-RU" sz="2000" b="1" dirty="0"/>
              <a:t> </a:t>
            </a:r>
            <a:r>
              <a:rPr lang="ru-RU" sz="2000" b="1" dirty="0" err="1"/>
              <a:t>рекомендував</a:t>
            </a:r>
            <a:r>
              <a:rPr lang="ru-RU" sz="2000" b="1" dirty="0"/>
              <a:t> </a:t>
            </a:r>
            <a:r>
              <a:rPr lang="ru-RU" sz="2000" b="1" dirty="0" err="1"/>
              <a:t>наглядати</a:t>
            </a:r>
            <a:r>
              <a:rPr lang="ru-RU" sz="2000" b="1" dirty="0"/>
              <a:t>, коли і як вони </a:t>
            </a:r>
            <a:r>
              <a:rPr lang="ru-RU" sz="2000" b="1" dirty="0" err="1"/>
              <a:t>чистять</a:t>
            </a:r>
            <a:r>
              <a:rPr lang="ru-RU" sz="2000" b="1" dirty="0"/>
              <a:t> зуби.</a:t>
            </a:r>
          </a:p>
        </p:txBody>
      </p:sp>
      <p:sp>
        <p:nvSpPr>
          <p:cNvPr id="5" name="Прямоугольник 4"/>
          <p:cNvSpPr/>
          <p:nvPr/>
        </p:nvSpPr>
        <p:spPr>
          <a:xfrm>
            <a:off x="4788024" y="188640"/>
            <a:ext cx="4355976" cy="5509200"/>
          </a:xfrm>
          <a:prstGeom prst="rect">
            <a:avLst/>
          </a:prstGeom>
        </p:spPr>
        <p:txBody>
          <a:bodyPr wrap="square">
            <a:spAutoFit/>
          </a:bodyPr>
          <a:lstStyle/>
          <a:p>
            <a:r>
              <a:rPr lang="uk-UA" sz="2400" b="1" u="sng" dirty="0"/>
              <a:t>Міф 6: «Дитячі зубні щітки мають бути виготовлені з натуральної щетини».</a:t>
            </a:r>
            <a:endParaRPr lang="uk-UA" sz="2400" u="sng" dirty="0"/>
          </a:p>
          <a:p>
            <a:r>
              <a:rPr lang="uk-UA" sz="2000" b="1" dirty="0"/>
              <a:t>У натуральній щетині скупчується велика кількість мікроорганізмів, яких неможливо видалити простим промиванням щітки під струменем води. Крім цього, неможливо обробити щетину так, щоб вона не травмувала ясна (штучні щетини мають закруглену форму). З розвитком сучасної техніки, використання щіток з натуральної щетини залишилось у минулому. Зараз стоматологи рекомендують, і дорослим, і дітям використовувати зубні щітки з штучною щетиною.</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6370975"/>
          </a:xfrm>
          <a:prstGeom prst="rect">
            <a:avLst/>
          </a:prstGeom>
        </p:spPr>
        <p:txBody>
          <a:bodyPr wrap="square">
            <a:spAutoFit/>
          </a:bodyPr>
          <a:lstStyle/>
          <a:p>
            <a:r>
              <a:rPr lang="uk-UA" sz="2400" b="1" u="sng" dirty="0"/>
              <a:t>Міф </a:t>
            </a:r>
            <a:r>
              <a:rPr lang="uk-UA" sz="2400" b="1" u="sng" dirty="0" smtClean="0"/>
              <a:t>7: </a:t>
            </a:r>
            <a:r>
              <a:rPr lang="uk-UA" sz="2400" b="1" u="sng" dirty="0"/>
              <a:t>«Дітям можна чистити зуби електричними щітками».</a:t>
            </a:r>
            <a:endParaRPr lang="uk-UA" sz="2400" u="sng" dirty="0"/>
          </a:p>
          <a:p>
            <a:r>
              <a:rPr lang="uk-UA" sz="2400" dirty="0"/>
              <a:t>Не варто забувати, що емаль зубів у дітей ще не досить тверда і жорстка дія електричної щітки може пошкодити незрілу емаль зуба. Якщо Ви купите своєму чаду електричну щітку, то радості дитини не буде межі. Якщо чищення зубів не сприймається дитиною, як щось само собою зрозуміле, то електрична щітка виправити положення не зможе. Радість пройде, нова електрична щітка виявиться поряд із звичайною, і вони нудьгуватимуть удвох. Це перше. Друге — навчити чистити зуби звичайною щіткою можна тільки в дитинстві, потім вже буде марно. Чомусь ми вчимо своїх дітей малювати олівцем, хоча можна відразу вчити малювати і друкувати на комп'ютері. Третє — чищення зубів звичайною щіткою розвиває у дитини мануальні навички, а як відомо, розум дитини знаходиться на кінчиках пальців. Таким чином, чищення зубів звичайною щіткою буде додатковою гімнастикою для розуму. Існують спеціальні насадки для дітей на електричні щітки, але ними діти не повинні чистити зуби до 8—12 років.</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9144000" cy="6740307"/>
          </a:xfrm>
          <a:prstGeom prst="rect">
            <a:avLst/>
          </a:prstGeom>
        </p:spPr>
        <p:txBody>
          <a:bodyPr wrap="square">
            <a:spAutoFit/>
          </a:bodyPr>
          <a:lstStyle/>
          <a:p>
            <a:r>
              <a:rPr lang="uk-UA" sz="2400" b="1" u="sng" dirty="0"/>
              <a:t>Міф </a:t>
            </a:r>
            <a:r>
              <a:rPr lang="uk-UA" sz="2400" b="1" u="sng" dirty="0" smtClean="0"/>
              <a:t>8: </a:t>
            </a:r>
            <a:r>
              <a:rPr lang="uk-UA" sz="2400" b="1" u="sng" dirty="0"/>
              <a:t>«Щітки перед першим вживанням треба обдавати окропом</a:t>
            </a:r>
            <a:r>
              <a:rPr lang="uk-UA" sz="2400" b="1" u="sng" dirty="0" smtClean="0"/>
              <a:t>».</a:t>
            </a:r>
            <a:r>
              <a:rPr lang="uk-UA" sz="2400" u="sng" dirty="0" smtClean="0"/>
              <a:t> </a:t>
            </a:r>
            <a:r>
              <a:rPr lang="uk-UA" sz="2400" dirty="0" smtClean="0"/>
              <a:t>Сучасні </a:t>
            </a:r>
            <a:r>
              <a:rPr lang="uk-UA" sz="2400" dirty="0"/>
              <a:t>матеріали, з яких виготовлені зубні щітки, не призначені для обробки високою температурою. Якщо щітку прокип'ятити, то можна йти і відразу купувати нову. Зубну щітку треба просто промити під проточною водою перед першим застосуванням. І, звичайно, купувати щітку можна тільки в герметичній заводській </a:t>
            </a:r>
            <a:r>
              <a:rPr lang="uk-UA" sz="2400" dirty="0" smtClean="0"/>
              <a:t>упаковці. Зберігати </a:t>
            </a:r>
            <a:r>
              <a:rPr lang="uk-UA" sz="2400" dirty="0"/>
              <a:t>ж зубні щітки рекомендується в сухій склянці голівкою вгору. Маленька зубна щітка стоїть в склянці з дорослими щітками може стати додатковим предметом гордості Вашого малюка.</a:t>
            </a:r>
          </a:p>
          <a:p>
            <a:r>
              <a:rPr lang="uk-UA" sz="2400" b="1" u="sng" dirty="0"/>
              <a:t>Міф </a:t>
            </a:r>
            <a:r>
              <a:rPr lang="uk-UA" sz="2400" b="1" u="sng" dirty="0" smtClean="0"/>
              <a:t>9: </a:t>
            </a:r>
            <a:r>
              <a:rPr lang="uk-UA" sz="2400" b="1" u="sng" dirty="0"/>
              <a:t>«Пасти повинно бути багато».</a:t>
            </a:r>
            <a:endParaRPr lang="uk-UA" sz="2400" u="sng" dirty="0"/>
          </a:p>
          <a:p>
            <a:r>
              <a:rPr lang="uk-UA" sz="2400" dirty="0"/>
              <a:t>Необхідно пам'ятати, що зуби чистить не паста, а щітка. Паста допомагає за рахунок протимікробних добавок очистити, освіжити порожнину рота, зробити чищення зубів приємнішим. Якщо взяти дуже багато пасти, то вона сильно пінитиметься </a:t>
            </a:r>
            <a:r>
              <a:rPr lang="uk-UA" sz="2400" dirty="0" smtClean="0"/>
              <a:t>і заважатиме</a:t>
            </a:r>
            <a:r>
              <a:rPr lang="uk-UA" sz="2400" dirty="0"/>
              <a:t> правильно чистити зуби. Необхідний об'єм зубної пасти не повинен перевищувати розміру великої горошини, а діткам — маленькою.</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268760"/>
            <a:ext cx="5112568" cy="3816424"/>
          </a:xfrm>
          <a:prstGeom prst="rect">
            <a:avLst/>
          </a:prstGeom>
        </p:spPr>
        <p:txBody>
          <a:bodyPr wrap="square">
            <a:spAutoFit/>
          </a:bodyPr>
          <a:lstStyle/>
          <a:p>
            <a:pPr fontAlgn="auto">
              <a:spcAft>
                <a:spcPts val="0"/>
              </a:spcAft>
              <a:buFont typeface="Arial" pitchFamily="34" charset="0"/>
              <a:buNone/>
              <a:defRPr/>
            </a:pPr>
            <a:r>
              <a:rPr lang="uk-UA" sz="4000" b="1" dirty="0">
                <a:effectLst>
                  <a:outerShdw blurRad="38100" dist="38100" dir="2700000" algn="tl">
                    <a:srgbClr val="000000">
                      <a:alpha val="43137"/>
                    </a:srgbClr>
                  </a:outerShdw>
                </a:effectLst>
              </a:rPr>
              <a:t>Зуби – </a:t>
            </a:r>
          </a:p>
          <a:p>
            <a:pPr fontAlgn="auto">
              <a:spcAft>
                <a:spcPts val="0"/>
              </a:spcAft>
              <a:buFont typeface="Arial" pitchFamily="34" charset="0"/>
              <a:buNone/>
              <a:defRPr/>
            </a:pPr>
            <a:r>
              <a:rPr lang="uk-UA" sz="4000" b="1" dirty="0"/>
              <a:t>кісткові утворення в</a:t>
            </a:r>
          </a:p>
          <a:p>
            <a:pPr fontAlgn="auto">
              <a:spcAft>
                <a:spcPts val="0"/>
              </a:spcAft>
              <a:buFont typeface="Arial" pitchFamily="34" charset="0"/>
              <a:buNone/>
              <a:defRPr/>
            </a:pPr>
            <a:r>
              <a:rPr lang="uk-UA" sz="4000" b="1" dirty="0"/>
              <a:t>ротовій порожнині, </a:t>
            </a:r>
          </a:p>
          <a:p>
            <a:pPr fontAlgn="auto">
              <a:spcAft>
                <a:spcPts val="0"/>
              </a:spcAft>
              <a:buFont typeface="Arial" pitchFamily="34" charset="0"/>
              <a:buNone/>
              <a:defRPr/>
            </a:pPr>
            <a:r>
              <a:rPr lang="uk-UA" sz="4000" b="1" dirty="0"/>
              <a:t>які використовуються </a:t>
            </a:r>
          </a:p>
          <a:p>
            <a:pPr fontAlgn="auto">
              <a:spcAft>
                <a:spcPts val="0"/>
              </a:spcAft>
              <a:buFont typeface="Arial" pitchFamily="34" charset="0"/>
              <a:buNone/>
              <a:defRPr/>
            </a:pPr>
            <a:r>
              <a:rPr lang="uk-UA" sz="4000" b="1" dirty="0"/>
              <a:t>для розкушування і </a:t>
            </a:r>
          </a:p>
          <a:p>
            <a:pPr fontAlgn="auto">
              <a:spcAft>
                <a:spcPts val="0"/>
              </a:spcAft>
              <a:buFont typeface="Arial" pitchFamily="34" charset="0"/>
              <a:buNone/>
              <a:defRPr/>
            </a:pPr>
            <a:r>
              <a:rPr lang="uk-UA" sz="4000" b="1" dirty="0"/>
              <a:t>пережовування їжі.</a:t>
            </a:r>
          </a:p>
        </p:txBody>
      </p:sp>
      <p:pic>
        <p:nvPicPr>
          <p:cNvPr id="5" name="Рисунок 4" descr="зуби.jpg"/>
          <p:cNvPicPr>
            <a:picLocks noChangeAspect="1"/>
          </p:cNvPicPr>
          <p:nvPr/>
        </p:nvPicPr>
        <p:blipFill>
          <a:blip r:embed="rId2" cstate="print"/>
          <a:srcRect/>
          <a:stretch>
            <a:fillRect/>
          </a:stretch>
        </p:blipFill>
        <p:spPr bwMode="auto">
          <a:xfrm>
            <a:off x="5436096" y="3068960"/>
            <a:ext cx="3468953" cy="295232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764704"/>
            <a:ext cx="4572000" cy="5016758"/>
          </a:xfrm>
          <a:prstGeom prst="rect">
            <a:avLst/>
          </a:prstGeom>
        </p:spPr>
        <p:txBody>
          <a:bodyPr>
            <a:spAutoFit/>
          </a:bodyPr>
          <a:lstStyle/>
          <a:p>
            <a:pPr fontAlgn="auto">
              <a:spcAft>
                <a:spcPts val="0"/>
              </a:spcAft>
              <a:buFont typeface="Arial" pitchFamily="34" charset="0"/>
              <a:buNone/>
              <a:defRPr/>
            </a:pPr>
            <a:r>
              <a:rPr lang="ru-RU" sz="3200" b="1" dirty="0"/>
              <a:t>У  дорослої людини 32 зуби: два різці, одне ікло, два премоляри і три моляри з кожної сторони кожної щелепи. Всього: </a:t>
            </a:r>
          </a:p>
          <a:p>
            <a:pPr fontAlgn="auto">
              <a:spcAft>
                <a:spcPts val="0"/>
              </a:spcAft>
              <a:buFontTx/>
              <a:buChar char="-"/>
              <a:defRPr/>
            </a:pPr>
            <a:r>
              <a:rPr lang="ru-RU" sz="3200" b="1" dirty="0"/>
              <a:t>8 різців;</a:t>
            </a:r>
          </a:p>
          <a:p>
            <a:pPr fontAlgn="auto">
              <a:spcAft>
                <a:spcPts val="0"/>
              </a:spcAft>
              <a:buFontTx/>
              <a:buChar char="-"/>
              <a:defRPr/>
            </a:pPr>
            <a:r>
              <a:rPr lang="ru-RU" sz="3200" b="1" dirty="0"/>
              <a:t>4 ікла;</a:t>
            </a:r>
          </a:p>
          <a:p>
            <a:pPr fontAlgn="auto">
              <a:spcAft>
                <a:spcPts val="0"/>
              </a:spcAft>
              <a:buFontTx/>
              <a:buChar char="-"/>
              <a:defRPr/>
            </a:pPr>
            <a:r>
              <a:rPr lang="ru-RU" sz="3200" b="1" dirty="0"/>
              <a:t>8 малих корінних;</a:t>
            </a:r>
          </a:p>
          <a:p>
            <a:pPr fontAlgn="auto">
              <a:spcAft>
                <a:spcPts val="0"/>
              </a:spcAft>
              <a:buFontTx/>
              <a:buChar char="-"/>
              <a:defRPr/>
            </a:pPr>
            <a:r>
              <a:rPr lang="ru-RU" sz="3200" b="1" dirty="0"/>
              <a:t>12 великих корінних</a:t>
            </a:r>
            <a:r>
              <a:rPr lang="ru-RU" b="1" dirty="0"/>
              <a:t>.</a:t>
            </a:r>
            <a:endParaRPr lang="uk-UA" dirty="0"/>
          </a:p>
        </p:txBody>
      </p:sp>
      <p:pic>
        <p:nvPicPr>
          <p:cNvPr id="5" name="Рисунок 4" descr="pic15052984.jpg"/>
          <p:cNvPicPr>
            <a:picLocks noChangeAspect="1"/>
          </p:cNvPicPr>
          <p:nvPr/>
        </p:nvPicPr>
        <p:blipFill>
          <a:blip r:embed="rId2" cstate="print"/>
          <a:srcRect/>
          <a:stretch>
            <a:fillRect/>
          </a:stretch>
        </p:blipFill>
        <p:spPr bwMode="auto">
          <a:xfrm>
            <a:off x="5652120" y="2420888"/>
            <a:ext cx="2714625" cy="349726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96752"/>
            <a:ext cx="5364088" cy="3970318"/>
          </a:xfrm>
          <a:prstGeom prst="rect">
            <a:avLst/>
          </a:prstGeom>
        </p:spPr>
        <p:txBody>
          <a:bodyPr wrap="square">
            <a:spAutoFit/>
          </a:bodyPr>
          <a:lstStyle/>
          <a:p>
            <a:pPr fontAlgn="auto">
              <a:spcAft>
                <a:spcPts val="0"/>
              </a:spcAft>
              <a:buFont typeface="Arial" pitchFamily="34" charset="0"/>
              <a:buNone/>
              <a:defRPr/>
            </a:pPr>
            <a:r>
              <a:rPr lang="ru-RU" sz="3600" b="1" dirty="0" err="1">
                <a:effectLst>
                  <a:outerShdw blurRad="38100" dist="38100" dir="2700000" algn="tl">
                    <a:srgbClr val="000000">
                      <a:alpha val="43137"/>
                    </a:srgbClr>
                  </a:outerShdw>
                </a:effectLst>
              </a:rPr>
              <a:t>Зуби</a:t>
            </a:r>
            <a:r>
              <a:rPr lang="ru-RU" sz="3600" b="1" dirty="0"/>
              <a:t> </a:t>
            </a:r>
            <a:r>
              <a:rPr lang="ru-RU" sz="3600" b="1" dirty="0" err="1"/>
              <a:t>ссавців</a:t>
            </a:r>
            <a:r>
              <a:rPr lang="ru-RU" sz="3600" b="1" dirty="0"/>
              <a:t> </a:t>
            </a:r>
            <a:r>
              <a:rPr lang="ru-RU" sz="3600" b="1" dirty="0" err="1"/>
              <a:t>мають</a:t>
            </a:r>
            <a:r>
              <a:rPr lang="ru-RU" sz="3600" b="1" dirty="0"/>
              <a:t> </a:t>
            </a:r>
            <a:r>
              <a:rPr lang="ru-RU" sz="3600" b="1" dirty="0" err="1"/>
              <a:t>корені</a:t>
            </a:r>
            <a:r>
              <a:rPr lang="ru-RU" sz="3600" b="1" dirty="0"/>
              <a:t>, </a:t>
            </a:r>
            <a:r>
              <a:rPr lang="ru-RU" sz="3600" b="1" dirty="0" err="1"/>
              <a:t>укріплені</a:t>
            </a:r>
            <a:r>
              <a:rPr lang="ru-RU" sz="3600" b="1" dirty="0"/>
              <a:t> в </a:t>
            </a:r>
          </a:p>
          <a:p>
            <a:pPr fontAlgn="auto">
              <a:spcAft>
                <a:spcPts val="0"/>
              </a:spcAft>
              <a:buFont typeface="Arial" pitchFamily="34" charset="0"/>
              <a:buNone/>
              <a:defRPr/>
            </a:pPr>
            <a:r>
              <a:rPr lang="ru-RU" sz="3600" b="1" dirty="0" err="1"/>
              <a:t>кістці</a:t>
            </a:r>
            <a:r>
              <a:rPr lang="ru-RU" sz="3600" b="1" dirty="0"/>
              <a:t> щелепи.  </a:t>
            </a:r>
            <a:r>
              <a:rPr lang="ru-RU" sz="3600" b="1" dirty="0" err="1"/>
              <a:t>Шийка</a:t>
            </a:r>
            <a:r>
              <a:rPr lang="ru-RU" sz="3600" b="1" dirty="0"/>
              <a:t>                                              </a:t>
            </a:r>
          </a:p>
          <a:p>
            <a:pPr fontAlgn="auto">
              <a:spcAft>
                <a:spcPts val="0"/>
              </a:spcAft>
              <a:buFont typeface="Arial" pitchFamily="34" charset="0"/>
              <a:buNone/>
              <a:defRPr/>
            </a:pPr>
            <a:r>
              <a:rPr lang="ru-RU" sz="3600" b="1" dirty="0"/>
              <a:t>зуба </a:t>
            </a:r>
            <a:r>
              <a:rPr lang="ru-RU" sz="3600" b="1" dirty="0" err="1"/>
              <a:t>знаходиться</a:t>
            </a:r>
            <a:r>
              <a:rPr lang="ru-RU" sz="3600" b="1" dirty="0"/>
              <a:t> в </a:t>
            </a:r>
            <a:r>
              <a:rPr lang="ru-RU" sz="3600" b="1" dirty="0" err="1"/>
              <a:t>ясні</a:t>
            </a:r>
            <a:r>
              <a:rPr lang="ru-RU" sz="3600" b="1" dirty="0"/>
              <a:t>,                                             </a:t>
            </a:r>
          </a:p>
          <a:p>
            <a:pPr fontAlgn="auto">
              <a:spcAft>
                <a:spcPts val="0"/>
              </a:spcAft>
              <a:buFont typeface="Arial" pitchFamily="34" charset="0"/>
              <a:buNone/>
              <a:defRPr/>
            </a:pPr>
            <a:r>
              <a:rPr lang="ru-RU" sz="3600" b="1" dirty="0"/>
              <a:t>а </a:t>
            </a:r>
            <a:r>
              <a:rPr lang="ru-RU" sz="3600" b="1" dirty="0" err="1"/>
              <a:t>покрита</a:t>
            </a:r>
            <a:r>
              <a:rPr lang="ru-RU" sz="3600" b="1" dirty="0"/>
              <a:t> </a:t>
            </a:r>
            <a:r>
              <a:rPr lang="ru-RU" sz="3600" b="1" dirty="0" err="1"/>
              <a:t>емаллю</a:t>
            </a:r>
            <a:endParaRPr lang="ru-RU" sz="3600" b="1" dirty="0"/>
          </a:p>
          <a:p>
            <a:pPr fontAlgn="auto">
              <a:spcAft>
                <a:spcPts val="0"/>
              </a:spcAft>
              <a:buFont typeface="Arial" pitchFamily="34" charset="0"/>
              <a:buNone/>
              <a:defRPr/>
            </a:pPr>
            <a:r>
              <a:rPr lang="ru-RU" sz="3600" b="1" dirty="0" err="1"/>
              <a:t>верхня</a:t>
            </a:r>
            <a:r>
              <a:rPr lang="ru-RU" sz="3600" b="1" dirty="0"/>
              <a:t> </a:t>
            </a:r>
            <a:r>
              <a:rPr lang="ru-RU" sz="3600" b="1" dirty="0" err="1"/>
              <a:t>частина</a:t>
            </a:r>
            <a:r>
              <a:rPr lang="ru-RU" sz="3600" b="1" dirty="0"/>
              <a:t>                                      </a:t>
            </a:r>
          </a:p>
          <a:p>
            <a:pPr fontAlgn="auto">
              <a:spcAft>
                <a:spcPts val="0"/>
              </a:spcAft>
              <a:buFont typeface="Arial" pitchFamily="34" charset="0"/>
              <a:buNone/>
              <a:defRPr/>
            </a:pPr>
            <a:r>
              <a:rPr lang="ru-RU" sz="3600" b="1" dirty="0" err="1"/>
              <a:t>знаходиться</a:t>
            </a:r>
            <a:r>
              <a:rPr lang="ru-RU" sz="3600" b="1" dirty="0"/>
              <a:t> над ним. </a:t>
            </a:r>
            <a:endParaRPr lang="ru-RU" sz="3600" b="1" dirty="0"/>
          </a:p>
        </p:txBody>
      </p:sp>
      <p:pic>
        <p:nvPicPr>
          <p:cNvPr id="5" name="Рисунок 4" descr="a10.jpg"/>
          <p:cNvPicPr>
            <a:picLocks noChangeAspect="1"/>
          </p:cNvPicPr>
          <p:nvPr/>
        </p:nvPicPr>
        <p:blipFill>
          <a:blip r:embed="rId2" cstate="print"/>
          <a:srcRect/>
          <a:stretch>
            <a:fillRect/>
          </a:stretch>
        </p:blipFill>
        <p:spPr bwMode="auto">
          <a:xfrm>
            <a:off x="5572125" y="2071688"/>
            <a:ext cx="3143250" cy="3868737"/>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11960" y="0"/>
            <a:ext cx="4727256" cy="1015663"/>
          </a:xfrm>
          <a:prstGeom prst="rect">
            <a:avLst/>
          </a:prstGeom>
        </p:spPr>
        <p:txBody>
          <a:bodyPr wrap="none">
            <a:spAutoFit/>
          </a:bodyPr>
          <a:lstStyle/>
          <a:p>
            <a:pPr algn="ctr" fontAlgn="auto">
              <a:spcBef>
                <a:spcPts val="0"/>
              </a:spcBef>
              <a:spcAft>
                <a:spcPts val="0"/>
              </a:spcAft>
              <a:defRPr/>
            </a:pPr>
            <a:r>
              <a:rPr lang="uk-UA"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Будова зуба</a:t>
            </a:r>
            <a:endPar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Picture 2" descr="D:\Documents and Settings\Admin\Рабочий стол\689px-Cross_sections_of_teeth_ru.svg.png"/>
          <p:cNvPicPr>
            <a:picLocks noChangeAspect="1" noChangeArrowheads="1"/>
          </p:cNvPicPr>
          <p:nvPr/>
        </p:nvPicPr>
        <p:blipFill>
          <a:blip r:embed="rId2" cstate="print"/>
          <a:srcRect/>
          <a:stretch>
            <a:fillRect/>
          </a:stretch>
        </p:blipFill>
        <p:spPr bwMode="auto">
          <a:xfrm>
            <a:off x="642938" y="928688"/>
            <a:ext cx="7786687" cy="570547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10331" y="0"/>
            <a:ext cx="4033669" cy="830997"/>
          </a:xfrm>
          <a:prstGeom prst="rect">
            <a:avLst/>
          </a:prstGeom>
        </p:spPr>
        <p:txBody>
          <a:bodyPr wrap="none">
            <a:spAutoFit/>
          </a:bodyPr>
          <a:lstStyle/>
          <a:p>
            <a:pPr algn="ctr" fontAlgn="auto">
              <a:spcBef>
                <a:spcPts val="0"/>
              </a:spcBef>
              <a:spcAft>
                <a:spcPts val="0"/>
              </a:spcAft>
              <a:defRPr/>
            </a:pPr>
            <a:r>
              <a:rPr lang="uk-UA"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функції зубів</a:t>
            </a:r>
            <a:endParaRPr lang="ru-RU"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Прямоугольник 4"/>
          <p:cNvSpPr/>
          <p:nvPr/>
        </p:nvSpPr>
        <p:spPr>
          <a:xfrm>
            <a:off x="0" y="836713"/>
            <a:ext cx="9144000" cy="5016758"/>
          </a:xfrm>
          <a:prstGeom prst="rect">
            <a:avLst/>
          </a:prstGeom>
        </p:spPr>
        <p:txBody>
          <a:bodyPr wrap="square">
            <a:spAutoFit/>
          </a:bodyPr>
          <a:lstStyle/>
          <a:p>
            <a:pPr fontAlgn="auto">
              <a:spcAft>
                <a:spcPts val="0"/>
              </a:spcAft>
              <a:buFont typeface="Arial" pitchFamily="34" charset="0"/>
              <a:buNone/>
              <a:defRPr/>
            </a:pPr>
            <a:r>
              <a:rPr lang="ru-RU" sz="3200" b="1" dirty="0" err="1"/>
              <a:t>Різці</a:t>
            </a:r>
            <a:r>
              <a:rPr lang="ru-RU" sz="3200" dirty="0"/>
              <a:t> - </a:t>
            </a:r>
            <a:r>
              <a:rPr lang="ru-RU" sz="3200" dirty="0" err="1">
                <a:effectLst>
                  <a:outerShdw blurRad="38100" dist="38100" dir="2700000" algn="tl">
                    <a:srgbClr val="000000">
                      <a:alpha val="43137"/>
                    </a:srgbClr>
                  </a:outerShdw>
                </a:effectLst>
              </a:rPr>
              <a:t>передні</a:t>
            </a:r>
            <a:r>
              <a:rPr lang="ru-RU" sz="3200" dirty="0">
                <a:effectLst>
                  <a:outerShdw blurRad="38100" dist="38100" dir="2700000" algn="tl">
                    <a:srgbClr val="000000">
                      <a:alpha val="43137"/>
                    </a:srgbClr>
                  </a:outerShdw>
                </a:effectLst>
              </a:rPr>
              <a:t> зуби, </a:t>
            </a:r>
            <a:r>
              <a:rPr lang="ru-RU" sz="3200" dirty="0" err="1">
                <a:effectLst>
                  <a:outerShdw blurRad="38100" dist="38100" dir="2700000" algn="tl">
                    <a:srgbClr val="000000">
                      <a:alpha val="43137"/>
                    </a:srgbClr>
                  </a:outerShdw>
                </a:effectLst>
              </a:rPr>
              <a:t>які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прорізуються</a:t>
            </a:r>
            <a:r>
              <a:rPr lang="ru-RU" sz="3200" dirty="0">
                <a:effectLst>
                  <a:outerShdw blurRad="38100" dist="38100" dir="2700000" algn="tl">
                    <a:srgbClr val="000000">
                      <a:alpha val="43137"/>
                    </a:srgbClr>
                  </a:outerShdw>
                </a:effectLst>
              </a:rPr>
              <a:t> у </a:t>
            </a:r>
            <a:r>
              <a:rPr lang="ru-RU" sz="3200" dirty="0" err="1">
                <a:effectLst>
                  <a:outerShdw blurRad="38100" dist="38100" dir="2700000" algn="tl">
                    <a:srgbClr val="000000">
                      <a:alpha val="43137"/>
                    </a:srgbClr>
                  </a:outerShdw>
                </a:effectLst>
              </a:rPr>
              <a:t>дітей</a:t>
            </a:r>
            <a:r>
              <a:rPr lang="ru-RU" sz="3200" dirty="0">
                <a:effectLst>
                  <a:outerShdw blurRad="38100" dist="38100" dir="2700000" algn="tl">
                    <a:srgbClr val="000000">
                      <a:alpha val="43137"/>
                    </a:srgbClr>
                  </a:outerShdw>
                </a:effectLst>
              </a:rPr>
              <a:t> першими і </a:t>
            </a:r>
            <a:r>
              <a:rPr lang="ru-RU" sz="3200" dirty="0" err="1">
                <a:effectLst>
                  <a:outerShdw blurRad="38100" dist="38100" dir="2700000" algn="tl">
                    <a:srgbClr val="000000">
                      <a:alpha val="43137"/>
                    </a:srgbClr>
                  </a:outerShdw>
                </a:effectLst>
              </a:rPr>
              <a:t>слугують</a:t>
            </a:r>
            <a:r>
              <a:rPr lang="ru-RU" sz="3200" dirty="0">
                <a:effectLst>
                  <a:outerShdw blurRad="38100" dist="38100" dir="2700000" algn="tl">
                    <a:srgbClr val="000000">
                      <a:alpha val="43137"/>
                    </a:srgbClr>
                  </a:outerShdw>
                </a:effectLst>
              </a:rPr>
              <a:t> для </a:t>
            </a:r>
            <a:r>
              <a:rPr lang="ru-RU" sz="3200" dirty="0" err="1">
                <a:effectLst>
                  <a:outerShdw blurRad="38100" dist="38100" dir="2700000" algn="tl">
                    <a:srgbClr val="000000">
                      <a:alpha val="43137"/>
                    </a:srgbClr>
                  </a:outerShdw>
                </a:effectLst>
              </a:rPr>
              <a:t>захоплення</a:t>
            </a:r>
            <a:r>
              <a:rPr lang="ru-RU" sz="3200" dirty="0">
                <a:effectLst>
                  <a:outerShdw blurRad="38100" dist="38100" dir="2700000" algn="tl">
                    <a:srgbClr val="000000">
                      <a:alpha val="43137"/>
                    </a:srgbClr>
                  </a:outerShdw>
                </a:effectLst>
              </a:rPr>
              <a:t> і </a:t>
            </a:r>
            <a:r>
              <a:rPr lang="ru-RU" sz="3200" dirty="0" err="1">
                <a:effectLst>
                  <a:outerShdw blurRad="38100" dist="38100" dir="2700000" algn="tl">
                    <a:srgbClr val="000000">
                      <a:alpha val="43137"/>
                    </a:srgbClr>
                  </a:outerShdw>
                </a:effectLst>
              </a:rPr>
              <a:t>розрізання</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їжі</a:t>
            </a:r>
            <a:r>
              <a:rPr lang="ru-RU" sz="3200" dirty="0">
                <a:effectLst>
                  <a:outerShdw blurRad="38100" dist="38100" dir="2700000" algn="tl">
                    <a:srgbClr val="000000">
                      <a:alpha val="43137"/>
                    </a:srgbClr>
                  </a:outerShdw>
                </a:effectLst>
              </a:rPr>
              <a:t>.</a:t>
            </a:r>
          </a:p>
          <a:p>
            <a:pPr fontAlgn="auto">
              <a:spcAft>
                <a:spcPts val="0"/>
              </a:spcAft>
              <a:buFont typeface="Arial" pitchFamily="34" charset="0"/>
              <a:buNone/>
              <a:defRPr/>
            </a:pPr>
            <a:r>
              <a:rPr lang="ru-RU" sz="3200" b="1" dirty="0" err="1"/>
              <a:t>Ікла</a:t>
            </a:r>
            <a:r>
              <a:rPr lang="ru-RU" sz="3200" dirty="0"/>
              <a:t> - </a:t>
            </a:r>
            <a:r>
              <a:rPr lang="ru-RU" sz="3200" dirty="0" err="1">
                <a:effectLst>
                  <a:outerShdw blurRad="38100" dist="38100" dir="2700000" algn="tl">
                    <a:srgbClr val="000000">
                      <a:alpha val="43137"/>
                    </a:srgbClr>
                  </a:outerShdw>
                </a:effectLst>
              </a:rPr>
              <a:t>конусоподібні</a:t>
            </a:r>
            <a:r>
              <a:rPr lang="ru-RU" sz="3200" dirty="0">
                <a:effectLst>
                  <a:outerShdw blurRad="38100" dist="38100" dir="2700000" algn="tl">
                    <a:srgbClr val="000000">
                      <a:alpha val="43137"/>
                    </a:srgbClr>
                  </a:outerShdw>
                </a:effectLst>
              </a:rPr>
              <a:t> зуби, </a:t>
            </a:r>
            <a:r>
              <a:rPr lang="ru-RU" sz="3200" dirty="0" err="1">
                <a:effectLst>
                  <a:outerShdw blurRad="38100" dist="38100" dir="2700000" algn="tl">
                    <a:srgbClr val="000000">
                      <a:alpha val="43137"/>
                    </a:srgbClr>
                  </a:outerShdw>
                </a:effectLst>
              </a:rPr>
              <a:t>які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слугують</a:t>
            </a:r>
            <a:r>
              <a:rPr lang="ru-RU" sz="3200" dirty="0">
                <a:effectLst>
                  <a:outerShdw blurRad="38100" dist="38100" dir="2700000" algn="tl">
                    <a:srgbClr val="000000">
                      <a:alpha val="43137"/>
                    </a:srgbClr>
                  </a:outerShdw>
                </a:effectLst>
              </a:rPr>
              <a:t> для </a:t>
            </a:r>
            <a:r>
              <a:rPr lang="ru-RU" sz="3200" dirty="0" err="1">
                <a:effectLst>
                  <a:outerShdw blurRad="38100" dist="38100" dir="2700000" algn="tl">
                    <a:srgbClr val="000000">
                      <a:alpha val="43137"/>
                    </a:srgbClr>
                  </a:outerShdw>
                </a:effectLst>
              </a:rPr>
              <a:t>розривання</a:t>
            </a:r>
            <a:r>
              <a:rPr lang="ru-RU" sz="3200" dirty="0">
                <a:effectLst>
                  <a:outerShdw blurRad="38100" dist="38100" dir="2700000" algn="tl">
                    <a:srgbClr val="000000">
                      <a:alpha val="43137"/>
                    </a:srgbClr>
                  </a:outerShdw>
                </a:effectLst>
              </a:rPr>
              <a:t> і </a:t>
            </a:r>
            <a:r>
              <a:rPr lang="ru-RU" sz="3200" dirty="0" err="1">
                <a:effectLst>
                  <a:outerShdw blurRad="38100" dist="38100" dir="2700000" algn="tl">
                    <a:srgbClr val="000000">
                      <a:alpha val="43137"/>
                    </a:srgbClr>
                  </a:outerShdw>
                </a:effectLst>
              </a:rPr>
              <a:t>утримання</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їжі</a:t>
            </a:r>
            <a:r>
              <a:rPr lang="ru-RU" sz="3200" dirty="0">
                <a:effectLst>
                  <a:outerShdw blurRad="38100" dist="38100" dir="2700000" algn="tl">
                    <a:srgbClr val="000000">
                      <a:alpha val="43137"/>
                    </a:srgbClr>
                  </a:outerShdw>
                </a:effectLst>
              </a:rPr>
              <a:t>.</a:t>
            </a:r>
          </a:p>
          <a:p>
            <a:pPr fontAlgn="auto">
              <a:spcAft>
                <a:spcPts val="0"/>
              </a:spcAft>
              <a:buFont typeface="Arial" pitchFamily="34" charset="0"/>
              <a:buNone/>
              <a:defRPr/>
            </a:pPr>
            <a:r>
              <a:rPr lang="ru-RU" sz="3200" b="1" dirty="0" err="1"/>
              <a:t>Премоляри</a:t>
            </a:r>
            <a:r>
              <a:rPr lang="ru-RU" sz="3200" b="1" dirty="0"/>
              <a:t> </a:t>
            </a:r>
            <a:r>
              <a:rPr lang="ru-RU" sz="3200" dirty="0">
                <a:effectLst>
                  <a:outerShdw blurRad="38100" dist="38100" dir="2700000" algn="tl">
                    <a:srgbClr val="000000">
                      <a:alpha val="43137"/>
                    </a:srgbClr>
                  </a:outerShdw>
                </a:effectLst>
              </a:rPr>
              <a:t>(</a:t>
            </a:r>
            <a:r>
              <a:rPr lang="ru-RU" sz="3200" dirty="0" err="1">
                <a:effectLst>
                  <a:outerShdw blurRad="38100" dist="38100" dir="2700000" algn="tl">
                    <a:srgbClr val="000000">
                      <a:alpha val="43137"/>
                    </a:srgbClr>
                  </a:outerShdw>
                </a:effectLst>
              </a:rPr>
              <a:t>передкорінні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або</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малі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корінні</a:t>
            </a:r>
            <a:r>
              <a:rPr lang="ru-RU" sz="3200" dirty="0">
                <a:effectLst>
                  <a:outerShdw blurRad="38100" dist="38100" dir="2700000" algn="tl">
                    <a:srgbClr val="000000">
                      <a:alpha val="43137"/>
                    </a:srgbClr>
                  </a:outerShdw>
                </a:effectLst>
              </a:rPr>
              <a:t>) та</a:t>
            </a:r>
            <a:endParaRPr lang="uk-UA" sz="3200" dirty="0">
              <a:effectLst>
                <a:outerShdw blurRad="38100" dist="38100" dir="2700000" algn="tl">
                  <a:srgbClr val="000000">
                    <a:alpha val="43137"/>
                  </a:srgbClr>
                </a:outerShdw>
              </a:effectLst>
            </a:endParaRPr>
          </a:p>
          <a:p>
            <a:pPr fontAlgn="auto">
              <a:spcAft>
                <a:spcPts val="0"/>
              </a:spcAft>
              <a:buFont typeface="Arial" pitchFamily="34" charset="0"/>
              <a:buNone/>
              <a:defRPr/>
            </a:pPr>
            <a:r>
              <a:rPr lang="ru-RU" sz="3200" b="1" dirty="0"/>
              <a:t>моляри</a:t>
            </a:r>
            <a:r>
              <a:rPr lang="ru-RU" sz="3200" dirty="0"/>
              <a:t> </a:t>
            </a:r>
            <a:r>
              <a:rPr lang="ru-RU" sz="3200" dirty="0">
                <a:effectLst>
                  <a:outerShdw blurRad="38100" dist="38100" dir="2700000" algn="tl">
                    <a:srgbClr val="000000">
                      <a:alpha val="43137"/>
                    </a:srgbClr>
                  </a:outerShdw>
                </a:effectLst>
              </a:rPr>
              <a:t>(</a:t>
            </a:r>
            <a:r>
              <a:rPr lang="ru-RU" sz="3200" dirty="0" err="1">
                <a:effectLst>
                  <a:outerShdw blurRad="38100" dist="38100" dir="2700000" algn="tl">
                    <a:srgbClr val="000000">
                      <a:alpha val="43137"/>
                    </a:srgbClr>
                  </a:outerShdw>
                </a:effectLst>
              </a:rPr>
              <a:t>великі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корінні</a:t>
            </a:r>
            <a:r>
              <a:rPr lang="ru-RU" sz="3200" dirty="0">
                <a:effectLst>
                  <a:outerShdw blurRad="38100" dist="38100" dir="2700000" algn="tl">
                    <a:srgbClr val="000000">
                      <a:alpha val="43137"/>
                    </a:srgbClr>
                  </a:outerShdw>
                </a:effectLst>
              </a:rPr>
              <a:t>) - зуби, </a:t>
            </a:r>
            <a:r>
              <a:rPr lang="ru-RU" sz="3200" dirty="0" err="1">
                <a:effectLst>
                  <a:outerShdw blurRad="38100" dist="38100" dir="2700000" algn="tl">
                    <a:srgbClr val="000000">
                      <a:alpha val="43137"/>
                    </a:srgbClr>
                  </a:outerShdw>
                </a:effectLst>
              </a:rPr>
              <a:t>які</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слугують</a:t>
            </a:r>
            <a:r>
              <a:rPr lang="ru-RU" sz="3200" dirty="0">
                <a:effectLst>
                  <a:outerShdw blurRad="38100" dist="38100" dir="2700000" algn="tl">
                    <a:srgbClr val="000000">
                      <a:alpha val="43137"/>
                    </a:srgbClr>
                  </a:outerShdw>
                </a:effectLst>
              </a:rPr>
              <a:t> для </a:t>
            </a:r>
            <a:r>
              <a:rPr lang="ru-RU" sz="3200" dirty="0" err="1">
                <a:effectLst>
                  <a:outerShdw blurRad="38100" dist="38100" dir="2700000" algn="tl">
                    <a:srgbClr val="000000">
                      <a:alpha val="43137"/>
                    </a:srgbClr>
                  </a:outerShdw>
                </a:effectLst>
              </a:rPr>
              <a:t>перетирання</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їжі</a:t>
            </a:r>
            <a:r>
              <a:rPr lang="ru-RU" sz="3200" dirty="0">
                <a:effectLst>
                  <a:outerShdw blurRad="38100" dist="38100" dir="2700000" algn="tl">
                    <a:srgbClr val="000000">
                      <a:alpha val="43137"/>
                    </a:srgbClr>
                  </a:outerShdw>
                </a:effectLst>
              </a:rPr>
              <a:t> та </a:t>
            </a:r>
            <a:r>
              <a:rPr lang="ru-RU" sz="3200" dirty="0" err="1">
                <a:effectLst>
                  <a:outerShdw blurRad="38100" dist="38100" dir="2700000" algn="tl">
                    <a:srgbClr val="000000">
                      <a:alpha val="43137"/>
                    </a:srgbClr>
                  </a:outerShdw>
                </a:effectLst>
              </a:rPr>
              <a:t>мають</a:t>
            </a:r>
            <a:r>
              <a:rPr lang="ru-RU" sz="3200" dirty="0">
                <a:effectLst>
                  <a:outerShdw blurRad="38100" dist="38100" dir="2700000" algn="tl">
                    <a:srgbClr val="000000">
                      <a:alpha val="43137"/>
                    </a:srgbClr>
                  </a:outerShdw>
                </a:effectLst>
              </a:rPr>
              <a:t> по три </a:t>
            </a:r>
            <a:r>
              <a:rPr lang="ru-RU" sz="3200" dirty="0" err="1">
                <a:effectLst>
                  <a:outerShdw blurRad="38100" dist="38100" dir="2700000" algn="tl">
                    <a:srgbClr val="000000">
                      <a:alpha val="43137"/>
                    </a:srgbClr>
                  </a:outerShdw>
                </a:effectLst>
              </a:rPr>
              <a:t>корені</a:t>
            </a:r>
            <a:r>
              <a:rPr lang="ru-RU" sz="3200" dirty="0">
                <a:effectLst>
                  <a:outerShdw blurRad="38100" dist="38100" dir="2700000" algn="tl">
                    <a:srgbClr val="000000">
                      <a:alpha val="43137"/>
                    </a:srgbClr>
                  </a:outerShdw>
                </a:effectLst>
              </a:rPr>
              <a:t> на </a:t>
            </a:r>
            <a:r>
              <a:rPr lang="ru-RU" sz="3200" dirty="0" err="1">
                <a:effectLst>
                  <a:outerShdw blurRad="38100" dist="38100" dir="2700000" algn="tl">
                    <a:srgbClr val="000000">
                      <a:alpha val="43137"/>
                    </a:srgbClr>
                  </a:outerShdw>
                </a:effectLst>
              </a:rPr>
              <a:t>верхній</a:t>
            </a:r>
            <a:r>
              <a:rPr lang="ru-RU" sz="3200" dirty="0">
                <a:effectLst>
                  <a:outerShdw blurRad="38100" dist="38100" dir="2700000" algn="tl">
                    <a:srgbClr val="000000">
                      <a:alpha val="43137"/>
                    </a:srgbClr>
                  </a:outerShdw>
                </a:effectLst>
              </a:rPr>
              <a:t> </a:t>
            </a:r>
            <a:r>
              <a:rPr lang="ru-RU" sz="3200" dirty="0" err="1">
                <a:effectLst>
                  <a:outerShdw blurRad="38100" dist="38100" dir="2700000" algn="tl">
                    <a:srgbClr val="000000">
                      <a:alpha val="43137"/>
                    </a:srgbClr>
                  </a:outerShdw>
                </a:effectLst>
              </a:rPr>
              <a:t>щелепі</a:t>
            </a:r>
            <a:r>
              <a:rPr lang="ru-RU" sz="3200" dirty="0">
                <a:effectLst>
                  <a:outerShdw blurRad="38100" dist="38100" dir="2700000" algn="tl">
                    <a:srgbClr val="000000">
                      <a:alpha val="43137"/>
                    </a:srgbClr>
                  </a:outerShdw>
                </a:effectLst>
              </a:rPr>
              <a:t> і два </a:t>
            </a:r>
            <a:r>
              <a:rPr lang="ru-RU" sz="3200" dirty="0" err="1">
                <a:effectLst>
                  <a:outerShdw blurRad="38100" dist="38100" dir="2700000" algn="tl">
                    <a:srgbClr val="000000">
                      <a:alpha val="43137"/>
                    </a:srgbClr>
                  </a:outerShdw>
                </a:effectLst>
              </a:rPr>
              <a:t>корені</a:t>
            </a:r>
            <a:r>
              <a:rPr lang="ru-RU" sz="3200" dirty="0">
                <a:effectLst>
                  <a:outerShdw blurRad="38100" dist="38100" dir="2700000" algn="tl">
                    <a:srgbClr val="000000">
                      <a:alpha val="43137"/>
                    </a:srgbClr>
                  </a:outerShdw>
                </a:effectLst>
              </a:rPr>
              <a:t> на </a:t>
            </a:r>
            <a:r>
              <a:rPr lang="ru-RU" sz="3200" dirty="0" err="1">
                <a:effectLst>
                  <a:outerShdw blurRad="38100" dist="38100" dir="2700000" algn="tl">
                    <a:srgbClr val="000000">
                      <a:alpha val="43137"/>
                    </a:srgbClr>
                  </a:outerShdw>
                </a:effectLst>
              </a:rPr>
              <a:t>нижній</a:t>
            </a:r>
            <a:r>
              <a:rPr lang="ru-RU" sz="3200" dirty="0">
                <a:effectLst>
                  <a:outerShdw blurRad="38100" dist="38100" dir="2700000" algn="tl">
                    <a:srgbClr val="000000">
                      <a:alpha val="43137"/>
                    </a:srgbClr>
                  </a:outerShdw>
                </a:effectLst>
              </a:rPr>
              <a:t>.</a:t>
            </a:r>
            <a:endParaRPr lang="ru-RU" sz="3200" dirty="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2" y="188640"/>
            <a:ext cx="6552728" cy="1015663"/>
          </a:xfrm>
          <a:prstGeom prst="rect">
            <a:avLst/>
          </a:prstGeom>
          <a:noFill/>
        </p:spPr>
        <p:txBody>
          <a:bodyPr wrap="square" rtlCol="0">
            <a:spAutoFit/>
          </a:bodyPr>
          <a:lstStyle/>
          <a:p>
            <a:pPr algn="ctr"/>
            <a:r>
              <a:rPr lang="ru-RU"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Хвороби</a:t>
            </a:r>
            <a:r>
              <a:rPr lang="ru-RU"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6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зубів</a:t>
            </a:r>
            <a:endParaRPr lang="uk-UA"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Прямоугольник 4"/>
          <p:cNvSpPr/>
          <p:nvPr/>
        </p:nvSpPr>
        <p:spPr>
          <a:xfrm>
            <a:off x="0" y="1052737"/>
            <a:ext cx="5796136" cy="5805263"/>
          </a:xfrm>
          <a:prstGeom prst="rect">
            <a:avLst/>
          </a:prstGeom>
        </p:spPr>
        <p:txBody>
          <a:bodyPr wrap="square">
            <a:spAutoFit/>
          </a:bodyPr>
          <a:lstStyle/>
          <a:p>
            <a:r>
              <a:rPr lang="uk-UA" sz="2000" b="1" i="1" dirty="0" smtClean="0"/>
              <a:t>Карієс</a:t>
            </a:r>
            <a:endParaRPr lang="uk-UA" sz="2000" i="1" dirty="0"/>
          </a:p>
          <a:p>
            <a:r>
              <a:rPr lang="uk-UA" sz="2000" b="1" dirty="0"/>
              <a:t>Причина карієсу кісткової тканини — дистрофічний або інфекційний процес в кістці або </a:t>
            </a:r>
            <a:r>
              <a:rPr lang="uk-UA" sz="2000" b="1" dirty="0" err="1"/>
              <a:t>надкостниці</a:t>
            </a:r>
            <a:r>
              <a:rPr lang="uk-UA" sz="2000" b="1" dirty="0"/>
              <a:t>, що веде до </a:t>
            </a:r>
            <a:r>
              <a:rPr lang="uk-UA" sz="2000" b="1" dirty="0" smtClean="0"/>
              <a:t>некрозу</a:t>
            </a:r>
            <a:r>
              <a:rPr lang="uk-UA" sz="2000" b="1" dirty="0"/>
              <a:t> ділянок кістки із подальшим всмоктуванням або відторгненням мертвих мас і утворенням </a:t>
            </a:r>
            <a:r>
              <a:rPr lang="uk-UA" sz="2000" b="1" dirty="0" err="1"/>
              <a:t>дефекта</a:t>
            </a:r>
            <a:r>
              <a:rPr lang="uk-UA" sz="2000" b="1" dirty="0"/>
              <a:t> кістки. Карієс може супроводжувати і деякі специфічні запальні процеси (наприклад, </a:t>
            </a:r>
            <a:r>
              <a:rPr lang="uk-UA" sz="2000" b="1" dirty="0" smtClean="0"/>
              <a:t>туберкульоз,</a:t>
            </a:r>
            <a:r>
              <a:rPr lang="uk-UA" sz="2000" b="1" dirty="0"/>
              <a:t> </a:t>
            </a:r>
            <a:r>
              <a:rPr lang="uk-UA" sz="2000" b="1" dirty="0" smtClean="0"/>
              <a:t>сифіліс).</a:t>
            </a:r>
            <a:endParaRPr lang="uk-UA" sz="2000" b="1" dirty="0"/>
          </a:p>
          <a:p>
            <a:r>
              <a:rPr lang="uk-UA" sz="2000" b="1" dirty="0"/>
              <a:t>Механізм розвитку та клінічного прояви карієсу різні і залежать від його причини, розташування осередку тощо. При гострих запальних процесах (наприклад, </a:t>
            </a:r>
            <a:r>
              <a:rPr lang="uk-UA" sz="2000" b="1" dirty="0" err="1" smtClean="0"/>
              <a:t>остеомілєіт</a:t>
            </a:r>
            <a:r>
              <a:rPr lang="uk-UA" sz="2000" b="1" dirty="0" smtClean="0"/>
              <a:t>), </a:t>
            </a:r>
            <a:r>
              <a:rPr lang="uk-UA" sz="2000" b="1" dirty="0"/>
              <a:t>коли в кістки розвивається нагноєння, проривається іноді в навколишні тканини, карієс проявляється загальною </a:t>
            </a:r>
            <a:r>
              <a:rPr lang="uk-UA" sz="2000" b="1" dirty="0" smtClean="0"/>
              <a:t>інтоксикацією, </a:t>
            </a:r>
            <a:r>
              <a:rPr lang="uk-UA" sz="2000" b="1" dirty="0"/>
              <a:t>руйнування кістки відбувається швидко. При хронічних, особливо специфічних процесах, карієс розвивається повільно, не даючи бурхливо виражених явищ.</a:t>
            </a:r>
          </a:p>
        </p:txBody>
      </p:sp>
      <p:pic>
        <p:nvPicPr>
          <p:cNvPr id="6" name="Рисунок 5" descr="загруженное (3).jpg"/>
          <p:cNvPicPr>
            <a:picLocks noChangeAspect="1"/>
          </p:cNvPicPr>
          <p:nvPr/>
        </p:nvPicPr>
        <p:blipFill>
          <a:blip r:embed="rId2" cstate="print"/>
          <a:stretch>
            <a:fillRect/>
          </a:stretch>
        </p:blipFill>
        <p:spPr>
          <a:xfrm>
            <a:off x="5868144" y="2132856"/>
            <a:ext cx="2952328" cy="2952328"/>
          </a:xfrm>
          <a:prstGeom prst="rect">
            <a:avLst/>
          </a:prstGeo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5040560" cy="6740307"/>
          </a:xfrm>
          <a:prstGeom prst="rect">
            <a:avLst/>
          </a:prstGeom>
        </p:spPr>
        <p:txBody>
          <a:bodyPr wrap="square">
            <a:spAutoFit/>
          </a:bodyPr>
          <a:lstStyle/>
          <a:p>
            <a:r>
              <a:rPr lang="uk-UA" sz="2400" b="1" dirty="0"/>
              <a:t>Пульпіт</a:t>
            </a:r>
            <a:r>
              <a:rPr lang="uk-UA" sz="2400" dirty="0"/>
              <a:t> —</a:t>
            </a:r>
            <a:r>
              <a:rPr lang="uk-UA" sz="2400" b="1" dirty="0"/>
              <a:t> гостре </a:t>
            </a:r>
            <a:r>
              <a:rPr lang="uk-UA" sz="2400" b="1" dirty="0">
                <a:hlinkClick r:id="rId2" tooltip="Запалення"/>
              </a:rPr>
              <a:t>запалення</a:t>
            </a:r>
            <a:r>
              <a:rPr lang="uk-UA" sz="2400" b="1" dirty="0"/>
              <a:t> зубної м'якоті (</a:t>
            </a:r>
            <a:r>
              <a:rPr lang="uk-UA" sz="2400" b="1" dirty="0">
                <a:hlinkClick r:id="rId3" tooltip="Пульпа (медицина) (ще не написана)"/>
              </a:rPr>
              <a:t>пульпи</a:t>
            </a:r>
            <a:r>
              <a:rPr lang="uk-UA" sz="2400" b="1" dirty="0"/>
              <a:t>) через проникнення в неї бактерій з каріозної порожнини </a:t>
            </a:r>
            <a:r>
              <a:rPr lang="uk-UA" sz="2400" b="1" dirty="0">
                <a:hlinkClick r:id="rId4" tooltip="Зуб"/>
              </a:rPr>
              <a:t>зуба</a:t>
            </a:r>
            <a:r>
              <a:rPr lang="uk-UA" sz="2400" b="1" dirty="0"/>
              <a:t>. В результаті запального </a:t>
            </a:r>
            <a:r>
              <a:rPr lang="uk-UA" sz="2400" b="1" dirty="0" err="1"/>
              <a:t>процесу</a:t>
            </a:r>
            <a:r>
              <a:rPr lang="uk-UA" sz="2400" b="1" dirty="0" err="1">
                <a:hlinkClick r:id="rId5" tooltip="Нерв"/>
              </a:rPr>
              <a:t>нервові</a:t>
            </a:r>
            <a:r>
              <a:rPr lang="uk-UA" sz="2400" b="1" dirty="0"/>
              <a:t> закінчення, яких багато в пульпі, травмуються її збільшеним об'ємом і продуктами життєдіяльності бактерій (</a:t>
            </a:r>
            <a:r>
              <a:rPr lang="uk-UA" sz="2400" b="1" dirty="0">
                <a:hlinkClick r:id="rId6" tooltip="Токсини"/>
              </a:rPr>
              <a:t>токсини</a:t>
            </a:r>
            <a:r>
              <a:rPr lang="uk-UA" sz="2400" b="1" dirty="0"/>
              <a:t>), чому виникає гострий біль. З поширенням процесу на всю тканину пульпи і появою гною больові відчуття набувають характеру пульсуючих, особливо (що типово для </a:t>
            </a:r>
            <a:r>
              <a:rPr lang="uk-UA" sz="2400" b="1" i="1" dirty="0"/>
              <a:t>гострого пульпіту</a:t>
            </a:r>
            <a:r>
              <a:rPr lang="uk-UA" sz="2400" b="1" dirty="0"/>
              <a:t>) посилюючись в нічний час з іррадіацією в різні відділи щелепно-лицьової області.</a:t>
            </a:r>
          </a:p>
        </p:txBody>
      </p:sp>
      <p:pic>
        <p:nvPicPr>
          <p:cNvPr id="5" name="Рисунок 4" descr="загруженное (4).jpg"/>
          <p:cNvPicPr>
            <a:picLocks noChangeAspect="1"/>
          </p:cNvPicPr>
          <p:nvPr/>
        </p:nvPicPr>
        <p:blipFill>
          <a:blip r:embed="rId7" cstate="print"/>
          <a:stretch>
            <a:fillRect/>
          </a:stretch>
        </p:blipFill>
        <p:spPr>
          <a:xfrm>
            <a:off x="5076056" y="980728"/>
            <a:ext cx="3786336" cy="3786336"/>
          </a:xfrm>
          <a:prstGeom prst="rect">
            <a:avLst/>
          </a:prstGeom>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1"/>
            <a:ext cx="5328592" cy="6647974"/>
          </a:xfrm>
          <a:prstGeom prst="rect">
            <a:avLst/>
          </a:prstGeom>
        </p:spPr>
        <p:txBody>
          <a:bodyPr wrap="square">
            <a:spAutoFit/>
          </a:bodyPr>
          <a:lstStyle/>
          <a:p>
            <a:r>
              <a:rPr lang="uk-UA" sz="2400" b="1" i="1" dirty="0" err="1"/>
              <a:t>Періодонтит</a:t>
            </a:r>
            <a:r>
              <a:rPr lang="uk-UA" dirty="0"/>
              <a:t> — </a:t>
            </a:r>
            <a:r>
              <a:rPr lang="uk-UA" sz="2400" b="1" dirty="0"/>
              <a:t>це запалення </a:t>
            </a:r>
            <a:r>
              <a:rPr lang="uk-UA" sz="2400" b="1" dirty="0" err="1">
                <a:hlinkClick r:id="rId2" tooltip="Періодонт (ще не написана)"/>
              </a:rPr>
              <a:t>періодонту</a:t>
            </a:r>
            <a:r>
              <a:rPr lang="uk-UA" sz="2400" b="1" dirty="0"/>
              <a:t>, що характеризується порушенням цілісності зв'язок, що утримують </a:t>
            </a:r>
            <a:r>
              <a:rPr lang="uk-UA" sz="2400" b="1" dirty="0">
                <a:hlinkClick r:id="rId3" tooltip="Зуби"/>
              </a:rPr>
              <a:t>зуб</a:t>
            </a:r>
            <a:r>
              <a:rPr lang="uk-UA" sz="2400" b="1" dirty="0"/>
              <a:t> в альвеолі, кортикальної пластинки кістки, що оточує зуб та резорбції кісткової тканини від незначних розмірів до утворення кіст великих розмірів</a:t>
            </a:r>
            <a:r>
              <a:rPr lang="uk-UA" sz="2400" b="1" dirty="0" smtClean="0"/>
              <a:t>. </a:t>
            </a:r>
            <a:r>
              <a:rPr lang="uk-UA" sz="2400" b="1" dirty="0"/>
              <a:t>Гострий </a:t>
            </a:r>
            <a:r>
              <a:rPr lang="uk-UA" sz="2400" b="1" dirty="0" err="1"/>
              <a:t>періодонтит</a:t>
            </a:r>
            <a:r>
              <a:rPr lang="uk-UA" sz="2400" b="1" dirty="0"/>
              <a:t> (</a:t>
            </a:r>
            <a:r>
              <a:rPr lang="en-US" sz="2400" b="1" dirty="0" err="1"/>
              <a:t>periodontitis</a:t>
            </a:r>
            <a:r>
              <a:rPr lang="en-US" sz="2400" b="1" dirty="0"/>
              <a:t> </a:t>
            </a:r>
            <a:r>
              <a:rPr lang="en-US" sz="2400" b="1" dirty="0" err="1"/>
              <a:t>acuta</a:t>
            </a:r>
            <a:r>
              <a:rPr lang="en-US" sz="2400" b="1" dirty="0"/>
              <a:t>) :</a:t>
            </a:r>
          </a:p>
          <a:p>
            <a:pPr lvl="1"/>
            <a:r>
              <a:rPr lang="uk-UA" sz="2400" b="1" dirty="0" err="1" smtClean="0"/>
              <a:t>-гострий</a:t>
            </a:r>
            <a:r>
              <a:rPr lang="uk-UA" sz="2400" b="1" dirty="0" smtClean="0"/>
              <a:t> </a:t>
            </a:r>
            <a:r>
              <a:rPr lang="uk-UA" sz="2400" b="1" dirty="0"/>
              <a:t>серозний,</a:t>
            </a:r>
          </a:p>
          <a:p>
            <a:pPr lvl="1"/>
            <a:r>
              <a:rPr lang="uk-UA" sz="2400" b="1" dirty="0" err="1" smtClean="0"/>
              <a:t>-гострий</a:t>
            </a:r>
            <a:r>
              <a:rPr lang="uk-UA" sz="2400" b="1" dirty="0" smtClean="0"/>
              <a:t> </a:t>
            </a:r>
            <a:r>
              <a:rPr lang="uk-UA" sz="2400" b="1" dirty="0"/>
              <a:t>гнійний.</a:t>
            </a:r>
          </a:p>
          <a:p>
            <a:r>
              <a:rPr lang="uk-UA" sz="2400" b="1" dirty="0"/>
              <a:t>Хронічний </a:t>
            </a:r>
            <a:r>
              <a:rPr lang="uk-UA" sz="2400" b="1" dirty="0" err="1"/>
              <a:t>періодонтит</a:t>
            </a:r>
            <a:r>
              <a:rPr lang="uk-UA" sz="2400" b="1" dirty="0"/>
              <a:t>:</a:t>
            </a:r>
          </a:p>
          <a:p>
            <a:pPr lvl="1"/>
            <a:r>
              <a:rPr lang="uk-UA" sz="2400" b="1" dirty="0" err="1" smtClean="0"/>
              <a:t>-фіброзний</a:t>
            </a:r>
            <a:r>
              <a:rPr lang="uk-UA" sz="2400" b="1" dirty="0"/>
              <a:t>,</a:t>
            </a:r>
          </a:p>
          <a:p>
            <a:pPr lvl="1"/>
            <a:r>
              <a:rPr lang="uk-UA" sz="2400" b="1" dirty="0" err="1" smtClean="0"/>
              <a:t>-гранулюючий</a:t>
            </a:r>
            <a:r>
              <a:rPr lang="uk-UA" sz="2400" b="1" dirty="0"/>
              <a:t>,</a:t>
            </a:r>
          </a:p>
          <a:p>
            <a:pPr lvl="1"/>
            <a:r>
              <a:rPr lang="uk-UA" sz="2400" b="1" dirty="0" smtClean="0"/>
              <a:t>-</a:t>
            </a:r>
            <a:r>
              <a:rPr lang="uk-UA" sz="2400" b="1" dirty="0" err="1" smtClean="0"/>
              <a:t>гранулематозний</a:t>
            </a:r>
            <a:r>
              <a:rPr lang="uk-UA" sz="2400" b="1" dirty="0"/>
              <a:t>.</a:t>
            </a:r>
          </a:p>
          <a:p>
            <a:r>
              <a:rPr lang="uk-UA" sz="2400" b="1" dirty="0"/>
              <a:t>Загострення хронічного </a:t>
            </a:r>
            <a:r>
              <a:rPr lang="uk-UA" sz="2400" b="1" dirty="0" err="1"/>
              <a:t>періодонтиту</a:t>
            </a:r>
            <a:r>
              <a:rPr lang="uk-UA" sz="2400" b="1" dirty="0"/>
              <a:t>.</a:t>
            </a:r>
          </a:p>
          <a:p>
            <a:endParaRPr lang="uk-UA" b="1" dirty="0"/>
          </a:p>
        </p:txBody>
      </p:sp>
      <p:pic>
        <p:nvPicPr>
          <p:cNvPr id="5" name="Рисунок 4" descr="peri.gif"/>
          <p:cNvPicPr>
            <a:picLocks noChangeAspect="1"/>
          </p:cNvPicPr>
          <p:nvPr/>
        </p:nvPicPr>
        <p:blipFill>
          <a:blip r:embed="rId4" cstate="print"/>
          <a:stretch>
            <a:fillRect/>
          </a:stretch>
        </p:blipFill>
        <p:spPr>
          <a:xfrm>
            <a:off x="6012160" y="1052736"/>
            <a:ext cx="2764394" cy="4464496"/>
          </a:xfrm>
          <a:prstGeom prst="rect">
            <a:avLst/>
          </a:prstGeom>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TotalTime>
  <Words>871</Words>
  <Application>Microsoft Office PowerPoint</Application>
  <PresentationFormat>Экран (4:3)</PresentationFormat>
  <Paragraphs>56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ЗУБИ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ЗУБИ</dc:title>
  <dc:creator>Андрей</dc:creator>
  <cp:lastModifiedBy>Андрей</cp:lastModifiedBy>
  <cp:revision>4</cp:revision>
  <dcterms:created xsi:type="dcterms:W3CDTF">2012-12-12T17:58:14Z</dcterms:created>
  <dcterms:modified xsi:type="dcterms:W3CDTF">2012-12-12T18:33:42Z</dcterms:modified>
</cp:coreProperties>
</file>