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7C70"/>
    <a:srgbClr val="8E8F90"/>
  </p:clrMru>
</p:presentationPr>
</file>

<file path=ppt/tableStyles.xml><?xml version="1.0" encoding="utf-8"?>
<a:tblStyleLst xmlns:a="http://schemas.openxmlformats.org/drawingml/2006/main" def="{5C22544A-7EE6-4342-B048-85BDC9FD1C3A}">
  <a:tblStyle styleId="{638B1855-1B75-4FBE-930C-398BA8C253C6}" styleName="Стиль из темы 2 - акцент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varScale="1">
        <p:scale>
          <a:sx n="89" d="100"/>
          <a:sy n="89" d="100"/>
        </p:scale>
        <p:origin x="-108" y="-54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4" name="Полилиния 6"/>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5"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9" name="Заголовок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ru-RU" smtClean="0"/>
              <a:t>Образец заголовка</a:t>
            </a:r>
            <a:endParaRPr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6" name="Дата 29"/>
          <p:cNvSpPr>
            <a:spLocks noGrp="1"/>
          </p:cNvSpPr>
          <p:nvPr>
            <p:ph type="dt" sz="half" idx="10"/>
          </p:nvPr>
        </p:nvSpPr>
        <p:spPr/>
        <p:txBody>
          <a:bodyPr/>
          <a:lstStyle>
            <a:lvl1pPr>
              <a:defRPr/>
            </a:lvl1pPr>
          </a:lstStyle>
          <a:p>
            <a:pPr>
              <a:defRPr/>
            </a:pPr>
            <a:fld id="{6D8D6DC0-0467-4790-9614-1704DF5EF9BA}" type="datetimeFigureOut">
              <a:rPr lang="ru-RU"/>
              <a:pPr>
                <a:defRPr/>
              </a:pPr>
              <a:t>14.10.2013</a:t>
            </a:fld>
            <a:endParaRPr lang="ru-RU"/>
          </a:p>
        </p:txBody>
      </p:sp>
      <p:sp>
        <p:nvSpPr>
          <p:cNvPr id="7" name="Нижний колонтитул 18"/>
          <p:cNvSpPr>
            <a:spLocks noGrp="1"/>
          </p:cNvSpPr>
          <p:nvPr>
            <p:ph type="ftr" sz="quarter" idx="11"/>
          </p:nvPr>
        </p:nvSpPr>
        <p:spPr/>
        <p:txBody>
          <a:bodyPr/>
          <a:lstStyle>
            <a:lvl1pPr>
              <a:defRPr/>
            </a:lvl1pPr>
          </a:lstStyle>
          <a:p>
            <a:pPr>
              <a:defRPr/>
            </a:pPr>
            <a:endParaRPr lang="ru-RU"/>
          </a:p>
        </p:txBody>
      </p:sp>
      <p:sp>
        <p:nvSpPr>
          <p:cNvPr id="8" name="Номер слайда 26"/>
          <p:cNvSpPr>
            <a:spLocks noGrp="1"/>
          </p:cNvSpPr>
          <p:nvPr>
            <p:ph type="sldNum" sz="quarter" idx="12"/>
          </p:nvPr>
        </p:nvSpPr>
        <p:spPr/>
        <p:txBody>
          <a:bodyPr/>
          <a:lstStyle>
            <a:lvl1pPr>
              <a:defRPr/>
            </a:lvl1pPr>
          </a:lstStyle>
          <a:p>
            <a:pPr>
              <a:defRPr/>
            </a:pPr>
            <a:fld id="{1636B598-975C-4AA0-BD5F-6917A011A294}"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0C33A078-6307-426C-9B02-BE9E4BB17B24}" type="datetimeFigureOut">
              <a:rPr lang="ru-RU"/>
              <a:pPr>
                <a:defRPr/>
              </a:pPr>
              <a:t>14.10.2013</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A8DF2D5D-9E46-4635-B059-25078B5CC3C2}"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B3B2A218-7C18-47ED-A20A-DB9A5C070566}" type="datetimeFigureOut">
              <a:rPr lang="ru-RU"/>
              <a:pPr>
                <a:defRPr/>
              </a:pPr>
              <a:t>14.10.2013</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7B0AB8BB-616D-4C85-ACCA-988FFA4706DB}"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591F9D96-B4CD-4FFA-9BE8-D4A1CF99840B}" type="datetimeFigureOut">
              <a:rPr lang="ru-RU"/>
              <a:pPr>
                <a:defRPr/>
              </a:pPr>
              <a:t>14.10.2013</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DCFB040B-172D-4242-92ED-03CD2E47F278}"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4" name="Полилиния 6"/>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5"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ru-RU" smtClean="0"/>
              <a:t>Образец заголовка</a:t>
            </a:r>
            <a:endParaRPr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6" name="Дата 3"/>
          <p:cNvSpPr>
            <a:spLocks noGrp="1"/>
          </p:cNvSpPr>
          <p:nvPr>
            <p:ph type="dt" sz="half" idx="10"/>
          </p:nvPr>
        </p:nvSpPr>
        <p:spPr/>
        <p:txBody>
          <a:bodyPr/>
          <a:lstStyle>
            <a:lvl1pPr>
              <a:defRPr/>
            </a:lvl1pPr>
          </a:lstStyle>
          <a:p>
            <a:pPr>
              <a:defRPr/>
            </a:pPr>
            <a:fld id="{06AE9BF2-2BE8-4047-B6EC-D209D62857D8}" type="datetimeFigureOut">
              <a:rPr lang="ru-RU"/>
              <a:pPr>
                <a:defRPr/>
              </a:pPr>
              <a:t>14.10.2013</a:t>
            </a:fld>
            <a:endParaRPr lang="ru-RU"/>
          </a:p>
        </p:txBody>
      </p:sp>
      <p:sp>
        <p:nvSpPr>
          <p:cNvPr id="7" name="Нижний колонтитул 4"/>
          <p:cNvSpPr>
            <a:spLocks noGrp="1"/>
          </p:cNvSpPr>
          <p:nvPr>
            <p:ph type="ftr" sz="quarter" idx="11"/>
          </p:nvPr>
        </p:nvSpPr>
        <p:spPr/>
        <p:txBody>
          <a:bodyPr/>
          <a:lstStyle>
            <a:lvl1pPr>
              <a:defRPr/>
            </a:lvl1pPr>
          </a:lstStyle>
          <a:p>
            <a:pPr>
              <a:defRPr/>
            </a:pPr>
            <a:endParaRPr lang="ru-RU"/>
          </a:p>
        </p:txBody>
      </p:sp>
      <p:sp>
        <p:nvSpPr>
          <p:cNvPr id="8" name="Номер слайда 5"/>
          <p:cNvSpPr>
            <a:spLocks noGrp="1"/>
          </p:cNvSpPr>
          <p:nvPr>
            <p:ph type="sldNum" sz="quarter" idx="12"/>
          </p:nvPr>
        </p:nvSpPr>
        <p:spPr/>
        <p:txBody>
          <a:bodyPr/>
          <a:lstStyle>
            <a:lvl1pPr>
              <a:defRPr/>
            </a:lvl1pPr>
          </a:lstStyle>
          <a:p>
            <a:pPr>
              <a:defRPr/>
            </a:pPr>
            <a:fld id="{B1CBA3CC-67B5-426F-92A2-396A5578146E}"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lang="ru-RU" smtClean="0"/>
              <a:t>Образец заголовка</a:t>
            </a:r>
            <a:endParaRPr lang="en-US"/>
          </a:p>
        </p:txBody>
      </p:sp>
      <p:sp>
        <p:nvSpPr>
          <p:cNvPr id="3" name="Объект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9"/>
          <p:cNvSpPr>
            <a:spLocks noGrp="1"/>
          </p:cNvSpPr>
          <p:nvPr>
            <p:ph type="dt" sz="half" idx="10"/>
          </p:nvPr>
        </p:nvSpPr>
        <p:spPr/>
        <p:txBody>
          <a:bodyPr/>
          <a:lstStyle>
            <a:lvl1pPr>
              <a:defRPr/>
            </a:lvl1pPr>
          </a:lstStyle>
          <a:p>
            <a:pPr>
              <a:defRPr/>
            </a:pPr>
            <a:fld id="{70C7687F-8F31-4AF1-85DE-B09A7E7DAA16}" type="datetimeFigureOut">
              <a:rPr lang="ru-RU"/>
              <a:pPr>
                <a:defRPr/>
              </a:pPr>
              <a:t>14.10.2013</a:t>
            </a:fld>
            <a:endParaRPr lang="ru-RU"/>
          </a:p>
        </p:txBody>
      </p:sp>
      <p:sp>
        <p:nvSpPr>
          <p:cNvPr id="6" name="Нижний колонтитул 21"/>
          <p:cNvSpPr>
            <a:spLocks noGrp="1"/>
          </p:cNvSpPr>
          <p:nvPr>
            <p:ph type="ftr" sz="quarter" idx="11"/>
          </p:nvPr>
        </p:nvSpPr>
        <p:spPr/>
        <p:txBody>
          <a:bodyPr/>
          <a:lstStyle>
            <a:lvl1pPr>
              <a:defRPr/>
            </a:lvl1pPr>
          </a:lstStyle>
          <a:p>
            <a:pPr>
              <a:defRPr/>
            </a:pPr>
            <a:endParaRPr lang="ru-RU"/>
          </a:p>
        </p:txBody>
      </p:sp>
      <p:sp>
        <p:nvSpPr>
          <p:cNvPr id="7" name="Номер слайда 17"/>
          <p:cNvSpPr>
            <a:spLocks noGrp="1"/>
          </p:cNvSpPr>
          <p:nvPr>
            <p:ph type="sldNum" sz="quarter" idx="12"/>
          </p:nvPr>
        </p:nvSpPr>
        <p:spPr/>
        <p:txBody>
          <a:bodyPr/>
          <a:lstStyle>
            <a:lvl1pPr>
              <a:defRPr/>
            </a:lvl1pPr>
          </a:lstStyle>
          <a:p>
            <a:pPr>
              <a:defRPr/>
            </a:pPr>
            <a:fld id="{EE3626D3-92D0-4C15-962E-0DE424D62C14}"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5" name="Объект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Объект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lvl1pPr>
              <a:defRPr/>
            </a:lvl1pPr>
          </a:lstStyle>
          <a:p>
            <a:pPr>
              <a:defRPr/>
            </a:pPr>
            <a:fld id="{F893CE37-FC81-4BD6-BBDD-81F9BE279F57}" type="datetimeFigureOut">
              <a:rPr lang="ru-RU"/>
              <a:pPr>
                <a:defRPr/>
              </a:pPr>
              <a:t>14.10.2013</a:t>
            </a:fld>
            <a:endParaRPr lang="ru-RU"/>
          </a:p>
        </p:txBody>
      </p:sp>
      <p:sp>
        <p:nvSpPr>
          <p:cNvPr id="8" name="Нижний колонтитул 7"/>
          <p:cNvSpPr>
            <a:spLocks noGrp="1"/>
          </p:cNvSpPr>
          <p:nvPr>
            <p:ph type="ftr" sz="quarter" idx="11"/>
          </p:nvPr>
        </p:nvSpPr>
        <p:spPr/>
        <p:txBody>
          <a:bodyPr/>
          <a:lstStyle>
            <a:lvl1pPr>
              <a:defRPr/>
            </a:lvl1pPr>
          </a:lstStyle>
          <a:p>
            <a:pPr>
              <a:defRPr/>
            </a:pPr>
            <a:endParaRPr lang="ru-RU"/>
          </a:p>
        </p:txBody>
      </p:sp>
      <p:sp>
        <p:nvSpPr>
          <p:cNvPr id="9" name="Номер слайда 8"/>
          <p:cNvSpPr>
            <a:spLocks noGrp="1"/>
          </p:cNvSpPr>
          <p:nvPr>
            <p:ph type="sldNum" sz="quarter" idx="12"/>
          </p:nvPr>
        </p:nvSpPr>
        <p:spPr/>
        <p:txBody>
          <a:bodyPr/>
          <a:lstStyle>
            <a:lvl1pPr>
              <a:defRPr/>
            </a:lvl1pPr>
          </a:lstStyle>
          <a:p>
            <a:pPr>
              <a:defRPr/>
            </a:pPr>
            <a:fld id="{9F178E54-FEA0-4738-9BEB-E372ABDD42A1}"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lstStyle>
            <a:lvl1pPr algn="l">
              <a:defRPr sz="4600"/>
            </a:lvl1pPr>
          </a:lstStyle>
          <a:p>
            <a:r>
              <a:rPr lang="ru-RU" smtClean="0"/>
              <a:t>Образец заголовка</a:t>
            </a:r>
            <a:endParaRPr lang="en-US"/>
          </a:p>
        </p:txBody>
      </p:sp>
      <p:sp>
        <p:nvSpPr>
          <p:cNvPr id="3" name="Дата 9"/>
          <p:cNvSpPr>
            <a:spLocks noGrp="1"/>
          </p:cNvSpPr>
          <p:nvPr>
            <p:ph type="dt" sz="half" idx="10"/>
          </p:nvPr>
        </p:nvSpPr>
        <p:spPr/>
        <p:txBody>
          <a:bodyPr/>
          <a:lstStyle>
            <a:lvl1pPr>
              <a:defRPr/>
            </a:lvl1pPr>
          </a:lstStyle>
          <a:p>
            <a:pPr>
              <a:defRPr/>
            </a:pPr>
            <a:fld id="{2F9A0201-2CB0-4F8A-808D-F045D71CB047}" type="datetimeFigureOut">
              <a:rPr lang="ru-RU"/>
              <a:pPr>
                <a:defRPr/>
              </a:pPr>
              <a:t>14.10.2013</a:t>
            </a:fld>
            <a:endParaRPr lang="ru-RU"/>
          </a:p>
        </p:txBody>
      </p:sp>
      <p:sp>
        <p:nvSpPr>
          <p:cNvPr id="4" name="Нижний колонтитул 21"/>
          <p:cNvSpPr>
            <a:spLocks noGrp="1"/>
          </p:cNvSpPr>
          <p:nvPr>
            <p:ph type="ftr" sz="quarter" idx="11"/>
          </p:nvPr>
        </p:nvSpPr>
        <p:spPr/>
        <p:txBody>
          <a:bodyPr/>
          <a:lstStyle>
            <a:lvl1pPr>
              <a:defRPr/>
            </a:lvl1pPr>
          </a:lstStyle>
          <a:p>
            <a:pPr>
              <a:defRPr/>
            </a:pPr>
            <a:endParaRPr lang="ru-RU"/>
          </a:p>
        </p:txBody>
      </p:sp>
      <p:sp>
        <p:nvSpPr>
          <p:cNvPr id="5" name="Номер слайда 17"/>
          <p:cNvSpPr>
            <a:spLocks noGrp="1"/>
          </p:cNvSpPr>
          <p:nvPr>
            <p:ph type="sldNum" sz="quarter" idx="12"/>
          </p:nvPr>
        </p:nvSpPr>
        <p:spPr/>
        <p:txBody>
          <a:bodyPr/>
          <a:lstStyle>
            <a:lvl1pPr>
              <a:defRPr/>
            </a:lvl1pPr>
          </a:lstStyle>
          <a:p>
            <a:pPr>
              <a:defRPr/>
            </a:pPr>
            <a:fld id="{0DFB4C53-D71C-41D6-A48D-58532B006DFE}"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9"/>
          <p:cNvSpPr>
            <a:spLocks noGrp="1"/>
          </p:cNvSpPr>
          <p:nvPr>
            <p:ph type="dt" sz="half" idx="10"/>
          </p:nvPr>
        </p:nvSpPr>
        <p:spPr/>
        <p:txBody>
          <a:bodyPr/>
          <a:lstStyle>
            <a:lvl1pPr>
              <a:defRPr/>
            </a:lvl1pPr>
          </a:lstStyle>
          <a:p>
            <a:pPr>
              <a:defRPr/>
            </a:pPr>
            <a:fld id="{F498E6C9-E348-4049-924F-FDBDE1743A98}" type="datetimeFigureOut">
              <a:rPr lang="ru-RU"/>
              <a:pPr>
                <a:defRPr/>
              </a:pPr>
              <a:t>14.10.2013</a:t>
            </a:fld>
            <a:endParaRPr lang="ru-RU"/>
          </a:p>
        </p:txBody>
      </p:sp>
      <p:sp>
        <p:nvSpPr>
          <p:cNvPr id="3" name="Нижний колонтитул 21"/>
          <p:cNvSpPr>
            <a:spLocks noGrp="1"/>
          </p:cNvSpPr>
          <p:nvPr>
            <p:ph type="ftr" sz="quarter" idx="11"/>
          </p:nvPr>
        </p:nvSpPr>
        <p:spPr/>
        <p:txBody>
          <a:bodyPr/>
          <a:lstStyle>
            <a:lvl1pPr>
              <a:defRPr/>
            </a:lvl1pPr>
          </a:lstStyle>
          <a:p>
            <a:pPr>
              <a:defRPr/>
            </a:pPr>
            <a:endParaRPr lang="ru-RU"/>
          </a:p>
        </p:txBody>
      </p:sp>
      <p:sp>
        <p:nvSpPr>
          <p:cNvPr id="4" name="Номер слайда 17"/>
          <p:cNvSpPr>
            <a:spLocks noGrp="1"/>
          </p:cNvSpPr>
          <p:nvPr>
            <p:ph type="sldNum" sz="quarter" idx="12"/>
          </p:nvPr>
        </p:nvSpPr>
        <p:spPr/>
        <p:txBody>
          <a:bodyPr/>
          <a:lstStyle>
            <a:lvl1pPr>
              <a:defRPr/>
            </a:lvl1pPr>
          </a:lstStyle>
          <a:p>
            <a:pPr>
              <a:defRPr/>
            </a:pPr>
            <a:fld id="{09AB8CE4-FA62-4336-A994-AA97EB96AF8B}"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ru-RU" smtClean="0"/>
              <a:t>Образец заголовка</a:t>
            </a:r>
            <a:endParaRPr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4" name="Объект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lvl1pPr>
              <a:defRPr/>
            </a:lvl1pPr>
          </a:lstStyle>
          <a:p>
            <a:pPr>
              <a:defRPr/>
            </a:pPr>
            <a:fld id="{B30EF1D9-B98F-4981-90D7-F7C3B91A77E0}" type="datetimeFigureOut">
              <a:rPr lang="ru-RU"/>
              <a:pPr>
                <a:defRPr/>
              </a:pPr>
              <a:t>14.10.2013</a:t>
            </a:fld>
            <a:endParaRPr lang="ru-RU"/>
          </a:p>
        </p:txBody>
      </p:sp>
      <p:sp>
        <p:nvSpPr>
          <p:cNvPr id="6" name="Нижний колонтитул 5"/>
          <p:cNvSpPr>
            <a:spLocks noGrp="1"/>
          </p:cNvSpPr>
          <p:nvPr>
            <p:ph type="ftr" sz="quarter" idx="11"/>
          </p:nvPr>
        </p:nvSpPr>
        <p:spPr/>
        <p:txBody>
          <a:bodyPr/>
          <a:lstStyle>
            <a:lvl1pPr>
              <a:defRPr/>
            </a:lvl1pPr>
          </a:lstStyle>
          <a:p>
            <a:pPr>
              <a:defRPr/>
            </a:pPr>
            <a:endParaRPr lang="ru-RU"/>
          </a:p>
        </p:txBody>
      </p:sp>
      <p:sp>
        <p:nvSpPr>
          <p:cNvPr id="7" name="Номер слайда 6"/>
          <p:cNvSpPr>
            <a:spLocks noGrp="1"/>
          </p:cNvSpPr>
          <p:nvPr>
            <p:ph type="sldNum" sz="quarter" idx="12"/>
          </p:nvPr>
        </p:nvSpPr>
        <p:spPr>
          <a:xfrm>
            <a:off x="8156575" y="6421438"/>
            <a:ext cx="762000" cy="365125"/>
          </a:xfrm>
        </p:spPr>
        <p:txBody>
          <a:bodyPr/>
          <a:lstStyle>
            <a:lvl1pPr>
              <a:defRPr/>
            </a:lvl1pPr>
          </a:lstStyle>
          <a:p>
            <a:pPr>
              <a:defRPr/>
            </a:pPr>
            <a:fld id="{FB90C1FB-E8C7-4484-A06C-871B4C44D056}"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ru-RU" smtClean="0"/>
              <a:t>Образец заголовка</a:t>
            </a:r>
            <a:endParaRPr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pPr>
              <a:defRPr/>
            </a:pPr>
            <a:fld id="{3A2FAD07-3BD7-4CD6-903B-4D1194C7787B}" type="datetimeFigureOut">
              <a:rPr lang="ru-RU"/>
              <a:pPr>
                <a:defRPr/>
              </a:pPr>
              <a:t>14.10.2013</a:t>
            </a:fld>
            <a:endParaRPr lang="ru-RU"/>
          </a:p>
        </p:txBody>
      </p:sp>
      <p:sp>
        <p:nvSpPr>
          <p:cNvPr id="6" name="Нижний колонтитул 5"/>
          <p:cNvSpPr>
            <a:spLocks noGrp="1"/>
          </p:cNvSpPr>
          <p:nvPr>
            <p:ph type="ftr" sz="quarter" idx="11"/>
          </p:nvPr>
        </p:nvSpPr>
        <p:spPr/>
        <p:txBody>
          <a:bodyPr/>
          <a:lstStyle>
            <a:lvl1pPr>
              <a:defRPr/>
            </a:lvl1pPr>
          </a:lstStyle>
          <a:p>
            <a:pPr>
              <a:defRPr/>
            </a:pPr>
            <a:endParaRPr lang="ru-RU"/>
          </a:p>
        </p:txBody>
      </p:sp>
      <p:sp>
        <p:nvSpPr>
          <p:cNvPr id="7" name="Номер слайда 6"/>
          <p:cNvSpPr>
            <a:spLocks noGrp="1"/>
          </p:cNvSpPr>
          <p:nvPr>
            <p:ph type="sldNum" sz="quarter" idx="12"/>
          </p:nvPr>
        </p:nvSpPr>
        <p:spPr/>
        <p:txBody>
          <a:bodyPr/>
          <a:lstStyle>
            <a:lvl1pPr>
              <a:defRPr/>
            </a:lvl1pPr>
          </a:lstStyle>
          <a:p>
            <a:pPr>
              <a:defRPr/>
            </a:pPr>
            <a:fld id="{25DF448D-2F8C-45C9-A302-94D90B79E1C7}"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1028" name="Заголовок 8"/>
          <p:cNvSpPr>
            <a:spLocks noGrp="1"/>
          </p:cNvSpPr>
          <p:nvPr>
            <p:ph type="title"/>
          </p:nvPr>
        </p:nvSpPr>
        <p:spPr bwMode="auto">
          <a:xfrm>
            <a:off x="457200" y="274638"/>
            <a:ext cx="7467600" cy="1143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bodyPr>
          <a:lstStyle/>
          <a:p>
            <a:pPr lvl="0"/>
            <a:r>
              <a:rPr lang="ru-RU" smtClean="0"/>
              <a:t>Образец заголовка</a:t>
            </a:r>
            <a:endParaRPr lang="en-US" smtClean="0"/>
          </a:p>
        </p:txBody>
      </p:sp>
      <p:sp>
        <p:nvSpPr>
          <p:cNvPr id="1029" name="Текст 29"/>
          <p:cNvSpPr>
            <a:spLocks noGrp="1"/>
          </p:cNvSpPr>
          <p:nvPr>
            <p:ph type="body" idx="1"/>
          </p:nvPr>
        </p:nvSpPr>
        <p:spPr bwMode="auto">
          <a:xfrm>
            <a:off x="457200" y="1600200"/>
            <a:ext cx="7467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0" name="Дата 9"/>
          <p:cNvSpPr>
            <a:spLocks noGrp="1"/>
          </p:cNvSpPr>
          <p:nvPr>
            <p:ph type="dt" sz="half" idx="2"/>
          </p:nvPr>
        </p:nvSpPr>
        <p:spPr>
          <a:xfrm>
            <a:off x="457200" y="6421438"/>
            <a:ext cx="2133600" cy="365125"/>
          </a:xfrm>
          <a:prstGeom prst="rect">
            <a:avLst/>
          </a:prstGeom>
        </p:spPr>
        <p:txBody>
          <a:bodyPr vert="horz" bIns="0" anchor="b"/>
          <a:lstStyle>
            <a:lvl1pPr algn="l" eaLnBrk="1" fontAlgn="auto" latinLnBrk="0" hangingPunct="1">
              <a:spcBef>
                <a:spcPts val="0"/>
              </a:spcBef>
              <a:spcAft>
                <a:spcPts val="0"/>
              </a:spcAft>
              <a:defRPr kumimoji="0" sz="1000" smtClean="0">
                <a:solidFill>
                  <a:schemeClr val="tx2">
                    <a:shade val="50000"/>
                  </a:schemeClr>
                </a:solidFill>
                <a:latin typeface="+mn-lt"/>
              </a:defRPr>
            </a:lvl1pPr>
          </a:lstStyle>
          <a:p>
            <a:pPr>
              <a:defRPr/>
            </a:pPr>
            <a:fld id="{B1B7824A-8547-400A-BA85-E83DEEE145D8}" type="datetimeFigureOut">
              <a:rPr lang="ru-RU"/>
              <a:pPr>
                <a:defRPr/>
              </a:pPr>
              <a:t>14.10.2013</a:t>
            </a:fld>
            <a:endParaRPr lang="ru-RU"/>
          </a:p>
        </p:txBody>
      </p:sp>
      <p:sp>
        <p:nvSpPr>
          <p:cNvPr id="22" name="Нижний колонтитул 21"/>
          <p:cNvSpPr>
            <a:spLocks noGrp="1"/>
          </p:cNvSpPr>
          <p:nvPr>
            <p:ph type="ftr" sz="quarter" idx="3"/>
          </p:nvPr>
        </p:nvSpPr>
        <p:spPr>
          <a:xfrm>
            <a:off x="3124200" y="6421438"/>
            <a:ext cx="2895600" cy="365125"/>
          </a:xfrm>
          <a:prstGeom prst="rect">
            <a:avLst/>
          </a:prstGeom>
        </p:spPr>
        <p:txBody>
          <a:bodyPr vert="horz" lIns="0" rIns="0" bIns="0" anchor="b"/>
          <a:lstStyle>
            <a:lvl1pPr algn="ctr" eaLnBrk="1" fontAlgn="auto" latinLnBrk="0" hangingPunct="1">
              <a:spcBef>
                <a:spcPts val="0"/>
              </a:spcBef>
              <a:spcAft>
                <a:spcPts val="0"/>
              </a:spcAft>
              <a:defRPr kumimoji="0" sz="1000">
                <a:solidFill>
                  <a:schemeClr val="tx2">
                    <a:shade val="50000"/>
                  </a:schemeClr>
                </a:solidFill>
                <a:latin typeface="+mn-lt"/>
              </a:defRPr>
            </a:lvl1pPr>
          </a:lstStyle>
          <a:p>
            <a:pPr>
              <a:defRPr/>
            </a:pPr>
            <a:endParaRPr lang="ru-RU"/>
          </a:p>
        </p:txBody>
      </p:sp>
      <p:sp>
        <p:nvSpPr>
          <p:cNvPr id="18" name="Номер слайда 17"/>
          <p:cNvSpPr>
            <a:spLocks noGrp="1"/>
          </p:cNvSpPr>
          <p:nvPr>
            <p:ph type="sldNum" sz="quarter" idx="4"/>
          </p:nvPr>
        </p:nvSpPr>
        <p:spPr>
          <a:xfrm>
            <a:off x="8153400" y="6421438"/>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000" smtClean="0">
                <a:solidFill>
                  <a:schemeClr val="tx2">
                    <a:shade val="50000"/>
                  </a:schemeClr>
                </a:solidFill>
                <a:latin typeface="+mn-lt"/>
              </a:defRPr>
            </a:lvl1pPr>
          </a:lstStyle>
          <a:p>
            <a:pPr>
              <a:defRPr/>
            </a:pPr>
            <a:fld id="{3875FC46-1109-4B58-BDC8-BA0510ED1D9E}" type="slidenum">
              <a:rPr lang="ru-RU"/>
              <a:pPr>
                <a:defRPr/>
              </a:pPr>
              <a:t>‹#›</a:t>
            </a:fld>
            <a:endParaRPr lang="ru-RU"/>
          </a:p>
        </p:txBody>
      </p:sp>
    </p:spTree>
  </p:cSld>
  <p:clrMap bg1="dk1" tx1="lt1" bg2="dk2" tx2="lt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74" r:id="rId5"/>
    <p:sldLayoutId id="2147483669" r:id="rId6"/>
    <p:sldLayoutId id="2147483668" r:id="rId7"/>
    <p:sldLayoutId id="2147483675" r:id="rId8"/>
    <p:sldLayoutId id="2147483676" r:id="rId9"/>
    <p:sldLayoutId id="2147483667" r:id="rId10"/>
    <p:sldLayoutId id="2147483666" r:id="rId11"/>
  </p:sldLayoutIdLst>
  <p:txStyles>
    <p:titleStyle>
      <a:lvl1pPr algn="l" rtl="0" fontAlgn="base">
        <a:spcBef>
          <a:spcPct val="0"/>
        </a:spcBef>
        <a:spcAft>
          <a:spcPct val="0"/>
        </a:spcAft>
        <a:defRPr sz="4600" kern="1200">
          <a:solidFill>
            <a:schemeClr val="tx1"/>
          </a:solidFill>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p:titleStyle>
    <p:bodyStyle>
      <a:lvl1pPr marL="419100" indent="-382588" algn="l" rtl="0" fontAlgn="base">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l" rtl="0" fontAlgn="base">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l" rtl="0" fontAlgn="base">
        <a:spcBef>
          <a:spcPct val="20000"/>
        </a:spcBef>
        <a:spcAft>
          <a:spcPct val="0"/>
        </a:spcAft>
        <a:buClr>
          <a:schemeClr val="accent2"/>
        </a:buClr>
        <a:buSzPct val="85000"/>
        <a:buFont typeface="Arial" charset="0"/>
        <a:buChar char="○"/>
        <a:defRPr sz="2400" kern="1200">
          <a:solidFill>
            <a:schemeClr val="tx1"/>
          </a:solidFill>
          <a:latin typeface="+mn-lt"/>
          <a:ea typeface="+mn-ea"/>
          <a:cs typeface="+mn-cs"/>
        </a:defRPr>
      </a:lvl3pPr>
      <a:lvl4pPr marL="1279525" indent="-236538" algn="l" rtl="0" fontAlgn="base">
        <a:spcBef>
          <a:spcPct val="20000"/>
        </a:spcBef>
        <a:spcAft>
          <a:spcPct val="0"/>
        </a:spcAft>
        <a:buClr>
          <a:srgbClr val="8D89A4"/>
        </a:buClr>
        <a:buSzPct val="90000"/>
        <a:buFont typeface="Wingdings 2" pitchFamily="18" charset="2"/>
        <a:buChar char=""/>
        <a:defRPr sz="2000" kern="1200">
          <a:solidFill>
            <a:schemeClr val="tx1"/>
          </a:solidFill>
          <a:latin typeface="+mn-lt"/>
          <a:ea typeface="+mn-ea"/>
          <a:cs typeface="+mn-cs"/>
        </a:defRPr>
      </a:lvl4pPr>
      <a:lvl5pPr marL="1489075" indent="-182563" algn="l" rtl="0" fontAlgn="base">
        <a:spcBef>
          <a:spcPct val="20000"/>
        </a:spcBef>
        <a:spcAft>
          <a:spcPct val="0"/>
        </a:spcAft>
        <a:buClr>
          <a:srgbClr val="748560"/>
        </a:buClr>
        <a:buSzPct val="100000"/>
        <a:buFont typeface="Arial"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Box 1"/>
          <p:cNvSpPr txBox="1">
            <a:spLocks noChangeArrowheads="1"/>
          </p:cNvSpPr>
          <p:nvPr/>
        </p:nvSpPr>
        <p:spPr bwMode="auto">
          <a:xfrm>
            <a:off x="900113" y="908050"/>
            <a:ext cx="7343775" cy="2247900"/>
          </a:xfrm>
          <a:prstGeom prst="rect">
            <a:avLst/>
          </a:prstGeom>
          <a:noFill/>
          <a:ln w="9525">
            <a:noFill/>
            <a:miter lim="800000"/>
            <a:headEnd/>
            <a:tailEnd/>
          </a:ln>
        </p:spPr>
        <p:txBody>
          <a:bodyPr>
            <a:spAutoFit/>
          </a:bodyPr>
          <a:lstStyle/>
          <a:p>
            <a:pPr algn="ctr"/>
            <a:r>
              <a:rPr lang="uk-UA" sz="7000" b="1" i="1"/>
              <a:t>Модифікаційна мінливість</a:t>
            </a:r>
          </a:p>
        </p:txBody>
      </p:sp>
      <p:sp>
        <p:nvSpPr>
          <p:cNvPr id="13314" name="TextBox 2"/>
          <p:cNvSpPr txBox="1">
            <a:spLocks noChangeArrowheads="1"/>
          </p:cNvSpPr>
          <p:nvPr/>
        </p:nvSpPr>
        <p:spPr bwMode="auto">
          <a:xfrm>
            <a:off x="6659563" y="4365625"/>
            <a:ext cx="1944687" cy="922338"/>
          </a:xfrm>
          <a:prstGeom prst="rect">
            <a:avLst/>
          </a:prstGeom>
          <a:noFill/>
          <a:ln w="9525">
            <a:noFill/>
            <a:miter lim="800000"/>
            <a:headEnd/>
            <a:tailEnd/>
          </a:ln>
        </p:spPr>
        <p:txBody>
          <a:bodyPr>
            <a:spAutoFit/>
          </a:bodyPr>
          <a:lstStyle/>
          <a:p>
            <a:r>
              <a:rPr lang="uk-UA"/>
              <a:t>Підготували:</a:t>
            </a:r>
          </a:p>
          <a:p>
            <a:r>
              <a:rPr lang="uk-UA"/>
              <a:t>Верма Сангіта,</a:t>
            </a:r>
          </a:p>
          <a:p>
            <a:r>
              <a:rPr lang="uk-UA"/>
              <a:t>Федорів Вікторія</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Box 1"/>
          <p:cNvSpPr txBox="1">
            <a:spLocks noChangeArrowheads="1"/>
          </p:cNvSpPr>
          <p:nvPr/>
        </p:nvSpPr>
        <p:spPr bwMode="auto">
          <a:xfrm>
            <a:off x="971550" y="404813"/>
            <a:ext cx="7129463" cy="400050"/>
          </a:xfrm>
          <a:prstGeom prst="rect">
            <a:avLst/>
          </a:prstGeom>
          <a:noFill/>
          <a:ln w="9525">
            <a:noFill/>
            <a:miter lim="800000"/>
            <a:headEnd/>
            <a:tailEnd/>
          </a:ln>
        </p:spPr>
        <p:txBody>
          <a:bodyPr>
            <a:spAutoFit/>
          </a:bodyPr>
          <a:lstStyle/>
          <a:p>
            <a:r>
              <a:rPr lang="uk-UA" sz="2000" b="1" i="1"/>
              <a:t>Властивості модифікацій:</a:t>
            </a:r>
          </a:p>
        </p:txBody>
      </p:sp>
      <p:graphicFrame>
        <p:nvGraphicFramePr>
          <p:cNvPr id="3" name="Таблица 2"/>
          <p:cNvGraphicFramePr>
            <a:graphicFrameLocks noGrp="1"/>
          </p:cNvGraphicFramePr>
          <p:nvPr/>
        </p:nvGraphicFramePr>
        <p:xfrm>
          <a:off x="178308" y="833928"/>
          <a:ext cx="8715375" cy="5796341"/>
        </p:xfrm>
        <a:graphic>
          <a:graphicData uri="http://schemas.openxmlformats.org/drawingml/2006/table">
            <a:tbl>
              <a:tblPr>
                <a:tableStyleId>{638B1855-1B75-4FBE-930C-398BA8C253C6}</a:tableStyleId>
              </a:tblPr>
              <a:tblGrid>
                <a:gridCol w="3951287"/>
                <a:gridCol w="4764088"/>
              </a:tblGrid>
              <a:tr h="35158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u="none" strike="noStrike" cap="none" normalizeH="0" baseline="0" dirty="0" err="1" smtClean="0">
                          <a:ln>
                            <a:noFill/>
                          </a:ln>
                          <a:effectLst/>
                        </a:rPr>
                        <a:t>Властивості</a:t>
                      </a:r>
                      <a:r>
                        <a:rPr kumimoji="0" lang="ru-RU" sz="1800" u="none" strike="noStrike" cap="none" normalizeH="0" baseline="0" dirty="0" smtClean="0">
                          <a:ln>
                            <a:noFill/>
                          </a:ln>
                          <a:effectLst/>
                        </a:rPr>
                        <a:t> </a:t>
                      </a:r>
                      <a:r>
                        <a:rPr kumimoji="0" lang="ru-RU" sz="1800" u="none" strike="noStrike" cap="none" normalizeH="0" baseline="0" dirty="0" err="1" smtClean="0">
                          <a:ln>
                            <a:noFill/>
                          </a:ln>
                          <a:effectLst/>
                        </a:rPr>
                        <a:t>модифікацій</a:t>
                      </a:r>
                      <a:endParaRPr kumimoji="0" lang="ru-RU" sz="1800" b="1" i="0" u="none" strike="noStrike" cap="none" normalizeH="0" baseline="0" dirty="0" smtClean="0">
                        <a:ln>
                          <a:noFill/>
                        </a:ln>
                        <a:solidFill>
                          <a:srgbClr val="FFFFFF"/>
                        </a:solidFill>
                        <a:effectLst/>
                        <a:latin typeface="Cambria" pitchFamily="18" charset="0"/>
                      </a:endParaRPr>
                    </a:p>
                  </a:txBody>
                  <a:tcPr marT="45715" marB="45715"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800" u="none" strike="noStrike" cap="none" normalizeH="0" baseline="0" dirty="0" smtClean="0">
                          <a:ln>
                            <a:noFill/>
                          </a:ln>
                          <a:effectLst/>
                        </a:rPr>
                        <a:t>Приклади</a:t>
                      </a:r>
                      <a:endParaRPr kumimoji="0" lang="ru-RU" sz="1800" b="1" i="0" u="none" strike="noStrike" cap="none" normalizeH="0" baseline="0" dirty="0" smtClean="0">
                        <a:ln>
                          <a:noFill/>
                        </a:ln>
                        <a:solidFill>
                          <a:srgbClr val="FFFFFF"/>
                        </a:solidFill>
                        <a:effectLst/>
                        <a:latin typeface="Times New Roman" pitchFamily="18" charset="0"/>
                        <a:cs typeface="Times New Roman" pitchFamily="18" charset="0"/>
                      </a:endParaRPr>
                    </a:p>
                  </a:txBody>
                  <a:tcPr marL="68580" marR="68580" marT="0" marB="0" horzOverflow="overflow"/>
                </a:tc>
              </a:tr>
              <a:tr h="543059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800" u="none" strike="noStrike" cap="none" normalizeH="0" baseline="0" dirty="0" smtClean="0">
                          <a:ln>
                            <a:noFill/>
                          </a:ln>
                          <a:effectLst/>
                        </a:rPr>
                        <a:t>1. Ступінь вираження модифікації залежить від інтенсивності та тривалості дії на організм певного чинника</a:t>
                      </a:r>
                      <a:endParaRPr kumimoji="0" lang="ru-RU" sz="1800" u="none" strike="noStrike" cap="none" normalizeH="0" baseline="0" dirty="0" smtClean="0">
                        <a:ln>
                          <a:noFill/>
                        </a:ln>
                        <a:effectLst/>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rgbClr val="000000"/>
                        </a:solidFill>
                        <a:effectLst/>
                        <a:latin typeface="Cambria" pitchFamily="18" charset="0"/>
                      </a:endParaRPr>
                    </a:p>
                  </a:txBody>
                  <a:tcPr marT="45715" marB="45715"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800" u="none" strike="noStrike" cap="none" normalizeH="0" baseline="0" dirty="0" smtClean="0">
                          <a:ln>
                            <a:noFill/>
                          </a:ln>
                          <a:effectLst/>
                        </a:rPr>
                        <a:t>У дрібного рачка-артемії ступінь волохатості задньої частини черевця залежить від солоності води: вона тим більша, чим нижча концентрація солей у воді (мал. 60)</a:t>
                      </a:r>
                      <a:endParaRPr kumimoji="0" lang="ru-RU" sz="1800" u="none" strike="noStrike" cap="none" normalizeH="0" baseline="0" dirty="0" smtClean="0">
                        <a:ln>
                          <a:noFill/>
                        </a:ln>
                        <a:effectLst/>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uk-UA" sz="1800" u="none" strike="noStrike" cap="none" normalizeH="0" baseline="0" dirty="0" smtClean="0">
                          <a:ln>
                            <a:noFill/>
                          </a:ln>
                          <a:effectLst/>
                        </a:rPr>
                        <a:t>У всіх рослин стрілолисту, занурених у воду, утворюються довгі й тонкі листки, а у тих, які ростуть на суходолі – вони стрілоподібні. У рослин стрілолисту, занурених у воду частково, формуються листки обох типів (мал. 59)</a:t>
                      </a:r>
                      <a:endParaRPr kumimoji="0" lang="ru-RU" sz="1800" u="none" strike="noStrike" cap="none" normalizeH="0" baseline="0" dirty="0" smtClean="0">
                        <a:ln>
                          <a:noFill/>
                        </a:ln>
                        <a:effectLst/>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uk-UA" sz="1800" u="none" strike="noStrike" cap="none" normalizeH="0" baseline="0" dirty="0" smtClean="0">
                          <a:ln>
                            <a:noFill/>
                          </a:ln>
                          <a:effectLst/>
                        </a:rPr>
                        <a:t>Подібне явище характерне для водяного плаваючого горіха та лотоса </a:t>
                      </a:r>
                      <a:r>
                        <a:rPr kumimoji="0" lang="uk-UA" sz="1800" u="none" strike="noStrike" cap="none" normalizeH="0" baseline="0" dirty="0" err="1" smtClean="0">
                          <a:ln>
                            <a:noFill/>
                          </a:ln>
                          <a:effectLst/>
                        </a:rPr>
                        <a:t>горіхоносного</a:t>
                      </a:r>
                      <a:r>
                        <a:rPr kumimoji="0" lang="uk-UA" sz="1800" u="none" strike="noStrike" cap="none" normalizeH="0" baseline="0" dirty="0" smtClean="0">
                          <a:ln>
                            <a:noFill/>
                          </a:ln>
                          <a:effectLst/>
                        </a:rPr>
                        <a:t>: зверху показані надводні, а на нижній частині стебла – підводні листки. Вони мають різну форму: у лотоса в воді довгі тонкі листки </a:t>
                      </a:r>
                      <a:r>
                        <a:rPr kumimoji="0" lang="uk-UA" sz="1800" u="none" strike="noStrike" cap="none" normalizeH="0" baseline="0" dirty="0" err="1" smtClean="0">
                          <a:ln>
                            <a:noFill/>
                          </a:ln>
                          <a:effectLst/>
                        </a:rPr>
                        <a:t>ланцетовидної</a:t>
                      </a:r>
                      <a:r>
                        <a:rPr kumimoji="0" lang="uk-UA" sz="1800" u="none" strike="noStrike" cap="none" normalizeH="0" baseline="0" dirty="0" smtClean="0">
                          <a:ln>
                            <a:noFill/>
                          </a:ln>
                          <a:effectLst/>
                        </a:rPr>
                        <a:t> форми, а у водяного горіха-порізані, перисті</a:t>
                      </a:r>
                      <a:endParaRPr kumimoji="0" lang="ru-RU" sz="1800" b="0" i="0" u="none" strike="noStrike" cap="none" normalizeH="0" baseline="0" dirty="0" smtClean="0">
                        <a:ln>
                          <a:noFill/>
                        </a:ln>
                        <a:solidFill>
                          <a:srgbClr val="000000"/>
                        </a:solidFill>
                        <a:effectLst/>
                        <a:latin typeface="Cambria" pitchFamily="18" charset="0"/>
                      </a:endParaRPr>
                    </a:p>
                  </a:txBody>
                  <a:tcPr marT="45715" marB="45715" horzOverflow="overflow"/>
                </a:tc>
              </a:tr>
            </a:tbl>
          </a:graphicData>
        </a:graphic>
      </p:graphicFrame>
      <p:pic>
        <p:nvPicPr>
          <p:cNvPr id="14339" name="Picture 2"/>
          <p:cNvPicPr>
            <a:picLocks noChangeAspect="1" noChangeArrowheads="1"/>
          </p:cNvPicPr>
          <p:nvPr/>
        </p:nvPicPr>
        <p:blipFill>
          <a:blip r:embed="rId2"/>
          <a:srcRect/>
          <a:stretch>
            <a:fillRect/>
          </a:stretch>
        </p:blipFill>
        <p:spPr bwMode="auto">
          <a:xfrm>
            <a:off x="214313" y="2116138"/>
            <a:ext cx="3929062" cy="45005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79512" y="476672"/>
          <a:ext cx="8715375" cy="6072189"/>
        </p:xfrm>
        <a:graphic>
          <a:graphicData uri="http://schemas.openxmlformats.org/drawingml/2006/table">
            <a:tbl>
              <a:tblPr>
                <a:tableStyleId>{638B1855-1B75-4FBE-930C-398BA8C253C6}</a:tableStyleId>
              </a:tblPr>
              <a:tblGrid>
                <a:gridCol w="4252912"/>
                <a:gridCol w="4462463"/>
              </a:tblGrid>
              <a:tr h="4841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u="none" strike="noStrike" cap="none" normalizeH="0" baseline="0" dirty="0" err="1" smtClean="0">
                          <a:ln>
                            <a:noFill/>
                          </a:ln>
                          <a:effectLst/>
                        </a:rPr>
                        <a:t>Властивості</a:t>
                      </a:r>
                      <a:r>
                        <a:rPr kumimoji="0" lang="ru-RU" sz="1800" u="none" strike="noStrike" cap="none" normalizeH="0" baseline="0" dirty="0" smtClean="0">
                          <a:ln>
                            <a:noFill/>
                          </a:ln>
                          <a:effectLst/>
                        </a:rPr>
                        <a:t> </a:t>
                      </a:r>
                      <a:r>
                        <a:rPr kumimoji="0" lang="ru-RU" sz="1800" u="none" strike="noStrike" cap="none" normalizeH="0" baseline="0" dirty="0" err="1" smtClean="0">
                          <a:ln>
                            <a:noFill/>
                          </a:ln>
                          <a:effectLst/>
                        </a:rPr>
                        <a:t>модифікацій</a:t>
                      </a:r>
                      <a:endParaRPr kumimoji="0" lang="ru-RU" sz="1800" b="1" i="0" u="none" strike="noStrike" cap="none" normalizeH="0" baseline="0" dirty="0" smtClean="0">
                        <a:ln>
                          <a:noFill/>
                        </a:ln>
                        <a:solidFill>
                          <a:srgbClr val="FFFFFF"/>
                        </a:solidFill>
                        <a:effectLst/>
                        <a:latin typeface="Cambr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800" u="none" strike="noStrike" cap="none" normalizeH="0" baseline="0" smtClean="0">
                          <a:ln>
                            <a:noFill/>
                          </a:ln>
                          <a:effectLst/>
                        </a:rPr>
                        <a:t>Приклади</a:t>
                      </a:r>
                      <a:endParaRPr kumimoji="0" lang="ru-RU" sz="1800" b="1" i="0" u="none" strike="noStrike" cap="none" normalizeH="0" baseline="0" smtClean="0">
                        <a:ln>
                          <a:noFill/>
                        </a:ln>
                        <a:solidFill>
                          <a:srgbClr val="FFFFFF"/>
                        </a:solidFill>
                        <a:effectLst/>
                        <a:latin typeface="Cambria" pitchFamily="18" charset="0"/>
                      </a:endParaRPr>
                    </a:p>
                  </a:txBody>
                  <a:tcPr horzOverflow="overflow"/>
                </a:tc>
              </a:tr>
              <a:tr h="30273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600" u="none" strike="noStrike" cap="none" normalizeH="0" baseline="0" dirty="0" smtClean="0">
                          <a:ln>
                            <a:noFill/>
                          </a:ln>
                          <a:effectLst/>
                        </a:rPr>
                        <a:t>2. Модифікації не успадковуються (довів нім. вчений А. </a:t>
                      </a:r>
                      <a:r>
                        <a:rPr kumimoji="0" lang="uk-UA" sz="1600" u="none" strike="noStrike" cap="none" normalizeH="0" baseline="0" dirty="0" err="1" smtClean="0">
                          <a:ln>
                            <a:noFill/>
                          </a:ln>
                          <a:effectLst/>
                        </a:rPr>
                        <a:t>Вейсман</a:t>
                      </a:r>
                      <a:r>
                        <a:rPr kumimoji="0" lang="uk-UA" sz="1600" u="none" strike="noStrike" cap="none" normalizeH="0" baseline="0" dirty="0" smtClean="0">
                          <a:ln>
                            <a:noFill/>
                          </a:ln>
                          <a:effectLst/>
                        </a:rPr>
                        <a:t>)</a:t>
                      </a:r>
                      <a:endParaRPr kumimoji="0" lang="ru-RU" sz="1600" u="none" strike="noStrike" cap="none" normalizeH="0" baseline="0" dirty="0" smtClean="0">
                        <a:ln>
                          <a:noFill/>
                        </a:ln>
                        <a:effectLst/>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80" marR="68580" marT="0" marB="0" horzOverflow="overflow"/>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uk-UA" sz="1600" u="none" strike="noStrike" cap="none" normalizeH="0" baseline="0" smtClean="0">
                        <a:ln>
                          <a:noFill/>
                        </a:ln>
                        <a:effectLst/>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uk-UA" sz="1600" u="none" strike="noStrike" cap="none" normalizeH="0" baseline="0" smtClean="0">
                          <a:ln>
                            <a:noFill/>
                          </a:ln>
                          <a:effectLst/>
                        </a:rPr>
                        <a:t>Август Вейсман (1834 – 1914) – німецький зоолог і теоретик еволюцій-ного вчення. Основні його роботи присвячені питанням спадковості та індивідуального розвитку. Він довів, що фактори зовнішнього середовища не впливають на властивості генів, які передаються наступним поколінням. Тому модифікації не успадковуються. Протягом багатьох поколінь він відрізав мишам хвости, але у безхвост-их батьків завжди народжувалися хвостаті нащадки</a:t>
                      </a:r>
                      <a:endParaRPr kumimoji="0" lang="ru-RU" sz="16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tc>
              </a:tr>
              <a:tr h="2560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600" u="none" strike="noStrike" cap="none" normalizeH="0" baseline="0" dirty="0" smtClean="0">
                          <a:ln>
                            <a:noFill/>
                          </a:ln>
                          <a:effectLst/>
                        </a:rPr>
                        <a:t>3. Модифікації можуть зникати протягом життя особин, якщо припиняється дія фактора, який їх спричинює </a:t>
                      </a:r>
                      <a:endParaRPr kumimoji="0" lang="ru-RU" sz="1600" u="none" strike="noStrike" cap="none" normalizeH="0" baseline="0" dirty="0" smtClean="0">
                        <a:ln>
                          <a:noFill/>
                        </a:ln>
                        <a:effectLst/>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rgbClr val="000000"/>
                        </a:solidFill>
                        <a:effectLst/>
                        <a:latin typeface="Cambria" pitchFamily="18" charset="0"/>
                      </a:endParaRPr>
                    </a:p>
                  </a:txBody>
                  <a:tcPr horzOverflow="overflow"/>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600" u="none" strike="noStrike" cap="none" normalizeH="0" baseline="0" dirty="0" smtClean="0">
                          <a:ln>
                            <a:noFill/>
                          </a:ln>
                          <a:effectLst/>
                        </a:rPr>
                        <a:t>Загар, набутий людиною влітку, поступово зникає протягом осінньо-зимового періоду. Якщо рослину стрілолист (мал.59-1) пересадити з води на суходіл, то нові листки матимуть не видовжену, а </a:t>
                      </a:r>
                      <a:r>
                        <a:rPr kumimoji="0" lang="uk-UA" sz="1600" u="none" strike="noStrike" cap="none" normalizeH="0" baseline="0" dirty="0" err="1" smtClean="0">
                          <a:ln>
                            <a:noFill/>
                          </a:ln>
                          <a:effectLst/>
                        </a:rPr>
                        <a:t>стріло-подібну</a:t>
                      </a:r>
                      <a:r>
                        <a:rPr kumimoji="0" lang="uk-UA" sz="1600" u="none" strike="noStrike" cap="none" normalizeH="0" baseline="0" dirty="0" smtClean="0">
                          <a:ln>
                            <a:noFill/>
                          </a:ln>
                          <a:effectLst/>
                        </a:rPr>
                        <a:t> форму.</a:t>
                      </a:r>
                      <a:endParaRPr kumimoji="0" lang="ru-RU" sz="1600" u="none" strike="noStrike" cap="none" normalizeH="0" baseline="0" dirty="0" smtClean="0">
                        <a:ln>
                          <a:noFill/>
                        </a:ln>
                        <a:effectLst/>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uk-UA" sz="1600" u="none" strike="noStrike" cap="none" normalizeH="0" baseline="0" dirty="0" smtClean="0">
                          <a:ln>
                            <a:noFill/>
                          </a:ln>
                          <a:effectLst/>
                        </a:rPr>
                        <a:t> </a:t>
                      </a:r>
                      <a:endParaRPr kumimoji="0" lang="ru-RU" sz="16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80" marR="68580" marT="0" marB="0" horzOverflow="overflow"/>
                </a:tc>
              </a:tr>
            </a:tbl>
          </a:graphicData>
        </a:graphic>
      </p:graphicFrame>
      <p:pic>
        <p:nvPicPr>
          <p:cNvPr id="15362" name="Picture 2"/>
          <p:cNvPicPr>
            <a:picLocks noChangeAspect="1" noChangeArrowheads="1"/>
          </p:cNvPicPr>
          <p:nvPr/>
        </p:nvPicPr>
        <p:blipFill>
          <a:blip r:embed="rId2"/>
          <a:srcRect/>
          <a:stretch>
            <a:fillRect/>
          </a:stretch>
        </p:blipFill>
        <p:spPr bwMode="auto">
          <a:xfrm>
            <a:off x="1403350" y="1557338"/>
            <a:ext cx="1857375" cy="2357437"/>
          </a:xfrm>
          <a:prstGeom prst="rect">
            <a:avLst/>
          </a:prstGeom>
          <a:noFill/>
          <a:ln w="9525">
            <a:noFill/>
            <a:miter lim="800000"/>
            <a:headEnd/>
            <a:tailEnd/>
          </a:ln>
        </p:spPr>
      </p:pic>
      <p:pic>
        <p:nvPicPr>
          <p:cNvPr id="15363" name="Picture 3"/>
          <p:cNvPicPr>
            <a:picLocks noChangeAspect="1" noChangeArrowheads="1"/>
          </p:cNvPicPr>
          <p:nvPr/>
        </p:nvPicPr>
        <p:blipFill>
          <a:blip r:embed="rId3"/>
          <a:srcRect/>
          <a:stretch>
            <a:fillRect/>
          </a:stretch>
        </p:blipFill>
        <p:spPr bwMode="auto">
          <a:xfrm>
            <a:off x="1474788" y="4868863"/>
            <a:ext cx="1714500" cy="1600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51520" y="188640"/>
          <a:ext cx="8572500" cy="6506280"/>
        </p:xfrm>
        <a:graphic>
          <a:graphicData uri="http://schemas.openxmlformats.org/drawingml/2006/table">
            <a:tbl>
              <a:tblPr>
                <a:tableStyleId>{638B1855-1B75-4FBE-930C-398BA8C253C6}</a:tableStyleId>
              </a:tblPr>
              <a:tblGrid>
                <a:gridCol w="4286250"/>
                <a:gridCol w="4286250"/>
              </a:tblGrid>
              <a:tr h="65412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dirty="0" smtClean="0">
                        <a:ln>
                          <a:noFill/>
                        </a:ln>
                        <a:solidFill>
                          <a:srgbClr val="FFFFFF"/>
                        </a:solidFill>
                        <a:effectLst/>
                        <a:latin typeface="Cambria" pitchFamily="18" charset="0"/>
                      </a:endParaRPr>
                    </a:p>
                  </a:txBody>
                  <a:tcPr marT="45725" marB="45725"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smtClean="0">
                        <a:ln>
                          <a:noFill/>
                        </a:ln>
                        <a:solidFill>
                          <a:srgbClr val="FFFFFF"/>
                        </a:solidFill>
                        <a:effectLst/>
                        <a:latin typeface="Cambria" pitchFamily="18" charset="0"/>
                      </a:endParaRPr>
                    </a:p>
                  </a:txBody>
                  <a:tcPr marT="45725" marB="45725" horzOverflow="overflow"/>
                </a:tc>
              </a:tr>
              <a:tr h="256091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600" u="none" strike="noStrike" cap="none" normalizeH="0" baseline="0" smtClean="0">
                          <a:ln>
                            <a:noFill/>
                          </a:ln>
                          <a:effectLst/>
                        </a:rPr>
                        <a:t>4. Модифікаційні зміни, що виникають на ранніх етапах онтогенезу  можуть зберігатися впродовж усього життя особин</a:t>
                      </a:r>
                      <a:endParaRPr kumimoji="0" lang="ru-RU" sz="1600" b="1"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600" u="none" strike="noStrike" cap="none" normalizeH="0" baseline="0" smtClean="0">
                          <a:ln>
                            <a:noFill/>
                          </a:ln>
                          <a:effectLst/>
                        </a:rPr>
                        <a:t>Викривлення кісток нижніх кінцівок унаслідок рахіту зберігаються протягом усього життя, але в батьків, які перехворіли в дитинстві на рахіт, діти можуть народитися нормальними, якщо під час свого розвитку вони отримували потрібну кількість вітаміну </a:t>
                      </a:r>
                      <a:r>
                        <a:rPr kumimoji="0" lang="en-US" sz="1600" u="none" strike="noStrike" cap="none" normalizeH="0" baseline="0" smtClean="0">
                          <a:ln>
                            <a:noFill/>
                          </a:ln>
                          <a:effectLst/>
                        </a:rPr>
                        <a:t>D</a:t>
                      </a:r>
                      <a:r>
                        <a:rPr kumimoji="0" lang="uk-UA" sz="1600" u="none" strike="noStrike" cap="none" normalizeH="0" baseline="0" smtClean="0">
                          <a:ln>
                            <a:noFill/>
                          </a:ln>
                          <a:effectLst/>
                        </a:rPr>
                        <a:t>. Інший приклад – це диференціація личинок медоносної бджоли на робочих і цариць (залежить від їжі: цариці живляться «молочком», а робочі – пергою).</a:t>
                      </a:r>
                      <a:endParaRPr kumimoji="0" lang="ru-RU" sz="16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tc>
              </a:tr>
              <a:tr h="268252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600" u="none" strike="noStrike" cap="none" normalizeH="0" baseline="0" dirty="0" smtClean="0">
                          <a:ln>
                            <a:noFill/>
                          </a:ln>
                          <a:effectLst/>
                        </a:rPr>
                        <a:t>5. Модифікації спрямовані на пристосування організмів до змін  дії тих чи інших факторів довкілля</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16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80" marR="68580" marT="0" marB="0" horzOverflow="overflow"/>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600" u="none" strike="noStrike" cap="none" normalizeH="0" baseline="0" dirty="0" smtClean="0">
                          <a:ln>
                            <a:noFill/>
                          </a:ln>
                          <a:effectLst/>
                        </a:rPr>
                        <a:t>Зміна листків стрілолиста із стрілоподібної на стрічкоподібну при зануренні цієї рослини уводу захищає її від ушкодження течією. Зміна шерсті ссавців під час осіннього линяння на густішу забезпечує захист від дії низьких температур, а загар людини – від шкідливої дії сонячного випромінювання. Мал.61.</a:t>
                      </a:r>
                      <a:endParaRPr kumimoji="0" lang="ru-RU" sz="1600" u="none" strike="noStrike" cap="none" normalizeH="0" baseline="0" dirty="0" smtClean="0">
                        <a:ln>
                          <a:noFill/>
                        </a:ln>
                        <a:effectLst/>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uk-UA" sz="1600" u="none" strike="noStrike" cap="none" normalizeH="0" baseline="0" dirty="0" smtClean="0">
                          <a:ln>
                            <a:noFill/>
                          </a:ln>
                          <a:effectLst/>
                        </a:rPr>
                        <a:t>Залежність розмірів кульбаби від умов зростання:</a:t>
                      </a:r>
                      <a:endParaRPr kumimoji="0" lang="ru-RU" sz="1600" u="none" strike="noStrike" cap="none" normalizeH="0" baseline="0" dirty="0" smtClean="0">
                        <a:ln>
                          <a:noFill/>
                        </a:ln>
                        <a:effectLst/>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uk-UA" sz="1600" u="none" strike="noStrike" cap="none" normalizeH="0" baseline="0" dirty="0" smtClean="0">
                          <a:ln>
                            <a:noFill/>
                          </a:ln>
                          <a:effectLst/>
                        </a:rPr>
                        <a:t>1 – рослина, що виросла на родючому  ґрунті </a:t>
                      </a:r>
                      <a:endParaRPr kumimoji="0" lang="ru-RU" sz="1600" u="none" strike="noStrike" cap="none" normalizeH="0" baseline="0" dirty="0" smtClean="0">
                        <a:ln>
                          <a:noFill/>
                        </a:ln>
                        <a:effectLst/>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uk-UA" sz="1600" u="none" strike="noStrike" cap="none" normalizeH="0" baseline="0" dirty="0" smtClean="0">
                          <a:ln>
                            <a:noFill/>
                          </a:ln>
                          <a:effectLst/>
                        </a:rPr>
                        <a:t> </a:t>
                      </a:r>
                      <a:endParaRPr kumimoji="0" lang="ru-RU" sz="16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80" marR="68580" marT="0" marB="0" horzOverflow="overflow"/>
                </a:tc>
              </a:tr>
            </a:tbl>
          </a:graphicData>
        </a:graphic>
      </p:graphicFrame>
      <p:pic>
        <p:nvPicPr>
          <p:cNvPr id="16386" name="Picture 2"/>
          <p:cNvPicPr>
            <a:picLocks noChangeAspect="1" noChangeArrowheads="1"/>
          </p:cNvPicPr>
          <p:nvPr/>
        </p:nvPicPr>
        <p:blipFill>
          <a:blip r:embed="rId2"/>
          <a:srcRect/>
          <a:stretch>
            <a:fillRect/>
          </a:stretch>
        </p:blipFill>
        <p:spPr bwMode="auto">
          <a:xfrm>
            <a:off x="1763713" y="4389438"/>
            <a:ext cx="1285875" cy="2143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850" y="200025"/>
            <a:ext cx="7920038" cy="400050"/>
          </a:xfrm>
          <a:prstGeom prst="rect">
            <a:avLst/>
          </a:prstGeom>
          <a:noFill/>
        </p:spPr>
        <p:txBody>
          <a:bodyPr>
            <a:spAutoFit/>
          </a:bodyPr>
          <a:lstStyle/>
          <a:p>
            <a:pPr fontAlgn="auto">
              <a:spcBef>
                <a:spcPts val="0"/>
              </a:spcBef>
              <a:spcAft>
                <a:spcPts val="0"/>
              </a:spcAft>
              <a:defRPr/>
            </a:pPr>
            <a:r>
              <a:rPr lang="uk-UA" sz="2000" b="1" i="1" dirty="0">
                <a:effectLst>
                  <a:outerShdw blurRad="38100" dist="38100" dir="2700000" algn="tl">
                    <a:srgbClr val="000000">
                      <a:alpha val="43137"/>
                    </a:srgbClr>
                  </a:outerShdw>
                </a:effectLst>
                <a:latin typeface="+mn-lt"/>
              </a:rPr>
              <a:t>Статистичні </a:t>
            </a:r>
            <a:r>
              <a:rPr lang="uk-UA" sz="2000" b="1" i="1" dirty="0">
                <a:effectLst>
                  <a:outerShdw blurRad="38100" dist="38100" dir="2700000" algn="tl">
                    <a:srgbClr val="000000">
                      <a:alpha val="43137"/>
                    </a:srgbClr>
                  </a:outerShdw>
                </a:effectLst>
                <a:latin typeface="+mn-lt"/>
              </a:rPr>
              <a:t>закономірності модифікаційної мінливості </a:t>
            </a:r>
            <a:endParaRPr lang="uk-UA" sz="2000" b="1" i="1" dirty="0">
              <a:latin typeface="+mn-lt"/>
            </a:endParaRPr>
          </a:p>
        </p:txBody>
      </p:sp>
      <p:graphicFrame>
        <p:nvGraphicFramePr>
          <p:cNvPr id="3" name="Таблица 2"/>
          <p:cNvGraphicFramePr>
            <a:graphicFrameLocks noGrp="1"/>
          </p:cNvGraphicFramePr>
          <p:nvPr/>
        </p:nvGraphicFramePr>
        <p:xfrm>
          <a:off x="0" y="588963"/>
          <a:ext cx="9144000" cy="6269037"/>
        </p:xfrm>
        <a:graphic>
          <a:graphicData uri="http://schemas.openxmlformats.org/drawingml/2006/table">
            <a:tbl>
              <a:tblPr>
                <a:tableStyleId>{5940675A-B579-460E-94D1-54222C63F5DA}</a:tableStyleId>
              </a:tblPr>
              <a:tblGrid>
                <a:gridCol w="4572000"/>
                <a:gridCol w="4572000"/>
              </a:tblGrid>
              <a:tr h="303232">
                <a:tc>
                  <a:txBody>
                    <a:bodyPr/>
                    <a:lstStyle/>
                    <a:p>
                      <a:pPr algn="ctr">
                        <a:spcAft>
                          <a:spcPts val="0"/>
                        </a:spcAft>
                      </a:pPr>
                      <a:r>
                        <a:rPr lang="uk-UA" sz="1600" kern="0" dirty="0"/>
                        <a:t>Якісні</a:t>
                      </a:r>
                      <a:endParaRPr lang="ru-RU" sz="1600" b="1" kern="0" dirty="0">
                        <a:latin typeface="Times New Roman"/>
                      </a:endParaRPr>
                    </a:p>
                  </a:txBody>
                  <a:tcPr marL="37903" marR="37903" marT="0" marB="0"/>
                </a:tc>
                <a:tc>
                  <a:txBody>
                    <a:bodyPr/>
                    <a:lstStyle/>
                    <a:p>
                      <a:pPr algn="ctr">
                        <a:spcAft>
                          <a:spcPts val="0"/>
                        </a:spcAft>
                      </a:pPr>
                      <a:r>
                        <a:rPr lang="uk-UA" sz="1600" kern="0" smtClean="0"/>
                        <a:t>Кількісні</a:t>
                      </a:r>
                      <a:endParaRPr lang="ru-RU" sz="1600" b="1" kern="0" dirty="0">
                        <a:latin typeface="Times New Roman"/>
                      </a:endParaRPr>
                    </a:p>
                  </a:txBody>
                  <a:tcPr marL="37903" marR="37903" marT="0" marB="0"/>
                </a:tc>
              </a:tr>
              <a:tr h="731444">
                <a:tc>
                  <a:txBody>
                    <a:bodyPr/>
                    <a:lstStyle/>
                    <a:p>
                      <a:pPr algn="l">
                        <a:spcAft>
                          <a:spcPts val="0"/>
                        </a:spcAft>
                      </a:pPr>
                      <a:r>
                        <a:rPr lang="uk-UA" sz="1600" dirty="0">
                          <a:solidFill>
                            <a:srgbClr val="FFFF00"/>
                          </a:solidFill>
                        </a:rPr>
                        <a:t>Колір квіток, форма плодів, масть тварин, колір </a:t>
                      </a:r>
                      <a:r>
                        <a:rPr lang="uk-UA" sz="1600" dirty="0" smtClean="0">
                          <a:solidFill>
                            <a:srgbClr val="FFFF00"/>
                          </a:solidFill>
                        </a:rPr>
                        <a:t>очей(в </a:t>
                      </a:r>
                      <a:r>
                        <a:rPr lang="uk-UA" sz="1600" dirty="0">
                          <a:solidFill>
                            <a:srgbClr val="FFFF00"/>
                          </a:solidFill>
                        </a:rPr>
                        <a:t>меншій мірі піддаються дії факторів середовища)</a:t>
                      </a:r>
                      <a:endParaRPr lang="ru-RU" sz="1600" dirty="0">
                        <a:solidFill>
                          <a:srgbClr val="FFFF00"/>
                        </a:solidFill>
                        <a:latin typeface="Times New Roman"/>
                        <a:ea typeface="Times New Roman"/>
                      </a:endParaRPr>
                    </a:p>
                  </a:txBody>
                  <a:tcPr marL="37903" marR="37903" marT="0" marB="0"/>
                </a:tc>
                <a:tc>
                  <a:txBody>
                    <a:bodyPr/>
                    <a:lstStyle/>
                    <a:p>
                      <a:pPr algn="l">
                        <a:spcAft>
                          <a:spcPts val="0"/>
                        </a:spcAft>
                      </a:pPr>
                      <a:r>
                        <a:rPr lang="uk-UA" sz="1600" dirty="0" smtClean="0">
                          <a:solidFill>
                            <a:srgbClr val="FFFF00"/>
                          </a:solidFill>
                        </a:rPr>
                        <a:t>Молочність, яйценосність, маса, розміри</a:t>
                      </a:r>
                      <a:endParaRPr lang="ru-RU" sz="1600" dirty="0" smtClean="0">
                        <a:solidFill>
                          <a:srgbClr val="FFFF00"/>
                        </a:solidFill>
                      </a:endParaRPr>
                    </a:p>
                    <a:p>
                      <a:pPr algn="l">
                        <a:spcAft>
                          <a:spcPts val="0"/>
                        </a:spcAft>
                      </a:pPr>
                      <a:r>
                        <a:rPr lang="uk-UA" sz="1600" dirty="0" smtClean="0">
                          <a:solidFill>
                            <a:srgbClr val="FFFF00"/>
                          </a:solidFill>
                        </a:rPr>
                        <a:t>(більше</a:t>
                      </a:r>
                      <a:r>
                        <a:rPr lang="uk-UA" sz="1600" baseline="0" dirty="0" smtClean="0">
                          <a:solidFill>
                            <a:srgbClr val="FFFF00"/>
                          </a:solidFill>
                        </a:rPr>
                        <a:t> </a:t>
                      </a:r>
                      <a:r>
                        <a:rPr lang="uk-UA" sz="1600" dirty="0" smtClean="0">
                          <a:solidFill>
                            <a:srgbClr val="FFFF00"/>
                          </a:solidFill>
                        </a:rPr>
                        <a:t>піддаються впливу факторів середовища)</a:t>
                      </a:r>
                      <a:endParaRPr lang="ru-RU" sz="1600" dirty="0">
                        <a:solidFill>
                          <a:srgbClr val="FFFF00"/>
                        </a:solidFill>
                        <a:latin typeface="Times New Roman"/>
                        <a:ea typeface="Times New Roman"/>
                      </a:endParaRPr>
                    </a:p>
                  </a:txBody>
                  <a:tcPr marL="37903" marR="37903" marT="0" marB="0"/>
                </a:tc>
              </a:tr>
              <a:tr h="5034658">
                <a:tc>
                  <a:txBody>
                    <a:bodyPr/>
                    <a:lstStyle/>
                    <a:p>
                      <a:pPr algn="just">
                        <a:spcAft>
                          <a:spcPts val="0"/>
                        </a:spcAft>
                      </a:pPr>
                      <a:r>
                        <a:rPr lang="uk-UA" sz="1550" dirty="0" smtClean="0"/>
                        <a:t>В сім</a:t>
                      </a:r>
                      <a:r>
                        <a:rPr lang="ru-RU" sz="1550" dirty="0" smtClean="0"/>
                        <a:t>’</a:t>
                      </a:r>
                      <a:r>
                        <a:rPr lang="uk-UA" sz="1550" dirty="0" smtClean="0"/>
                        <a:t>ї, де батько </a:t>
                      </a:r>
                      <a:r>
                        <a:rPr lang="uk-UA" sz="1550" dirty="0"/>
                        <a:t>і мати мають блакитний колір очей, народжуються тільки блакитноокі діти. При цьому не має значення в яких умовах живе сім</a:t>
                      </a:r>
                      <a:r>
                        <a:rPr lang="ru-RU" sz="1550" dirty="0"/>
                        <a:t>’</a:t>
                      </a:r>
                      <a:r>
                        <a:rPr lang="uk-UA" sz="1550" dirty="0"/>
                        <a:t>я. А ось у примули забарвлення квітів визначається </a:t>
                      </a:r>
                      <a:r>
                        <a:rPr lang="uk-UA" sz="1550" dirty="0" err="1"/>
                        <a:t>алельною</a:t>
                      </a:r>
                      <a:r>
                        <a:rPr lang="uk-UA" sz="1550" dirty="0"/>
                        <a:t> парою </a:t>
                      </a:r>
                      <a:r>
                        <a:rPr lang="en-US" sz="1550" dirty="0" err="1"/>
                        <a:t>Rr</a:t>
                      </a:r>
                      <a:r>
                        <a:rPr lang="uk-UA" sz="1550" dirty="0"/>
                        <a:t>. Гомозиготні рослини </a:t>
                      </a:r>
                      <a:r>
                        <a:rPr lang="en-US" sz="1550" dirty="0"/>
                        <a:t>RR</a:t>
                      </a:r>
                      <a:r>
                        <a:rPr lang="uk-UA" sz="1550" dirty="0"/>
                        <a:t> звичайно мають червоні квітки, але якщо в  момент формування бутонів рослину перенести із звичайних кімнатних умов в теплу вологу оранжерею з температурою 30-35 градусів, то з</a:t>
                      </a:r>
                      <a:r>
                        <a:rPr lang="ru-RU" sz="1550" dirty="0"/>
                        <a:t>’</a:t>
                      </a:r>
                      <a:r>
                        <a:rPr lang="uk-UA" sz="1550" dirty="0"/>
                        <a:t>являться білі квіти. Повернення в умови  кімнатні знов не змінює їх біле забарвлення, але з нових бутонів квіти будуть червоними.</a:t>
                      </a:r>
                      <a:endParaRPr lang="ru-RU" sz="1550" dirty="0"/>
                    </a:p>
                    <a:p>
                      <a:pPr algn="just">
                        <a:spcAft>
                          <a:spcPts val="0"/>
                        </a:spcAft>
                      </a:pPr>
                      <a:r>
                        <a:rPr lang="uk-UA" sz="1600" dirty="0"/>
                        <a:t>Прикладом, що показує вплив зовнішнього середовища може бути зміна кольору волосся горностаєвих кролів під впливом температури </a:t>
                      </a:r>
                      <a:endParaRPr lang="ru-RU" sz="1600" dirty="0">
                        <a:latin typeface="Times New Roman"/>
                        <a:ea typeface="Times New Roman"/>
                      </a:endParaRPr>
                    </a:p>
                  </a:txBody>
                  <a:tcPr marL="37903" marR="37903" marT="0" marB="0"/>
                </a:tc>
                <a:tc>
                  <a:txBody>
                    <a:bodyPr/>
                    <a:lstStyle/>
                    <a:p>
                      <a:pPr algn="just">
                        <a:spcAft>
                          <a:spcPts val="0"/>
                        </a:spcAft>
                      </a:pPr>
                      <a:r>
                        <a:rPr lang="uk-UA" sz="1600" dirty="0" smtClean="0"/>
                        <a:t>Встановлено, що генотип здійснює важливий вплив на формування ознаки. Саме</a:t>
                      </a:r>
                      <a:r>
                        <a:rPr lang="uk-UA" sz="1600" baseline="0" dirty="0" smtClean="0"/>
                        <a:t> завдяки</a:t>
                      </a:r>
                      <a:r>
                        <a:rPr lang="uk-UA" sz="1600" dirty="0" smtClean="0"/>
                        <a:t> відмінностям в генотипі породи великої рогатої худоби різко відрізняються по середньому значенню, наприклад маси однієї тварини. Однак умови середовища, наприклад кількість і якість корму, відіграють не менш важливу роль в формуванні цієї ознаки.</a:t>
                      </a:r>
                      <a:endParaRPr lang="ru-RU" sz="1600" dirty="0" smtClean="0"/>
                    </a:p>
                    <a:p>
                      <a:pPr algn="just">
                        <a:spcAft>
                          <a:spcPts val="0"/>
                        </a:spcAft>
                      </a:pPr>
                      <a:r>
                        <a:rPr lang="uk-UA" sz="1550" dirty="0" smtClean="0"/>
                        <a:t>Відомо, що кількість і якість молока в значній мірі залежить від правильного годування корови. Але чи значить це, що надої залежать тільки від годування? Відомо, що деякі породи великої рогатої худоби(корів) дають в природних умовах на рік  800-1200кг молока. Покращення годування і догляду може різко підвищити їх продуктивність до 2500кг молока. Погіршення умов може призвести до того, що цінна порода корів, яка дає 4500-5000кг молока нарік, знизить продуктивність до 2500кг і навіть нижче. Однак підняти продуктивність корів до 4000-5000кг, тільки покращуючи умови, неможливо.</a:t>
                      </a:r>
                      <a:endParaRPr lang="ru-RU" sz="1550" dirty="0" smtClean="0"/>
                    </a:p>
                    <a:p>
                      <a:pPr algn="just">
                        <a:spcAft>
                          <a:spcPts val="0"/>
                        </a:spcAft>
                      </a:pPr>
                      <a:endParaRPr lang="ru-RU" sz="1400" dirty="0">
                        <a:latin typeface="Times New Roman"/>
                        <a:ea typeface="Times New Roman"/>
                      </a:endParaRPr>
                    </a:p>
                  </a:txBody>
                  <a:tcPr marL="37903" marR="37903" marT="0" marB="0"/>
                </a:tc>
              </a:tr>
            </a:tbl>
          </a:graphicData>
        </a:graphic>
      </p:graphicFrame>
      <p:pic>
        <p:nvPicPr>
          <p:cNvPr id="4" name="Picture 4"/>
          <p:cNvPicPr>
            <a:picLocks noChangeAspect="1" noChangeArrowheads="1"/>
          </p:cNvPicPr>
          <p:nvPr/>
        </p:nvPicPr>
        <p:blipFill>
          <a:blip r:embed="rId2"/>
          <a:srcRect/>
          <a:stretch>
            <a:fillRect/>
          </a:stretch>
        </p:blipFill>
        <p:spPr bwMode="auto">
          <a:xfrm>
            <a:off x="895350" y="5489575"/>
            <a:ext cx="2735263" cy="13684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8313" y="333375"/>
            <a:ext cx="7991475" cy="400050"/>
          </a:xfrm>
          <a:prstGeom prst="rect">
            <a:avLst/>
          </a:prstGeom>
          <a:noFill/>
        </p:spPr>
        <p:txBody>
          <a:bodyPr>
            <a:spAutoFit/>
          </a:bodyPr>
          <a:lstStyle/>
          <a:p>
            <a:pPr fontAlgn="auto">
              <a:spcBef>
                <a:spcPts val="0"/>
              </a:spcBef>
              <a:spcAft>
                <a:spcPts val="0"/>
              </a:spcAft>
              <a:defRPr/>
            </a:pPr>
            <a:r>
              <a:rPr lang="uk-UA" sz="2000" b="1" i="1" dirty="0">
                <a:effectLst>
                  <a:outerShdw blurRad="38100" dist="38100" dir="2700000" algn="tl">
                    <a:srgbClr val="000000">
                      <a:alpha val="43137"/>
                    </a:srgbClr>
                  </a:outerShdw>
                </a:effectLst>
                <a:latin typeface="+mn-lt"/>
              </a:rPr>
              <a:t>Статистичні закономірності модифікаційної </a:t>
            </a:r>
            <a:r>
              <a:rPr lang="uk-UA" sz="2000" b="1" i="1" dirty="0">
                <a:effectLst>
                  <a:outerShdw blurRad="38100" dist="38100" dir="2700000" algn="tl">
                    <a:srgbClr val="000000">
                      <a:alpha val="43137"/>
                    </a:srgbClr>
                  </a:outerShdw>
                </a:effectLst>
                <a:latin typeface="+mn-lt"/>
              </a:rPr>
              <a:t>мінливості:</a:t>
            </a:r>
            <a:endParaRPr lang="uk-UA" sz="2000" b="1" i="1" dirty="0">
              <a:latin typeface="+mn-lt"/>
            </a:endParaRPr>
          </a:p>
        </p:txBody>
      </p:sp>
      <p:graphicFrame>
        <p:nvGraphicFramePr>
          <p:cNvPr id="3" name="Таблица 2"/>
          <p:cNvGraphicFramePr>
            <a:graphicFrameLocks noGrp="1"/>
          </p:cNvGraphicFramePr>
          <p:nvPr/>
        </p:nvGraphicFramePr>
        <p:xfrm>
          <a:off x="468313" y="1268413"/>
          <a:ext cx="8143875" cy="4754562"/>
        </p:xfrm>
        <a:graphic>
          <a:graphicData uri="http://schemas.openxmlformats.org/drawingml/2006/table">
            <a:tbl>
              <a:tblPr firstRow="1" bandRow="1">
                <a:tableStyleId>{5940675A-B579-460E-94D1-54222C63F5DA}</a:tableStyleId>
              </a:tblPr>
              <a:tblGrid>
                <a:gridCol w="4071938"/>
                <a:gridCol w="4071938"/>
              </a:tblGrid>
              <a:tr h="4754563">
                <a:tc>
                  <a:txBody>
                    <a:bodyPr/>
                    <a:lstStyle/>
                    <a:p>
                      <a:r>
                        <a:rPr kumimoji="0" lang="uk-UA" sz="1800" kern="1200" dirty="0" smtClean="0">
                          <a:solidFill>
                            <a:schemeClr val="tx1"/>
                          </a:solidFill>
                          <a:latin typeface="+mn-lt"/>
                          <a:ea typeface="+mn-ea"/>
                          <a:cs typeface="+mn-cs"/>
                        </a:rPr>
                        <a:t>Якщо в кролика поголити ділянку тіла, вкриту білою шерстю, і прикласти лід, то в умовах низької температури виросте чорна шерсть.</a:t>
                      </a:r>
                      <a:endParaRPr kumimoji="0" lang="ru-RU" sz="1800" kern="1200" dirty="0" smtClean="0">
                        <a:solidFill>
                          <a:schemeClr val="tx1"/>
                        </a:solidFill>
                        <a:latin typeface="+mn-lt"/>
                        <a:ea typeface="+mn-ea"/>
                        <a:cs typeface="+mn-cs"/>
                      </a:endParaRPr>
                    </a:p>
                    <a:p>
                      <a:endParaRPr kumimoji="0" lang="en-US" sz="1800" kern="1200" dirty="0" smtClean="0">
                        <a:solidFill>
                          <a:schemeClr val="tx1"/>
                        </a:solidFill>
                        <a:latin typeface="+mn-lt"/>
                        <a:ea typeface="+mn-ea"/>
                        <a:cs typeface="+mn-cs"/>
                      </a:endParaRPr>
                    </a:p>
                    <a:p>
                      <a:endParaRPr kumimoji="0" lang="en-US" sz="1800" kern="1200" dirty="0" smtClean="0">
                        <a:solidFill>
                          <a:schemeClr val="tx1"/>
                        </a:solidFill>
                        <a:latin typeface="+mn-lt"/>
                        <a:ea typeface="+mn-ea"/>
                        <a:cs typeface="+mn-cs"/>
                      </a:endParaRPr>
                    </a:p>
                    <a:p>
                      <a:endParaRPr kumimoji="0" lang="en-US" sz="1800" kern="1200" dirty="0" smtClean="0">
                        <a:solidFill>
                          <a:schemeClr val="tx1"/>
                        </a:solidFill>
                        <a:latin typeface="+mn-lt"/>
                        <a:ea typeface="+mn-ea"/>
                        <a:cs typeface="+mn-cs"/>
                      </a:endParaRPr>
                    </a:p>
                    <a:p>
                      <a:endParaRPr kumimoji="0" lang="en-US" sz="1800" kern="1200" dirty="0" smtClean="0">
                        <a:solidFill>
                          <a:schemeClr val="tx1"/>
                        </a:solidFill>
                        <a:latin typeface="+mn-lt"/>
                        <a:ea typeface="+mn-ea"/>
                        <a:cs typeface="+mn-cs"/>
                      </a:endParaRPr>
                    </a:p>
                    <a:p>
                      <a:endParaRPr kumimoji="0" lang="en-US" sz="1800" kern="1200" dirty="0" smtClean="0">
                        <a:solidFill>
                          <a:schemeClr val="tx1"/>
                        </a:solidFill>
                        <a:latin typeface="+mn-lt"/>
                        <a:ea typeface="+mn-ea"/>
                        <a:cs typeface="+mn-cs"/>
                      </a:endParaRPr>
                    </a:p>
                    <a:p>
                      <a:endParaRPr kumimoji="0" lang="en-US" sz="1800" kern="1200" dirty="0" smtClean="0">
                        <a:solidFill>
                          <a:schemeClr val="tx1"/>
                        </a:solidFill>
                        <a:latin typeface="+mn-lt"/>
                        <a:ea typeface="+mn-ea"/>
                        <a:cs typeface="+mn-cs"/>
                      </a:endParaRPr>
                    </a:p>
                    <a:p>
                      <a:endParaRPr kumimoji="0" lang="en-US" sz="1800" kern="1200" dirty="0" smtClean="0">
                        <a:solidFill>
                          <a:schemeClr val="tx1"/>
                        </a:solidFill>
                        <a:latin typeface="+mn-lt"/>
                        <a:ea typeface="+mn-ea"/>
                        <a:cs typeface="+mn-cs"/>
                      </a:endParaRPr>
                    </a:p>
                    <a:p>
                      <a:endParaRPr kumimoji="0" lang="en-US" sz="1800" kern="1200" dirty="0" smtClean="0">
                        <a:solidFill>
                          <a:schemeClr val="tx1"/>
                        </a:solidFill>
                        <a:latin typeface="+mn-lt"/>
                        <a:ea typeface="+mn-ea"/>
                        <a:cs typeface="+mn-cs"/>
                      </a:endParaRPr>
                    </a:p>
                    <a:p>
                      <a:endParaRPr kumimoji="0" lang="en-US" sz="1800" kern="1200" dirty="0" smtClean="0">
                        <a:solidFill>
                          <a:schemeClr val="tx1"/>
                        </a:solidFill>
                        <a:latin typeface="+mn-lt"/>
                        <a:ea typeface="+mn-ea"/>
                        <a:cs typeface="+mn-cs"/>
                      </a:endParaRPr>
                    </a:p>
                    <a:p>
                      <a:endParaRPr kumimoji="0" lang="en-US" sz="1800" kern="1200" dirty="0" smtClean="0">
                        <a:solidFill>
                          <a:schemeClr val="tx1"/>
                        </a:solidFill>
                        <a:latin typeface="+mn-lt"/>
                        <a:ea typeface="+mn-ea"/>
                        <a:cs typeface="+mn-cs"/>
                      </a:endParaRPr>
                    </a:p>
                    <a:p>
                      <a:r>
                        <a:rPr kumimoji="0" lang="uk-UA" sz="1800" kern="1200" dirty="0" smtClean="0">
                          <a:solidFill>
                            <a:schemeClr val="tx1"/>
                          </a:solidFill>
                          <a:latin typeface="+mn-lt"/>
                          <a:ea typeface="+mn-ea"/>
                          <a:cs typeface="+mn-cs"/>
                        </a:rPr>
                        <a:t>Карта розподілу температурних порогів пігментації волосся </a:t>
                      </a:r>
                      <a:r>
                        <a:rPr kumimoji="0" lang="uk-UA" sz="1800" kern="1200" dirty="0" err="1" smtClean="0">
                          <a:solidFill>
                            <a:schemeClr val="tx1"/>
                          </a:solidFill>
                          <a:latin typeface="+mn-lt"/>
                          <a:ea typeface="+mn-ea"/>
                          <a:cs typeface="+mn-cs"/>
                        </a:rPr>
                        <a:t>горно-стаєвих</a:t>
                      </a:r>
                      <a:r>
                        <a:rPr kumimoji="0" lang="uk-UA" sz="1800" kern="1200" dirty="0" smtClean="0">
                          <a:solidFill>
                            <a:schemeClr val="tx1"/>
                          </a:solidFill>
                          <a:latin typeface="+mn-lt"/>
                          <a:ea typeface="+mn-ea"/>
                          <a:cs typeface="+mn-cs"/>
                        </a:rPr>
                        <a:t> кролів</a:t>
                      </a:r>
                      <a:endParaRPr lang="ru-RU" sz="1800" dirty="0"/>
                    </a:p>
                  </a:txBody>
                  <a:tcPr marL="91439" marR="91439" marT="45717" marB="4571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uk-UA" sz="1800" kern="1200" dirty="0" smtClean="0">
                          <a:solidFill>
                            <a:schemeClr val="tx1"/>
                          </a:solidFill>
                          <a:latin typeface="+mn-lt"/>
                          <a:ea typeface="+mn-ea"/>
                          <a:cs typeface="+mn-cs"/>
                        </a:rPr>
                        <a:t>На мал. два однорічні бички, що походять від одного батька, але вирощені в різних різко відмінних умовах.</a:t>
                      </a:r>
                      <a:endParaRPr kumimoji="0" lang="ru-RU" sz="1800" kern="1200" dirty="0" smtClean="0">
                        <a:solidFill>
                          <a:schemeClr val="tx1"/>
                        </a:solidFill>
                        <a:latin typeface="+mn-lt"/>
                        <a:ea typeface="+mn-ea"/>
                        <a:cs typeface="+mn-cs"/>
                      </a:endParaRPr>
                    </a:p>
                    <a:p>
                      <a:endParaRPr lang="ru-RU" sz="1800" dirty="0"/>
                    </a:p>
                  </a:txBody>
                  <a:tcPr marL="91439" marR="91439" marT="45717" marB="45717"/>
                </a:tc>
              </a:tr>
            </a:tbl>
          </a:graphicData>
        </a:graphic>
      </p:graphicFrame>
      <p:pic>
        <p:nvPicPr>
          <p:cNvPr id="18442" name="Picture 2"/>
          <p:cNvPicPr>
            <a:picLocks noChangeAspect="1" noChangeArrowheads="1"/>
          </p:cNvPicPr>
          <p:nvPr/>
        </p:nvPicPr>
        <p:blipFill>
          <a:blip r:embed="rId2"/>
          <a:srcRect/>
          <a:stretch>
            <a:fillRect/>
          </a:stretch>
        </p:blipFill>
        <p:spPr bwMode="auto">
          <a:xfrm>
            <a:off x="611188" y="2565400"/>
            <a:ext cx="3571875" cy="2571750"/>
          </a:xfrm>
          <a:prstGeom prst="rect">
            <a:avLst/>
          </a:prstGeom>
          <a:noFill/>
          <a:ln w="9525">
            <a:noFill/>
            <a:miter lim="800000"/>
            <a:headEnd/>
            <a:tailEnd/>
          </a:ln>
        </p:spPr>
      </p:pic>
      <p:pic>
        <p:nvPicPr>
          <p:cNvPr id="18443" name="Picture 3"/>
          <p:cNvPicPr>
            <a:picLocks noChangeAspect="1" noChangeArrowheads="1"/>
          </p:cNvPicPr>
          <p:nvPr/>
        </p:nvPicPr>
        <p:blipFill>
          <a:blip r:embed="rId3"/>
          <a:srcRect/>
          <a:stretch>
            <a:fillRect/>
          </a:stretch>
        </p:blipFill>
        <p:spPr bwMode="auto">
          <a:xfrm>
            <a:off x="4572000" y="2781300"/>
            <a:ext cx="3919538" cy="1428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Заголовок 1"/>
          <p:cNvPicPr>
            <a:picLocks noChangeArrowheads="1"/>
          </p:cNvPicPr>
          <p:nvPr/>
        </p:nvPicPr>
        <p:blipFill>
          <a:blip r:embed="rId2"/>
          <a:srcRect/>
          <a:stretch>
            <a:fillRect/>
          </a:stretch>
        </p:blipFill>
        <p:spPr bwMode="auto">
          <a:xfrm>
            <a:off x="900113" y="188913"/>
            <a:ext cx="7497762" cy="1835150"/>
          </a:xfrm>
          <a:prstGeom prst="rect">
            <a:avLst/>
          </a:prstGeom>
          <a:noFill/>
          <a:ln w="9525">
            <a:noFill/>
            <a:miter lim="800000"/>
            <a:headEnd/>
            <a:tailEnd/>
          </a:ln>
        </p:spPr>
      </p:pic>
      <p:graphicFrame>
        <p:nvGraphicFramePr>
          <p:cNvPr id="19510" name="Group 54"/>
          <p:cNvGraphicFramePr>
            <a:graphicFrameLocks noGrp="1"/>
          </p:cNvGraphicFramePr>
          <p:nvPr/>
        </p:nvGraphicFramePr>
        <p:xfrm>
          <a:off x="1476375" y="2708275"/>
          <a:ext cx="6096000" cy="2786063"/>
        </p:xfrm>
        <a:graphic>
          <a:graphicData uri="http://schemas.openxmlformats.org/drawingml/2006/table">
            <a:tbl>
              <a:tblPr/>
              <a:tblGrid>
                <a:gridCol w="2032000"/>
                <a:gridCol w="2032000"/>
                <a:gridCol w="2032000"/>
              </a:tblGrid>
              <a:tr h="561975">
                <a:tc>
                  <a:txBody>
                    <a:bodyPr/>
                    <a:lstStyle/>
                    <a:p>
                      <a:pPr marL="36513" marR="0" lvl="0" indent="0" algn="l" defTabSz="914400" rtl="0" eaLnBrk="1" fontAlgn="base" latinLnBrk="0" hangingPunct="1">
                        <a:lnSpc>
                          <a:spcPct val="100000"/>
                        </a:lnSpc>
                        <a:spcBef>
                          <a:spcPct val="20000"/>
                        </a:spcBef>
                        <a:spcAft>
                          <a:spcPct val="0"/>
                        </a:spcAft>
                        <a:buClr>
                          <a:schemeClr val="accent1"/>
                        </a:buClr>
                        <a:buSzPct val="80000"/>
                        <a:buFont typeface="Wingdings 2" pitchFamily="18" charset="2"/>
                        <a:buNone/>
                        <a:tabLst/>
                      </a:pPr>
                      <a:r>
                        <a:rPr kumimoji="0" lang="uk-UA" sz="2600" b="0" i="0" u="none" strike="noStrike" cap="none" normalizeH="0" baseline="0" smtClean="0">
                          <a:ln>
                            <a:noFill/>
                          </a:ln>
                          <a:solidFill>
                            <a:schemeClr val="tx1"/>
                          </a:solidFill>
                          <a:effectLst/>
                          <a:latin typeface="Arial" charset="0"/>
                        </a:rPr>
                        <a:t>Вузька</a:t>
                      </a:r>
                      <a:endParaRPr kumimoji="0" lang="ru-RU"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36513" marR="0" lvl="0" indent="0" algn="l" defTabSz="914400" rtl="0" eaLnBrk="1" fontAlgn="base" latinLnBrk="0" hangingPunct="1">
                        <a:lnSpc>
                          <a:spcPct val="100000"/>
                        </a:lnSpc>
                        <a:spcBef>
                          <a:spcPct val="20000"/>
                        </a:spcBef>
                        <a:spcAft>
                          <a:spcPct val="0"/>
                        </a:spcAft>
                        <a:buClr>
                          <a:schemeClr val="accent1"/>
                        </a:buClr>
                        <a:buSzPct val="80000"/>
                        <a:buFont typeface="Wingdings 2" pitchFamily="18" charset="2"/>
                        <a:buNone/>
                        <a:tabLst/>
                      </a:pPr>
                      <a:r>
                        <a:rPr kumimoji="0" lang="uk-UA" sz="2600" b="0" i="0" u="none" strike="noStrike" cap="none" normalizeH="0" baseline="0" smtClean="0">
                          <a:ln>
                            <a:noFill/>
                          </a:ln>
                          <a:solidFill>
                            <a:schemeClr val="tx1"/>
                          </a:solidFill>
                          <a:effectLst/>
                          <a:latin typeface="Arial" charset="0"/>
                        </a:rPr>
                        <a:t>Широка</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36513" marR="0" lvl="0" indent="0" algn="l" defTabSz="914400" rtl="0" eaLnBrk="1" fontAlgn="base" latinLnBrk="0" hangingPunct="1">
                        <a:lnSpc>
                          <a:spcPct val="100000"/>
                        </a:lnSpc>
                        <a:spcBef>
                          <a:spcPct val="20000"/>
                        </a:spcBef>
                        <a:spcAft>
                          <a:spcPct val="0"/>
                        </a:spcAft>
                        <a:buClr>
                          <a:schemeClr val="accent1"/>
                        </a:buClr>
                        <a:buSzPct val="80000"/>
                        <a:buFont typeface="Wingdings 2" pitchFamily="18" charset="2"/>
                        <a:buNone/>
                        <a:tabLst/>
                      </a:pPr>
                      <a:r>
                        <a:rPr kumimoji="0" lang="uk-UA" sz="2600" b="0" i="0" u="none" strike="noStrike" cap="none" normalizeH="0" baseline="0" smtClean="0">
                          <a:ln>
                            <a:noFill/>
                          </a:ln>
                          <a:solidFill>
                            <a:schemeClr val="tx1"/>
                          </a:solidFill>
                          <a:effectLst/>
                          <a:latin typeface="Arial" charset="0"/>
                        </a:rPr>
                        <a:t>Стала</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1598613">
                <a:tc>
                  <a:txBody>
                    <a:bodyPr/>
                    <a:lstStyle/>
                    <a:p>
                      <a:pPr marL="36513" marR="0" lvl="0" indent="0" algn="l" defTabSz="914400" rtl="0" eaLnBrk="1" fontAlgn="base" latinLnBrk="0" hangingPunct="1">
                        <a:lnSpc>
                          <a:spcPct val="100000"/>
                        </a:lnSpc>
                        <a:spcBef>
                          <a:spcPct val="20000"/>
                        </a:spcBef>
                        <a:spcAft>
                          <a:spcPct val="0"/>
                        </a:spcAft>
                        <a:buClr>
                          <a:schemeClr val="accent1"/>
                        </a:buClr>
                        <a:buSzPct val="80000"/>
                        <a:buFont typeface="Wingdings 2" pitchFamily="18" charset="2"/>
                        <a:buNone/>
                        <a:tabLst/>
                      </a:pPr>
                      <a:r>
                        <a:rPr kumimoji="0" lang="uk-UA" sz="2000" b="0" i="0" u="none" strike="noStrike" cap="none" normalizeH="0" baseline="0" smtClean="0">
                          <a:ln>
                            <a:noFill/>
                          </a:ln>
                          <a:solidFill>
                            <a:schemeClr val="tx1"/>
                          </a:solidFill>
                          <a:effectLst/>
                          <a:latin typeface="Arial" charset="0"/>
                        </a:rPr>
                        <a:t>Масть взаємо- розташування внутрішніх органів</a:t>
                      </a:r>
                      <a:endParaRPr kumimoji="0" lang="ru-RU"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8E8F90"/>
                    </a:solidFill>
                  </a:tcPr>
                </a:tc>
                <a:tc>
                  <a:txBody>
                    <a:bodyPr/>
                    <a:lstStyle/>
                    <a:p>
                      <a:pPr marL="36513" marR="0" lvl="0" indent="0" algn="ctr"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smtClean="0">
                          <a:ln>
                            <a:noFill/>
                          </a:ln>
                          <a:solidFill>
                            <a:schemeClr val="tx1"/>
                          </a:solidFill>
                          <a:effectLst/>
                          <a:latin typeface="Arial" charset="0"/>
                        </a:rPr>
                        <a:t>Молочність, маса тіла, ріст, колір волосся</a:t>
                      </a:r>
                      <a:endParaRPr kumimoji="0" lang="ru-RU" sz="2000" b="0" i="0" u="none" strike="noStrike" cap="none" normalizeH="0" baseline="0" smtClean="0">
                        <a:ln>
                          <a:noFill/>
                        </a:ln>
                        <a:solidFill>
                          <a:schemeClr val="tx1"/>
                        </a:solidFill>
                        <a:effectLst/>
                        <a:latin typeface="Times New Roman" pitchFamily="18" charset="0"/>
                        <a:cs typeface="Times New Roman" pitchFamily="18" charset="0"/>
                      </a:endParaRPr>
                    </a:p>
                    <a:p>
                      <a:pPr marL="36513" marR="0" lvl="0" indent="0" algn="l" defTabSz="914400" rtl="0" eaLnBrk="1" fontAlgn="base" latinLnBrk="0" hangingPunct="1">
                        <a:lnSpc>
                          <a:spcPct val="100000"/>
                        </a:lnSpc>
                        <a:spcBef>
                          <a:spcPct val="20000"/>
                        </a:spcBef>
                        <a:spcAft>
                          <a:spcPct val="0"/>
                        </a:spcAft>
                        <a:buClr>
                          <a:schemeClr val="accent1"/>
                        </a:buClr>
                        <a:buSzPct val="80000"/>
                        <a:buFont typeface="Wingdings 2" pitchFamily="18" charset="2"/>
                        <a:buNone/>
                        <a:tabLst/>
                      </a:pP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8E8F90"/>
                    </a:solidFill>
                  </a:tcPr>
                </a:tc>
                <a:tc>
                  <a:txBody>
                    <a:bodyPr/>
                    <a:lstStyle/>
                    <a:p>
                      <a:pPr marL="36513" marR="0" lvl="0" indent="0" algn="l" defTabSz="914400" rtl="0" eaLnBrk="1" fontAlgn="base" latinLnBrk="0" hangingPunct="1">
                        <a:lnSpc>
                          <a:spcPct val="100000"/>
                        </a:lnSpc>
                        <a:spcBef>
                          <a:spcPct val="20000"/>
                        </a:spcBef>
                        <a:spcAft>
                          <a:spcPct val="0"/>
                        </a:spcAft>
                        <a:buClr>
                          <a:schemeClr val="accent1"/>
                        </a:buClr>
                        <a:buSzPct val="80000"/>
                        <a:buFont typeface="Wingdings 2" pitchFamily="18" charset="2"/>
                        <a:buNone/>
                        <a:tabLst/>
                      </a:pPr>
                      <a:r>
                        <a:rPr kumimoji="0" lang="uk-UA" sz="2000" b="0" i="0" u="none" strike="noStrike" cap="none" normalizeH="0" baseline="0" smtClean="0">
                          <a:ln>
                            <a:noFill/>
                          </a:ln>
                          <a:solidFill>
                            <a:schemeClr val="tx1"/>
                          </a:solidFill>
                          <a:effectLst/>
                          <a:latin typeface="Arial" charset="0"/>
                        </a:rPr>
                        <a:t>Розташування очей, кількість пальців на кінцівках, групи крові, характер жилкування листків</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8E8F90"/>
                    </a:solidFill>
                  </a:tcPr>
                </a:tc>
              </a:tr>
            </a:tbl>
          </a:graphicData>
        </a:graphic>
      </p:graphicFrame>
      <p:sp>
        <p:nvSpPr>
          <p:cNvPr id="19502" name="Text Box 46"/>
          <p:cNvSpPr txBox="1">
            <a:spLocks noChangeArrowheads="1"/>
          </p:cNvSpPr>
          <p:nvPr/>
        </p:nvSpPr>
        <p:spPr bwMode="auto">
          <a:xfrm>
            <a:off x="1042988" y="1773238"/>
            <a:ext cx="5545137" cy="366712"/>
          </a:xfrm>
          <a:prstGeom prst="rect">
            <a:avLst/>
          </a:prstGeom>
          <a:noFill/>
          <a:ln w="9525">
            <a:noFill/>
            <a:miter lim="800000"/>
            <a:headEnd/>
            <a:tailEnd/>
          </a:ln>
          <a:effectLst/>
        </p:spPr>
        <p:txBody>
          <a:bodyPr>
            <a:spAutoFit/>
          </a:bodyPr>
          <a:lstStyle/>
          <a:p>
            <a:pPr>
              <a:spcBef>
                <a:spcPct val="50000"/>
              </a:spcBef>
            </a:pPr>
            <a:r>
              <a:rPr lang="uk-UA" b="1" i="1">
                <a:solidFill>
                  <a:schemeClr val="folHlink"/>
                </a:solidFill>
              </a:rPr>
              <a:t>Норма реакції буває:</a:t>
            </a:r>
            <a:endParaRPr lang="ru-RU" b="1" i="1">
              <a:solidFill>
                <a:schemeClr val="folHlink"/>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p:nvPr>
        </p:nvSpPr>
        <p:spPr/>
        <p:txBody>
          <a:bodyPr/>
          <a:lstStyle/>
          <a:p>
            <a:r>
              <a:rPr lang="ru-RU" sz="3600" b="1" smtClean="0"/>
              <a:t>Умовна класифікація модифікаційної мінливості</a:t>
            </a:r>
          </a:p>
        </p:txBody>
      </p:sp>
      <p:sp>
        <p:nvSpPr>
          <p:cNvPr id="25603" name="Rectangle 3"/>
          <p:cNvSpPr>
            <a:spLocks noGrp="1"/>
          </p:cNvSpPr>
          <p:nvPr>
            <p:ph type="body" idx="1"/>
          </p:nvPr>
        </p:nvSpPr>
        <p:spPr/>
        <p:txBody>
          <a:bodyPr/>
          <a:lstStyle/>
          <a:p>
            <a:pPr>
              <a:lnSpc>
                <a:spcPct val="80000"/>
              </a:lnSpc>
              <a:buFont typeface="Wingdings 2" pitchFamily="18" charset="2"/>
              <a:buNone/>
            </a:pPr>
            <a:endParaRPr lang="ru-RU" sz="1900" b="1" smtClean="0"/>
          </a:p>
          <a:p>
            <a:pPr>
              <a:lnSpc>
                <a:spcPct val="80000"/>
              </a:lnSpc>
            </a:pPr>
            <a:r>
              <a:rPr lang="ru-RU" sz="1900" i="1" smtClean="0"/>
              <a:t>За характером змін в організмі </a:t>
            </a:r>
          </a:p>
          <a:p>
            <a:pPr lvl="1">
              <a:lnSpc>
                <a:spcPct val="80000"/>
              </a:lnSpc>
            </a:pPr>
            <a:r>
              <a:rPr lang="ru-RU" sz="1700" smtClean="0"/>
              <a:t>Морфологічні зміни </a:t>
            </a:r>
          </a:p>
          <a:p>
            <a:pPr lvl="1">
              <a:lnSpc>
                <a:spcPct val="80000"/>
              </a:lnSpc>
            </a:pPr>
            <a:r>
              <a:rPr lang="ru-RU" sz="1700" smtClean="0"/>
              <a:t>Фізіологічні та біохімічні адаптації — гомеостаз </a:t>
            </a:r>
          </a:p>
          <a:p>
            <a:pPr>
              <a:lnSpc>
                <a:spcPct val="80000"/>
              </a:lnSpc>
            </a:pPr>
            <a:r>
              <a:rPr lang="ru-RU" sz="1900" i="1" smtClean="0"/>
              <a:t>За спектром норми реакції </a:t>
            </a:r>
          </a:p>
          <a:p>
            <a:pPr lvl="1">
              <a:lnSpc>
                <a:spcPct val="80000"/>
              </a:lnSpc>
            </a:pPr>
            <a:r>
              <a:rPr lang="ru-RU" sz="1700" smtClean="0"/>
              <a:t>Вузькі </a:t>
            </a:r>
          </a:p>
          <a:p>
            <a:pPr lvl="1">
              <a:lnSpc>
                <a:spcPct val="80000"/>
              </a:lnSpc>
            </a:pPr>
            <a:r>
              <a:rPr lang="ru-RU" sz="1700" smtClean="0"/>
              <a:t>Широкі </a:t>
            </a:r>
          </a:p>
          <a:p>
            <a:pPr>
              <a:lnSpc>
                <a:spcPct val="80000"/>
              </a:lnSpc>
            </a:pPr>
            <a:r>
              <a:rPr lang="ru-RU" sz="1900" i="1" smtClean="0"/>
              <a:t>За значенням</a:t>
            </a:r>
            <a:r>
              <a:rPr lang="ru-RU" sz="1900" smtClean="0"/>
              <a:t> </a:t>
            </a:r>
          </a:p>
          <a:p>
            <a:pPr lvl="1">
              <a:lnSpc>
                <a:spcPct val="80000"/>
              </a:lnSpc>
            </a:pPr>
            <a:r>
              <a:rPr lang="ru-RU" sz="1700" smtClean="0"/>
              <a:t>Пристосувальні модифікації </a:t>
            </a:r>
          </a:p>
          <a:p>
            <a:pPr lvl="1">
              <a:lnSpc>
                <a:spcPct val="80000"/>
              </a:lnSpc>
            </a:pPr>
            <a:r>
              <a:rPr lang="ru-RU" sz="1700" smtClean="0"/>
              <a:t>Морфози</a:t>
            </a:r>
          </a:p>
          <a:p>
            <a:pPr lvl="1">
              <a:lnSpc>
                <a:spcPct val="80000"/>
              </a:lnSpc>
            </a:pPr>
            <a:r>
              <a:rPr lang="ru-RU" sz="1700" smtClean="0"/>
              <a:t>Фенокопії </a:t>
            </a:r>
          </a:p>
          <a:p>
            <a:pPr>
              <a:lnSpc>
                <a:spcPct val="80000"/>
              </a:lnSpc>
            </a:pPr>
            <a:r>
              <a:rPr lang="ru-RU" sz="1900" i="1" smtClean="0"/>
              <a:t>За тривалістю</a:t>
            </a:r>
            <a:r>
              <a:rPr lang="ru-RU" sz="1900" smtClean="0"/>
              <a:t> </a:t>
            </a:r>
          </a:p>
          <a:p>
            <a:pPr lvl="1">
              <a:lnSpc>
                <a:spcPct val="80000"/>
              </a:lnSpc>
            </a:pPr>
            <a:r>
              <a:rPr lang="ru-RU" sz="1700" smtClean="0"/>
              <a:t>Спостерігаються лише у особин, які зазнали впливу певних чинників навколишнього середовища (однотермінові) </a:t>
            </a:r>
          </a:p>
          <a:p>
            <a:pPr lvl="1">
              <a:lnSpc>
                <a:spcPct val="80000"/>
              </a:lnSpc>
            </a:pPr>
            <a:r>
              <a:rPr lang="ru-RU" sz="1700" smtClean="0"/>
              <a:t>Спостерігаються у нащадків цих особин (тривалі модифікації) протягом певної кількості поколінь </a:t>
            </a:r>
          </a:p>
          <a:p>
            <a:pPr>
              <a:lnSpc>
                <a:spcPct val="80000"/>
              </a:lnSpc>
            </a:pPr>
            <a:endParaRPr lang="ru-RU" sz="19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AutoShape 5"/>
          <p:cNvSpPr>
            <a:spLocks noChangeArrowheads="1"/>
          </p:cNvSpPr>
          <p:nvPr/>
        </p:nvSpPr>
        <p:spPr bwMode="auto">
          <a:xfrm>
            <a:off x="5435600" y="836613"/>
            <a:ext cx="3097213" cy="1511300"/>
          </a:xfrm>
          <a:prstGeom prst="wedgeRectCallout">
            <a:avLst>
              <a:gd name="adj1" fmla="val -57278"/>
              <a:gd name="adj2" fmla="val 98111"/>
            </a:avLst>
          </a:prstGeom>
          <a:solidFill>
            <a:schemeClr val="accent1"/>
          </a:solidFill>
          <a:ln w="9525">
            <a:solidFill>
              <a:schemeClr val="tx1"/>
            </a:solidFill>
            <a:miter lim="800000"/>
            <a:headEnd/>
            <a:tailEnd/>
          </a:ln>
          <a:effectLst/>
        </p:spPr>
        <p:txBody>
          <a:bodyPr/>
          <a:lstStyle/>
          <a:p>
            <a:pPr>
              <a:spcBef>
                <a:spcPct val="50000"/>
              </a:spcBef>
            </a:pPr>
            <a:r>
              <a:rPr lang="uk-UA" sz="2000" b="1" i="1"/>
              <a:t>Дякуємо за увагу!</a:t>
            </a:r>
            <a:endParaRPr lang="ru-RU" sz="2000" b="1" i="1"/>
          </a:p>
          <a:p>
            <a:pPr algn="ctr"/>
            <a:endParaRPr lang="ru-RU" sz="2000" b="1" i="1"/>
          </a:p>
        </p:txBody>
      </p:sp>
      <p:pic>
        <p:nvPicPr>
          <p:cNvPr id="26630" name="Picture 6"/>
          <p:cNvPicPr>
            <a:picLocks noChangeAspect="1" noChangeArrowheads="1"/>
          </p:cNvPicPr>
          <p:nvPr/>
        </p:nvPicPr>
        <p:blipFill>
          <a:blip r:embed="rId2"/>
          <a:srcRect/>
          <a:stretch>
            <a:fillRect/>
          </a:stretch>
        </p:blipFill>
        <p:spPr bwMode="auto">
          <a:xfrm>
            <a:off x="395288" y="2487613"/>
            <a:ext cx="4681537" cy="3619500"/>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Техниче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18</TotalTime>
  <Words>402</Words>
  <Application>Microsoft Office PowerPoint</Application>
  <PresentationFormat>Экран (4:3)</PresentationFormat>
  <Paragraphs>52</Paragraphs>
  <Slides>9</Slides>
  <Notes>0</Notes>
  <HiddenSlides>0</HiddenSlides>
  <MMClips>0</MMClips>
  <ScaleCrop>false</ScaleCrop>
  <HeadingPairs>
    <vt:vector size="6" baseType="variant">
      <vt:variant>
        <vt:lpstr>Использованные шрифты</vt:lpstr>
      </vt:variant>
      <vt:variant>
        <vt:i4>5</vt:i4>
      </vt:variant>
      <vt:variant>
        <vt:lpstr>Шаблон оформления</vt:lpstr>
      </vt:variant>
      <vt:variant>
        <vt:i4>6</vt:i4>
      </vt:variant>
      <vt:variant>
        <vt:lpstr>Заголовки слайдов</vt:lpstr>
      </vt:variant>
      <vt:variant>
        <vt:i4>9</vt:i4>
      </vt:variant>
    </vt:vector>
  </HeadingPairs>
  <TitlesOfParts>
    <vt:vector size="20" baseType="lpstr">
      <vt:lpstr>Arial</vt:lpstr>
      <vt:lpstr>Franklin Gothic Book</vt:lpstr>
      <vt:lpstr>Wingdings 2</vt:lpstr>
      <vt:lpstr>Calibri</vt:lpstr>
      <vt:lpstr>Times New Roman</vt:lpstr>
      <vt:lpstr>Техническая</vt:lpstr>
      <vt:lpstr>Техническая</vt:lpstr>
      <vt:lpstr>Техническая</vt:lpstr>
      <vt:lpstr>Техническая</vt:lpstr>
      <vt:lpstr>Техническая</vt:lpstr>
      <vt:lpstr>Техническая</vt:lpstr>
      <vt:lpstr>Слайд 1</vt:lpstr>
      <vt:lpstr>Слайд 2</vt:lpstr>
      <vt:lpstr>Слайд 3</vt:lpstr>
      <vt:lpstr>Слайд 4</vt:lpstr>
      <vt:lpstr>Слайд 5</vt:lpstr>
      <vt:lpstr>Слайд 6</vt:lpstr>
      <vt:lpstr>Слайд 7</vt:lpstr>
      <vt:lpstr>Умовна класифікація модифікаційної мінливості</vt:lpstr>
      <vt:lpstr>Слайд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cp:lastModifiedBy>User</cp:lastModifiedBy>
  <cp:revision>3</cp:revision>
  <dcterms:modified xsi:type="dcterms:W3CDTF">2013-10-14T16:32:09Z</dcterms:modified>
</cp:coreProperties>
</file>