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7" r:id="rId5"/>
    <p:sldId id="259" r:id="rId6"/>
    <p:sldId id="273" r:id="rId7"/>
    <p:sldId id="266" r:id="rId8"/>
    <p:sldId id="260" r:id="rId9"/>
    <p:sldId id="261" r:id="rId10"/>
    <p:sldId id="268" r:id="rId11"/>
    <p:sldId id="262" r:id="rId12"/>
    <p:sldId id="269" r:id="rId13"/>
    <p:sldId id="263" r:id="rId14"/>
    <p:sldId id="272" r:id="rId15"/>
    <p:sldId id="270" r:id="rId16"/>
    <p:sldId id="264" r:id="rId17"/>
    <p:sldId id="271" r:id="rId18"/>
    <p:sldId id="265" r:id="rId19"/>
    <p:sldId id="274" r:id="rId20"/>
    <p:sldId id="275" r:id="rId21"/>
    <p:sldId id="276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4" autoAdjust="0"/>
    <p:restoredTop sz="94660"/>
  </p:normalViewPr>
  <p:slideViewPr>
    <p:cSldViewPr>
      <p:cViewPr varScale="1">
        <p:scale>
          <a:sx n="101" d="100"/>
          <a:sy n="101" d="100"/>
        </p:scale>
        <p:origin x="-2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0"/>
            <a:ext cx="7797552" cy="2276872"/>
          </a:xfrm>
        </p:spPr>
        <p:txBody>
          <a:bodyPr>
            <a:normAutofit/>
          </a:bodyPr>
          <a:lstStyle/>
          <a:p>
            <a:r>
              <a:rPr lang="en-US" sz="6000" dirty="0" smtClean="0"/>
              <a:t>☺☻</a:t>
            </a:r>
            <a:r>
              <a:rPr lang="ru-RU" sz="6000" dirty="0" err="1" smtClean="0"/>
              <a:t>Аскариди</a:t>
            </a:r>
            <a:r>
              <a:rPr lang="en-US" sz="6000" dirty="0" smtClean="0"/>
              <a:t>☻☺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5105400"/>
            <a:ext cx="6400800" cy="1752600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Підготувала</a:t>
            </a:r>
            <a:r>
              <a:rPr lang="ru-RU" sz="3600" dirty="0" smtClean="0"/>
              <a:t>  </a:t>
            </a:r>
          </a:p>
          <a:p>
            <a:r>
              <a:rPr lang="ru-RU" sz="3600" dirty="0" err="1" smtClean="0"/>
              <a:t>Петрухно</a:t>
            </a:r>
            <a:r>
              <a:rPr lang="ru-RU" sz="3600" dirty="0" smtClean="0"/>
              <a:t>    Юл</a:t>
            </a:r>
            <a:r>
              <a:rPr lang="uk-UA" sz="3600" dirty="0" err="1" smtClean="0"/>
              <a:t>ія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4139952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67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" y="0"/>
            <a:ext cx="5434176" cy="463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47316"/>
            <a:ext cx="4932041" cy="481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92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0"/>
            <a:ext cx="8229600" cy="923528"/>
          </a:xfrm>
        </p:spPr>
        <p:txBody>
          <a:bodyPr/>
          <a:lstStyle/>
          <a:p>
            <a:r>
              <a:rPr lang="ru-RU" dirty="0"/>
              <a:t>Патогенез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52736"/>
            <a:ext cx="9144000" cy="5805264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Зараження</a:t>
            </a:r>
            <a:r>
              <a:rPr lang="ru-RU" dirty="0"/>
              <a:t> людей аскаридами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зазвичай</a:t>
            </a:r>
            <a:r>
              <a:rPr lang="ru-RU" dirty="0"/>
              <a:t> у </a:t>
            </a:r>
            <a:r>
              <a:rPr lang="ru-RU" dirty="0" err="1"/>
              <a:t>разі</a:t>
            </a:r>
            <a:r>
              <a:rPr lang="ru-RU" dirty="0"/>
              <a:t> </a:t>
            </a:r>
            <a:r>
              <a:rPr lang="ru-RU" dirty="0" err="1"/>
              <a:t>вживання</a:t>
            </a:r>
            <a:r>
              <a:rPr lang="ru-RU" dirty="0"/>
              <a:t> </a:t>
            </a:r>
            <a:r>
              <a:rPr lang="ru-RU" dirty="0" err="1"/>
              <a:t>овочів</a:t>
            </a:r>
            <a:r>
              <a:rPr lang="ru-RU" dirty="0"/>
              <a:t>, </a:t>
            </a:r>
            <a:r>
              <a:rPr lang="ru-RU" dirty="0" err="1"/>
              <a:t>ягід</a:t>
            </a:r>
            <a:r>
              <a:rPr lang="ru-RU" dirty="0"/>
              <a:t> (</a:t>
            </a:r>
            <a:r>
              <a:rPr lang="ru-RU" dirty="0" err="1"/>
              <a:t>садової</a:t>
            </a:r>
            <a:r>
              <a:rPr lang="ru-RU" dirty="0"/>
              <a:t> </a:t>
            </a:r>
            <a:r>
              <a:rPr lang="ru-RU" dirty="0" err="1"/>
              <a:t>суниці</a:t>
            </a:r>
            <a:r>
              <a:rPr lang="ru-RU" dirty="0"/>
              <a:t>, </a:t>
            </a:r>
            <a:r>
              <a:rPr lang="ru-RU" dirty="0" err="1"/>
              <a:t>полуниці</a:t>
            </a:r>
            <a:r>
              <a:rPr lang="ru-RU" dirty="0"/>
              <a:t>), </a:t>
            </a:r>
            <a:r>
              <a:rPr lang="ru-RU" dirty="0" err="1"/>
              <a:t>фруктів</a:t>
            </a:r>
            <a:r>
              <a:rPr lang="ru-RU" dirty="0"/>
              <a:t>, </a:t>
            </a:r>
            <a:r>
              <a:rPr lang="ru-RU" dirty="0" err="1"/>
              <a:t>зелені</a:t>
            </a:r>
            <a:r>
              <a:rPr lang="ru-RU" dirty="0"/>
              <a:t>, </a:t>
            </a:r>
            <a:r>
              <a:rPr lang="ru-RU" dirty="0" err="1"/>
              <a:t>забруднених</a:t>
            </a:r>
            <a:r>
              <a:rPr lang="ru-RU" dirty="0"/>
              <a:t> </a:t>
            </a:r>
            <a:r>
              <a:rPr lang="ru-RU" dirty="0" err="1"/>
              <a:t>яйцями</a:t>
            </a:r>
            <a:r>
              <a:rPr lang="ru-RU" dirty="0"/>
              <a:t> паразита з </a:t>
            </a:r>
            <a:r>
              <a:rPr lang="ru-RU" dirty="0" err="1"/>
              <a:t>дозрілими</a:t>
            </a:r>
            <a:r>
              <a:rPr lang="ru-RU" dirty="0"/>
              <a:t> личинками.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овочів</a:t>
            </a:r>
            <a:r>
              <a:rPr lang="ru-RU" dirty="0"/>
              <a:t> і </a:t>
            </a:r>
            <a:r>
              <a:rPr lang="ru-RU" dirty="0" err="1"/>
              <a:t>ягід</a:t>
            </a:r>
            <a:r>
              <a:rPr lang="ru-RU" dirty="0"/>
              <a:t> </a:t>
            </a:r>
            <a:r>
              <a:rPr lang="ru-RU" dirty="0" err="1"/>
              <a:t>яйцями</a:t>
            </a:r>
            <a:r>
              <a:rPr lang="ru-RU" dirty="0"/>
              <a:t> </a:t>
            </a:r>
            <a:r>
              <a:rPr lang="ru-RU" dirty="0" err="1"/>
              <a:t>гельмінтів</a:t>
            </a:r>
            <a:r>
              <a:rPr lang="ru-RU" dirty="0"/>
              <a:t> </a:t>
            </a:r>
            <a:r>
              <a:rPr lang="ru-RU" dirty="0" err="1"/>
              <a:t>найчастіше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при </a:t>
            </a:r>
            <a:r>
              <a:rPr lang="ru-RU" dirty="0" err="1"/>
              <a:t>удобрюванні</a:t>
            </a:r>
            <a:r>
              <a:rPr lang="ru-RU" dirty="0"/>
              <a:t> грунту </a:t>
            </a:r>
            <a:r>
              <a:rPr lang="ru-RU" dirty="0" err="1"/>
              <a:t>городів</a:t>
            </a:r>
            <a:r>
              <a:rPr lang="ru-RU" dirty="0"/>
              <a:t>, </a:t>
            </a:r>
            <a:r>
              <a:rPr lang="ru-RU" dirty="0" err="1"/>
              <a:t>садів</a:t>
            </a:r>
            <a:r>
              <a:rPr lang="ru-RU" dirty="0"/>
              <a:t> і </a:t>
            </a:r>
            <a:r>
              <a:rPr lang="ru-RU" dirty="0" err="1"/>
              <a:t>ягідників</a:t>
            </a:r>
            <a:r>
              <a:rPr lang="ru-RU" dirty="0"/>
              <a:t> не </a:t>
            </a:r>
            <a:r>
              <a:rPr lang="ru-RU" dirty="0" err="1"/>
              <a:t>знезараженими</a:t>
            </a:r>
            <a:r>
              <a:rPr lang="ru-RU" dirty="0"/>
              <a:t> </a:t>
            </a:r>
            <a:r>
              <a:rPr lang="ru-RU" dirty="0" err="1"/>
              <a:t>людськими</a:t>
            </a:r>
            <a:r>
              <a:rPr lang="ru-RU" dirty="0"/>
              <a:t> </a:t>
            </a:r>
            <a:r>
              <a:rPr lang="ru-RU" dirty="0" err="1"/>
              <a:t>фекаліями</a:t>
            </a:r>
            <a:r>
              <a:rPr lang="ru-RU" dirty="0"/>
              <a:t>. 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зрілих</a:t>
            </a:r>
            <a:r>
              <a:rPr lang="ru-RU" dirty="0"/>
              <a:t> </a:t>
            </a:r>
            <a:r>
              <a:rPr lang="ru-RU" dirty="0" err="1"/>
              <a:t>яєць</a:t>
            </a:r>
            <a:r>
              <a:rPr lang="ru-RU" dirty="0"/>
              <a:t>, </a:t>
            </a:r>
            <a:r>
              <a:rPr lang="ru-RU" dirty="0" err="1"/>
              <a:t>проковтнув</a:t>
            </a:r>
            <a:r>
              <a:rPr lang="ru-RU" dirty="0"/>
              <a:t> </a:t>
            </a:r>
            <a:r>
              <a:rPr lang="ru-RU" dirty="0" err="1"/>
              <a:t>людиною</a:t>
            </a:r>
            <a:r>
              <a:rPr lang="ru-RU" dirty="0"/>
              <a:t>, у </a:t>
            </a:r>
            <a:r>
              <a:rPr lang="ru-RU" dirty="0" err="1"/>
              <a:t>тонкій</a:t>
            </a:r>
            <a:r>
              <a:rPr lang="ru-RU" dirty="0"/>
              <a:t> </a:t>
            </a:r>
            <a:r>
              <a:rPr lang="ru-RU" dirty="0" err="1"/>
              <a:t>кишці</a:t>
            </a:r>
            <a:r>
              <a:rPr lang="ru-RU" dirty="0"/>
              <a:t> </a:t>
            </a:r>
            <a:r>
              <a:rPr lang="ru-RU" dirty="0" err="1"/>
              <a:t>виходять</a:t>
            </a:r>
            <a:r>
              <a:rPr lang="ru-RU" dirty="0"/>
              <a:t> личинки, </a:t>
            </a:r>
            <a:r>
              <a:rPr lang="ru-RU" dirty="0" err="1"/>
              <a:t>впроваджуються</a:t>
            </a:r>
            <a:r>
              <a:rPr lang="ru-RU" dirty="0"/>
              <a:t> в </a:t>
            </a:r>
            <a:r>
              <a:rPr lang="ru-RU" dirty="0" err="1"/>
              <a:t>стінку</a:t>
            </a:r>
            <a:r>
              <a:rPr lang="ru-RU" dirty="0"/>
              <a:t> кишки і </a:t>
            </a:r>
            <a:r>
              <a:rPr lang="ru-RU" dirty="0" err="1"/>
              <a:t>проникають</a:t>
            </a:r>
            <a:r>
              <a:rPr lang="ru-RU" dirty="0"/>
              <a:t> в </a:t>
            </a:r>
            <a:r>
              <a:rPr lang="ru-RU" dirty="0" err="1"/>
              <a:t>кровоносні</a:t>
            </a:r>
            <a:r>
              <a:rPr lang="ru-RU" dirty="0"/>
              <a:t> </a:t>
            </a:r>
            <a:r>
              <a:rPr lang="ru-RU" dirty="0" err="1"/>
              <a:t>капіляри</a:t>
            </a:r>
            <a:r>
              <a:rPr lang="ru-RU" dirty="0"/>
              <a:t>, </a:t>
            </a:r>
            <a:r>
              <a:rPr lang="ru-RU" dirty="0" err="1"/>
              <a:t>потім</a:t>
            </a:r>
            <a:r>
              <a:rPr lang="ru-RU" dirty="0"/>
              <a:t> гематогенно </a:t>
            </a:r>
            <a:r>
              <a:rPr lang="ru-RU" dirty="0" err="1"/>
              <a:t>мігрують</a:t>
            </a:r>
            <a:r>
              <a:rPr lang="ru-RU" dirty="0"/>
              <a:t> в </a:t>
            </a:r>
            <a:r>
              <a:rPr lang="ru-RU" dirty="0" err="1"/>
              <a:t>печінку</a:t>
            </a:r>
            <a:r>
              <a:rPr lang="ru-RU" dirty="0"/>
              <a:t> і </a:t>
            </a:r>
            <a:r>
              <a:rPr lang="ru-RU" dirty="0" err="1"/>
              <a:t>легені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кишечнику, </a:t>
            </a:r>
            <a:r>
              <a:rPr lang="ru-RU" dirty="0" err="1"/>
              <a:t>печінки</a:t>
            </a:r>
            <a:r>
              <a:rPr lang="ru-RU" dirty="0"/>
              <a:t> і </a:t>
            </a:r>
            <a:r>
              <a:rPr lang="ru-RU" dirty="0" err="1"/>
              <a:t>легенів</a:t>
            </a:r>
            <a:r>
              <a:rPr lang="ru-RU" dirty="0"/>
              <a:t> личинок аскарид </a:t>
            </a:r>
            <a:r>
              <a:rPr lang="ru-RU" dirty="0" err="1"/>
              <a:t>знаходили</a:t>
            </a:r>
            <a:r>
              <a:rPr lang="ru-RU" dirty="0"/>
              <a:t> в </a:t>
            </a:r>
            <a:r>
              <a:rPr lang="ru-RU" dirty="0" err="1"/>
              <a:t>мозку</a:t>
            </a:r>
            <a:r>
              <a:rPr lang="ru-RU" dirty="0"/>
              <a:t>, оку та </a:t>
            </a:r>
            <a:r>
              <a:rPr lang="ru-RU" dirty="0" err="1"/>
              <a:t>інших</a:t>
            </a:r>
            <a:r>
              <a:rPr lang="ru-RU" dirty="0"/>
              <a:t> органах. Вони </a:t>
            </a:r>
            <a:r>
              <a:rPr lang="ru-RU" dirty="0" err="1"/>
              <a:t>інтенсивно</a:t>
            </a:r>
            <a:r>
              <a:rPr lang="ru-RU" dirty="0"/>
              <a:t> </a:t>
            </a:r>
            <a:r>
              <a:rPr lang="ru-RU" dirty="0" err="1"/>
              <a:t>харчуються</a:t>
            </a:r>
            <a:r>
              <a:rPr lang="ru-RU" dirty="0"/>
              <a:t> </a:t>
            </a:r>
            <a:r>
              <a:rPr lang="ru-RU" dirty="0" err="1"/>
              <a:t>сироваткою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/>
              <a:t> і </a:t>
            </a:r>
            <a:r>
              <a:rPr lang="ru-RU" dirty="0" err="1"/>
              <a:t>еритроцитами</a:t>
            </a:r>
            <a:r>
              <a:rPr lang="ru-RU" dirty="0"/>
              <a:t>. У </a:t>
            </a:r>
            <a:r>
              <a:rPr lang="ru-RU" dirty="0" err="1"/>
              <a:t>легенях</a:t>
            </a:r>
            <a:r>
              <a:rPr lang="ru-RU" dirty="0"/>
              <a:t> личинка активно </a:t>
            </a:r>
            <a:r>
              <a:rPr lang="ru-RU" dirty="0" err="1"/>
              <a:t>виходить</a:t>
            </a:r>
            <a:r>
              <a:rPr lang="ru-RU" dirty="0"/>
              <a:t> в </a:t>
            </a:r>
            <a:r>
              <a:rPr lang="ru-RU" dirty="0" err="1"/>
              <a:t>альвеоли</a:t>
            </a:r>
            <a:r>
              <a:rPr lang="ru-RU" dirty="0"/>
              <a:t> і </a:t>
            </a:r>
            <a:r>
              <a:rPr lang="ru-RU" dirty="0" err="1"/>
              <a:t>бронхіоли</a:t>
            </a:r>
            <a:r>
              <a:rPr lang="ru-RU" dirty="0"/>
              <a:t>, </a:t>
            </a:r>
            <a:r>
              <a:rPr lang="ru-RU" dirty="0" err="1"/>
              <a:t>просувається</a:t>
            </a:r>
            <a:r>
              <a:rPr lang="ru-RU" dirty="0"/>
              <a:t> по </a:t>
            </a:r>
            <a:r>
              <a:rPr lang="ru-RU" dirty="0" err="1"/>
              <a:t>дрібним</a:t>
            </a:r>
            <a:r>
              <a:rPr lang="ru-RU" dirty="0"/>
              <a:t> і великим бронхах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миготливого</a:t>
            </a:r>
            <a:r>
              <a:rPr lang="ru-RU" dirty="0"/>
              <a:t> </a:t>
            </a:r>
            <a:r>
              <a:rPr lang="ru-RU" dirty="0" err="1"/>
              <a:t>епітелію</a:t>
            </a:r>
            <a:r>
              <a:rPr lang="ru-RU" dirty="0"/>
              <a:t> до ротоглотки, де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заковтування</a:t>
            </a:r>
            <a:r>
              <a:rPr lang="ru-RU" dirty="0"/>
              <a:t> </a:t>
            </a:r>
            <a:r>
              <a:rPr lang="ru-RU" dirty="0" err="1"/>
              <a:t>мокротиння</a:t>
            </a:r>
            <a:r>
              <a:rPr lang="ru-RU" dirty="0"/>
              <a:t> з личинками. </a:t>
            </a:r>
            <a:r>
              <a:rPr lang="ru-RU" dirty="0" err="1"/>
              <a:t>Потрапляючи</a:t>
            </a:r>
            <a:r>
              <a:rPr lang="ru-RU" dirty="0"/>
              <a:t> в кишечник, личинка </a:t>
            </a:r>
            <a:r>
              <a:rPr lang="ru-RU" dirty="0" err="1"/>
              <a:t>протягом</a:t>
            </a:r>
            <a:r>
              <a:rPr lang="ru-RU" dirty="0"/>
              <a:t> 70-75 </a:t>
            </a:r>
            <a:r>
              <a:rPr lang="ru-RU" dirty="0" err="1"/>
              <a:t>діб</a:t>
            </a:r>
            <a:r>
              <a:rPr lang="ru-RU" dirty="0"/>
              <a:t> </a:t>
            </a:r>
            <a:r>
              <a:rPr lang="ru-RU" dirty="0" err="1"/>
              <a:t>досягає</a:t>
            </a:r>
            <a:r>
              <a:rPr lang="ru-RU" dirty="0"/>
              <a:t> </a:t>
            </a:r>
            <a:r>
              <a:rPr lang="ru-RU" dirty="0" err="1"/>
              <a:t>статевої</a:t>
            </a:r>
            <a:r>
              <a:rPr lang="ru-RU" dirty="0"/>
              <a:t> </a:t>
            </a:r>
            <a:r>
              <a:rPr lang="ru-RU" dirty="0" err="1"/>
              <a:t>зрілості</a:t>
            </a:r>
            <a:r>
              <a:rPr lang="ru-RU" dirty="0"/>
              <a:t>. </a:t>
            </a: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дорослої</a:t>
            </a:r>
            <a:r>
              <a:rPr lang="ru-RU" dirty="0"/>
              <a:t> </a:t>
            </a:r>
            <a:r>
              <a:rPr lang="ru-RU" dirty="0" err="1"/>
              <a:t>аскариди</a:t>
            </a:r>
            <a:r>
              <a:rPr lang="ru-RU" dirty="0"/>
              <a:t> </a:t>
            </a:r>
            <a:r>
              <a:rPr lang="ru-RU" dirty="0" err="1"/>
              <a:t>досягає</a:t>
            </a:r>
            <a:r>
              <a:rPr lang="ru-RU" dirty="0"/>
              <a:t> року,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загибель</a:t>
            </a:r>
            <a:r>
              <a:rPr lang="ru-RU" dirty="0"/>
              <a:t> і разом з калом вона </a:t>
            </a:r>
            <a:r>
              <a:rPr lang="ru-RU" dirty="0" err="1"/>
              <a:t>видаляється</a:t>
            </a:r>
            <a:r>
              <a:rPr lang="ru-RU" dirty="0"/>
              <a:t> </a:t>
            </a:r>
            <a:r>
              <a:rPr lang="ru-RU" dirty="0" err="1"/>
              <a:t>назовні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2793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60" y="0"/>
            <a:ext cx="5700360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60" y="3717033"/>
            <a:ext cx="9164961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11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0"/>
            <a:ext cx="8229600" cy="1828800"/>
          </a:xfrm>
        </p:spPr>
        <p:txBody>
          <a:bodyPr/>
          <a:lstStyle/>
          <a:p>
            <a:r>
              <a:rPr lang="ru-RU" dirty="0" err="1"/>
              <a:t>Симптоми</a:t>
            </a:r>
            <a:r>
              <a:rPr lang="ru-RU" dirty="0"/>
              <a:t> </a:t>
            </a:r>
            <a:r>
              <a:rPr lang="ru-RU" dirty="0" err="1"/>
              <a:t>захворювання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9144000" cy="4941168"/>
          </a:xfrm>
        </p:spPr>
        <p:txBody>
          <a:bodyPr>
            <a:normAutofit fontScale="92500"/>
          </a:bodyPr>
          <a:lstStyle/>
          <a:p>
            <a:r>
              <a:rPr lang="ru-RU" dirty="0" err="1"/>
              <a:t>Джерелом</a:t>
            </a:r>
            <a:r>
              <a:rPr lang="ru-RU" dirty="0"/>
              <a:t> </a:t>
            </a:r>
            <a:r>
              <a:rPr lang="ru-RU" dirty="0" err="1"/>
              <a:t>розповсюдження</a:t>
            </a:r>
            <a:r>
              <a:rPr lang="ru-RU" dirty="0"/>
              <a:t> </a:t>
            </a:r>
            <a:r>
              <a:rPr lang="ru-RU" dirty="0" err="1"/>
              <a:t>аскариди</a:t>
            </a:r>
            <a:r>
              <a:rPr lang="ru-RU" dirty="0"/>
              <a:t> </a:t>
            </a:r>
            <a:r>
              <a:rPr lang="ru-RU" dirty="0" err="1"/>
              <a:t>людської</a:t>
            </a:r>
            <a:r>
              <a:rPr lang="ru-RU" dirty="0"/>
              <a:t> є </a:t>
            </a:r>
            <a:r>
              <a:rPr lang="ru-RU" dirty="0" err="1"/>
              <a:t>хворі</a:t>
            </a:r>
            <a:r>
              <a:rPr lang="ru-RU" dirty="0"/>
              <a:t> люди. Хвора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відчуває</a:t>
            </a:r>
            <a:r>
              <a:rPr lang="ru-RU" dirty="0"/>
              <a:t> </a:t>
            </a:r>
            <a:r>
              <a:rPr lang="ru-RU" dirty="0" err="1"/>
              <a:t>гострі</a:t>
            </a:r>
            <a:r>
              <a:rPr lang="ru-RU" dirty="0"/>
              <a:t> </a:t>
            </a:r>
            <a:r>
              <a:rPr lang="ru-RU" dirty="0" err="1"/>
              <a:t>болі</a:t>
            </a:r>
            <a:r>
              <a:rPr lang="ru-RU" dirty="0"/>
              <a:t> в </a:t>
            </a:r>
            <a:r>
              <a:rPr lang="ru-RU" dirty="0" err="1"/>
              <a:t>животі</a:t>
            </a:r>
            <a:r>
              <a:rPr lang="ru-RU" dirty="0"/>
              <a:t>, </a:t>
            </a:r>
            <a:r>
              <a:rPr lang="ru-RU" dirty="0" err="1"/>
              <a:t>розлад</a:t>
            </a:r>
            <a:r>
              <a:rPr lang="ru-RU" dirty="0"/>
              <a:t> </a:t>
            </a:r>
            <a:r>
              <a:rPr lang="ru-RU" dirty="0" err="1"/>
              <a:t>функцій</a:t>
            </a:r>
            <a:r>
              <a:rPr lang="ru-RU" dirty="0"/>
              <a:t> кишечнику, </a:t>
            </a:r>
            <a:r>
              <a:rPr lang="ru-RU" dirty="0" err="1"/>
              <a:t>порушення</a:t>
            </a:r>
            <a:r>
              <a:rPr lang="ru-RU" dirty="0"/>
              <a:t> сну </a:t>
            </a:r>
            <a:r>
              <a:rPr lang="ru-RU" dirty="0" err="1"/>
              <a:t>тощо</a:t>
            </a:r>
            <a:r>
              <a:rPr lang="ru-RU" dirty="0"/>
              <a:t>. Для </a:t>
            </a:r>
            <a:r>
              <a:rPr lang="ru-RU" dirty="0" err="1"/>
              <a:t>профілактики</a:t>
            </a:r>
            <a:r>
              <a:rPr lang="ru-RU" dirty="0"/>
              <a:t> </a:t>
            </a:r>
            <a:r>
              <a:rPr lang="ru-RU" dirty="0" err="1"/>
              <a:t>захворювання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треба </a:t>
            </a:r>
            <a:r>
              <a:rPr lang="ru-RU" dirty="0" err="1"/>
              <a:t>лікувати</a:t>
            </a:r>
            <a:r>
              <a:rPr lang="ru-RU" dirty="0"/>
              <a:t>, не </a:t>
            </a:r>
            <a:r>
              <a:rPr lang="ru-RU" dirty="0" err="1"/>
              <a:t>вживати</a:t>
            </a:r>
            <a:r>
              <a:rPr lang="ru-RU" dirty="0"/>
              <a:t> в </a:t>
            </a:r>
            <a:r>
              <a:rPr lang="ru-RU" dirty="0" err="1"/>
              <a:t>їжу</a:t>
            </a:r>
            <a:r>
              <a:rPr lang="ru-RU" dirty="0"/>
              <a:t> </a:t>
            </a:r>
            <a:r>
              <a:rPr lang="ru-RU" dirty="0" err="1"/>
              <a:t>немитих</a:t>
            </a:r>
            <a:r>
              <a:rPr lang="ru-RU" dirty="0"/>
              <a:t> </a:t>
            </a:r>
            <a:r>
              <a:rPr lang="ru-RU" dirty="0" err="1"/>
              <a:t>овочів</a:t>
            </a:r>
            <a:r>
              <a:rPr lang="ru-RU" dirty="0"/>
              <a:t>, </a:t>
            </a:r>
            <a:r>
              <a:rPr lang="ru-RU" dirty="0" err="1"/>
              <a:t>ягід</a:t>
            </a:r>
            <a:r>
              <a:rPr lang="ru-RU" dirty="0"/>
              <a:t>, </a:t>
            </a:r>
            <a:r>
              <a:rPr lang="ru-RU" dirty="0" err="1"/>
              <a:t>мити</a:t>
            </a:r>
            <a:r>
              <a:rPr lang="ru-RU" dirty="0"/>
              <a:t> руки перед </a:t>
            </a:r>
            <a:r>
              <a:rPr lang="ru-RU" dirty="0" err="1"/>
              <a:t>їжею</a:t>
            </a:r>
            <a:r>
              <a:rPr lang="ru-RU" dirty="0"/>
              <a:t>. </a:t>
            </a:r>
            <a:endParaRPr lang="en-US" dirty="0" smtClean="0"/>
          </a:p>
          <a:p>
            <a:r>
              <a:rPr lang="ru-RU" dirty="0" err="1"/>
              <a:t>Клінічні</a:t>
            </a:r>
            <a:r>
              <a:rPr lang="ru-RU" dirty="0"/>
              <a:t> прояви аскаридозу </a:t>
            </a:r>
            <a:r>
              <a:rPr lang="ru-RU" dirty="0" err="1"/>
              <a:t>залежать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локалізації</a:t>
            </a:r>
            <a:r>
              <a:rPr lang="ru-RU" dirty="0"/>
              <a:t> </a:t>
            </a:r>
            <a:r>
              <a:rPr lang="ru-RU" dirty="0" err="1"/>
              <a:t>паразитів</a:t>
            </a:r>
            <a:r>
              <a:rPr lang="ru-RU" dirty="0"/>
              <a:t> і </a:t>
            </a:r>
            <a:r>
              <a:rPr lang="ru-RU" dirty="0" err="1"/>
              <a:t>інтенсивності</a:t>
            </a:r>
            <a:r>
              <a:rPr lang="ru-RU" dirty="0"/>
              <a:t> </a:t>
            </a:r>
            <a:r>
              <a:rPr lang="ru-RU" dirty="0" err="1"/>
              <a:t>інвазії</a:t>
            </a:r>
            <a:r>
              <a:rPr lang="ru-RU" dirty="0"/>
              <a:t>. У </a:t>
            </a:r>
            <a:r>
              <a:rPr lang="ru-RU" dirty="0" err="1"/>
              <a:t>клінічному</a:t>
            </a:r>
            <a:r>
              <a:rPr lang="ru-RU" dirty="0"/>
              <a:t> </a:t>
            </a:r>
            <a:r>
              <a:rPr lang="ru-RU" dirty="0" err="1"/>
              <a:t>перебігу</a:t>
            </a:r>
            <a:r>
              <a:rPr lang="ru-RU" dirty="0"/>
              <a:t> аскаридозу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фази</a:t>
            </a:r>
            <a:r>
              <a:rPr lang="ru-RU" dirty="0"/>
              <a:t> - </a:t>
            </a:r>
            <a:r>
              <a:rPr lang="ru-RU" dirty="0" err="1"/>
              <a:t>ранню</a:t>
            </a:r>
            <a:r>
              <a:rPr lang="ru-RU" dirty="0"/>
              <a:t> (</a:t>
            </a:r>
            <a:r>
              <a:rPr lang="ru-RU" dirty="0" err="1"/>
              <a:t>міграційну</a:t>
            </a:r>
            <a:r>
              <a:rPr lang="ru-RU" dirty="0"/>
              <a:t>) та </a:t>
            </a:r>
            <a:r>
              <a:rPr lang="ru-RU" dirty="0" err="1"/>
              <a:t>пізню</a:t>
            </a:r>
            <a:r>
              <a:rPr lang="ru-RU" dirty="0"/>
              <a:t> (</a:t>
            </a:r>
            <a:r>
              <a:rPr lang="ru-RU" dirty="0" err="1"/>
              <a:t>кишкову</a:t>
            </a:r>
            <a:r>
              <a:rPr lang="ru-RU" dirty="0"/>
              <a:t>). Перша фаза </a:t>
            </a:r>
            <a:r>
              <a:rPr lang="ru-RU" dirty="0" err="1"/>
              <a:t>збігається</a:t>
            </a:r>
            <a:r>
              <a:rPr lang="ru-RU" dirty="0"/>
              <a:t> з </a:t>
            </a:r>
            <a:r>
              <a:rPr lang="ru-RU" dirty="0" err="1"/>
              <a:t>періодом</a:t>
            </a:r>
            <a:r>
              <a:rPr lang="ru-RU" dirty="0"/>
              <a:t> </a:t>
            </a:r>
            <a:r>
              <a:rPr lang="ru-RU" dirty="0" err="1"/>
              <a:t>міграції</a:t>
            </a:r>
            <a:r>
              <a:rPr lang="ru-RU" dirty="0"/>
              <a:t> личинок, </a:t>
            </a:r>
            <a:r>
              <a:rPr lang="ru-RU" dirty="0" err="1"/>
              <a:t>тоді</a:t>
            </a:r>
            <a:r>
              <a:rPr lang="ru-RU" dirty="0"/>
              <a:t> як друга </a:t>
            </a:r>
            <a:r>
              <a:rPr lang="ru-RU" dirty="0" err="1"/>
              <a:t>обумовлена</a:t>
            </a:r>
            <a:r>
              <a:rPr lang="ru-RU" dirty="0"/>
              <a:t> </a:t>
            </a:r>
            <a:r>
              <a:rPr lang="ru-RU" dirty="0" err="1"/>
              <a:t>паразитуванням</a:t>
            </a:r>
            <a:r>
              <a:rPr lang="ru-RU" dirty="0"/>
              <a:t> </a:t>
            </a:r>
            <a:r>
              <a:rPr lang="ru-RU" dirty="0" err="1"/>
              <a:t>гельмінтів</a:t>
            </a:r>
            <a:r>
              <a:rPr lang="ru-RU" dirty="0"/>
              <a:t> в кишечнику і </a:t>
            </a:r>
            <a:r>
              <a:rPr lang="ru-RU" dirty="0" err="1"/>
              <a:t>можливими</a:t>
            </a:r>
            <a:r>
              <a:rPr lang="ru-RU" dirty="0"/>
              <a:t> </a:t>
            </a:r>
            <a:r>
              <a:rPr lang="ru-RU" dirty="0" err="1"/>
              <a:t>ускладненнями</a:t>
            </a:r>
            <a:r>
              <a:rPr lang="ru-RU" dirty="0"/>
              <a:t>. Аскарида є </a:t>
            </a:r>
            <a:r>
              <a:rPr lang="ru-RU" dirty="0" err="1"/>
              <a:t>найпоширенішим</a:t>
            </a:r>
            <a:r>
              <a:rPr lang="ru-RU" dirty="0"/>
              <a:t> паразитом </a:t>
            </a:r>
            <a:r>
              <a:rPr lang="ru-RU" dirty="0" err="1"/>
              <a:t>людини</a:t>
            </a:r>
            <a:r>
              <a:rPr lang="ru-RU" dirty="0"/>
              <a:t>. Особливо часто вона </a:t>
            </a:r>
            <a:r>
              <a:rPr lang="ru-RU" dirty="0" err="1"/>
              <a:t>трапляється</a:t>
            </a:r>
            <a:r>
              <a:rPr lang="ru-RU" dirty="0"/>
              <a:t> у </a:t>
            </a:r>
            <a:r>
              <a:rPr lang="ru-RU" dirty="0" err="1"/>
              <a:t>дітей</a:t>
            </a:r>
            <a:r>
              <a:rPr lang="ru-RU" dirty="0"/>
              <a:t>.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81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"/>
            <a:ext cx="83884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3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68"/>
            <a:ext cx="9144000" cy="675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47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229600" cy="923528"/>
          </a:xfrm>
        </p:spPr>
        <p:txBody>
          <a:bodyPr/>
          <a:lstStyle/>
          <a:p>
            <a:r>
              <a:rPr lang="ru-RU" dirty="0" err="1"/>
              <a:t>Ускладнення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80728"/>
            <a:ext cx="5220072" cy="5877272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Часте</a:t>
            </a:r>
            <a:r>
              <a:rPr lang="ru-RU" dirty="0"/>
              <a:t> </a:t>
            </a:r>
            <a:r>
              <a:rPr lang="ru-RU" dirty="0" err="1"/>
              <a:t>ускладнення</a:t>
            </a:r>
            <a:r>
              <a:rPr lang="ru-RU" dirty="0"/>
              <a:t> аскаридозу - </a:t>
            </a:r>
            <a:r>
              <a:rPr lang="ru-RU" dirty="0" err="1"/>
              <a:t>непрохідність</a:t>
            </a:r>
            <a:r>
              <a:rPr lang="ru-RU" dirty="0"/>
              <a:t> кишечнику, яка </a:t>
            </a:r>
            <a:r>
              <a:rPr lang="ru-RU" dirty="0" err="1"/>
              <a:t>обумовлена</a:t>
            </a:r>
            <a:r>
              <a:rPr lang="ru-RU" dirty="0"/>
              <a:t> </a:t>
            </a:r>
            <a:r>
              <a:rPr lang="ru-RU" dirty="0" err="1"/>
              <a:t>закриттям</a:t>
            </a:r>
            <a:r>
              <a:rPr lang="ru-RU" dirty="0"/>
              <a:t> </a:t>
            </a:r>
            <a:r>
              <a:rPr lang="ru-RU" dirty="0" err="1"/>
              <a:t>просвіту</a:t>
            </a:r>
            <a:r>
              <a:rPr lang="ru-RU" dirty="0"/>
              <a:t> кишечника клубком з аскарид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нервово-м'язової</a:t>
            </a:r>
            <a:r>
              <a:rPr lang="ru-RU" dirty="0"/>
              <a:t> </a:t>
            </a:r>
            <a:r>
              <a:rPr lang="ru-RU" dirty="0" err="1"/>
              <a:t>регуляції</a:t>
            </a:r>
            <a:r>
              <a:rPr lang="ru-RU" dirty="0"/>
              <a:t> тонусу кишки. При </a:t>
            </a:r>
            <a:r>
              <a:rPr lang="ru-RU" dirty="0" err="1"/>
              <a:t>пальпації</a:t>
            </a:r>
            <a:r>
              <a:rPr lang="ru-RU" dirty="0"/>
              <a:t> живота у </a:t>
            </a:r>
            <a:r>
              <a:rPr lang="ru-RU" dirty="0" err="1"/>
              <a:t>хворих</a:t>
            </a:r>
            <a:r>
              <a:rPr lang="ru-RU" dirty="0"/>
              <a:t> з </a:t>
            </a:r>
            <a:r>
              <a:rPr lang="ru-RU" dirty="0" err="1"/>
              <a:t>подібними</a:t>
            </a:r>
            <a:r>
              <a:rPr lang="ru-RU" dirty="0"/>
              <a:t> </a:t>
            </a:r>
            <a:r>
              <a:rPr lang="ru-RU" dirty="0" err="1"/>
              <a:t>ускладненнями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прищепити</a:t>
            </a:r>
            <a:r>
              <a:rPr lang="ru-RU" dirty="0"/>
              <a:t> </a:t>
            </a:r>
            <a:r>
              <a:rPr lang="ru-RU" dirty="0" err="1"/>
              <a:t>округлу</a:t>
            </a:r>
            <a:r>
              <a:rPr lang="ru-RU" dirty="0"/>
              <a:t>, </a:t>
            </a:r>
            <a:r>
              <a:rPr lang="ru-RU" dirty="0" err="1"/>
              <a:t>тестоватой</a:t>
            </a:r>
            <a:r>
              <a:rPr lang="ru-RU" dirty="0"/>
              <a:t> </a:t>
            </a:r>
            <a:r>
              <a:rPr lang="ru-RU" dirty="0" err="1"/>
              <a:t>консистенції</a:t>
            </a:r>
            <a:r>
              <a:rPr lang="ru-RU" dirty="0"/>
              <a:t> </a:t>
            </a:r>
            <a:r>
              <a:rPr lang="ru-RU" dirty="0" err="1"/>
              <a:t>пухлина</a:t>
            </a:r>
            <a:r>
              <a:rPr lang="ru-RU" dirty="0"/>
              <a:t>-клубок з аскарид,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локалізуватися</a:t>
            </a:r>
            <a:r>
              <a:rPr lang="ru-RU" dirty="0"/>
              <a:t> в будь-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відрізку</a:t>
            </a:r>
            <a:r>
              <a:rPr lang="ru-RU" dirty="0"/>
              <a:t> кишечника. У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 при </a:t>
            </a:r>
            <a:r>
              <a:rPr lang="ru-RU" dirty="0" err="1"/>
              <a:t>тонкої</a:t>
            </a:r>
            <a:r>
              <a:rPr lang="ru-RU" dirty="0"/>
              <a:t> </a:t>
            </a:r>
            <a:r>
              <a:rPr lang="ru-RU" dirty="0" err="1"/>
              <a:t>черевній</a:t>
            </a:r>
            <a:r>
              <a:rPr lang="ru-RU" dirty="0"/>
              <a:t> </a:t>
            </a:r>
            <a:r>
              <a:rPr lang="ru-RU" dirty="0" err="1"/>
              <a:t>стінці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промацати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гельмінтів</a:t>
            </a:r>
            <a:r>
              <a:rPr lang="ru-RU" dirty="0"/>
              <a:t> в </a:t>
            </a:r>
            <a:r>
              <a:rPr lang="ru-RU" dirty="0" err="1"/>
              <a:t>просвіті</a:t>
            </a:r>
            <a:r>
              <a:rPr lang="ru-RU" dirty="0"/>
              <a:t> кишки.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8229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633747"/>
            <a:ext cx="3901832" cy="522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83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" y="0"/>
            <a:ext cx="91588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97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"/>
            <a:ext cx="5718175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963" y="2420889"/>
            <a:ext cx="6833038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38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7389"/>
            <a:ext cx="8712968" cy="439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3413"/>
            <a:ext cx="9144000" cy="222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76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0743"/>
            <a:ext cx="9144000" cy="734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148064" cy="6858000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Аскаридові</a:t>
            </a:r>
            <a:r>
              <a:rPr lang="ru-RU" dirty="0"/>
              <a:t> (</a:t>
            </a:r>
            <a:r>
              <a:rPr lang="en-US" dirty="0" err="1"/>
              <a:t>Ascarididae</a:t>
            </a:r>
            <a:r>
              <a:rPr lang="en-US" dirty="0"/>
              <a:t>) — </a:t>
            </a:r>
            <a:r>
              <a:rPr lang="ru-RU" dirty="0"/>
              <a:t>родина нематод. </a:t>
            </a:r>
            <a:r>
              <a:rPr lang="ru-RU" dirty="0" err="1"/>
              <a:t>Представники</a:t>
            </a:r>
            <a:r>
              <a:rPr lang="ru-RU" dirty="0"/>
              <a:t> </a:t>
            </a:r>
            <a:r>
              <a:rPr lang="ru-RU" dirty="0" err="1"/>
              <a:t>родини</a:t>
            </a:r>
            <a:r>
              <a:rPr lang="ru-RU" dirty="0"/>
              <a:t> </a:t>
            </a:r>
            <a:r>
              <a:rPr lang="ru-RU" dirty="0" err="1"/>
              <a:t>паразитують</a:t>
            </a:r>
            <a:r>
              <a:rPr lang="ru-RU" dirty="0"/>
              <a:t> в кишечнику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класів</a:t>
            </a:r>
            <a:r>
              <a:rPr lang="ru-RU" dirty="0"/>
              <a:t> </a:t>
            </a:r>
            <a:r>
              <a:rPr lang="ru-RU" dirty="0" err="1" smtClean="0"/>
              <a:t>хребетних</a:t>
            </a:r>
            <a:r>
              <a:rPr lang="ru-RU" dirty="0" smtClean="0"/>
              <a:t>.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 smtClean="0"/>
              <a:t>родів</a:t>
            </a:r>
            <a:r>
              <a:rPr lang="ru-RU" dirty="0" smtClean="0"/>
              <a:t>. </a:t>
            </a:r>
            <a:r>
              <a:rPr lang="ru-RU" dirty="0" err="1"/>
              <a:t>Найвідоміші</a:t>
            </a:r>
            <a:r>
              <a:rPr lang="ru-RU" dirty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:</a:t>
            </a:r>
            <a:r>
              <a:rPr lang="en-US" dirty="0" err="1"/>
              <a:t>Amplicaecum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Angusticaecum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Ascaris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Baylisascaris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Crossophorus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Dujardinascaris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Hexametra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Lagaochilascaris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Ophidascaris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Parascaris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Polydelphis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Seuratascaris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Toxascaris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Toxocara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Travassoascaris</a:t>
            </a:r>
            <a:endParaRPr lang="en-US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225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www.medical-enc.ru/1/images/askaridoz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3999" cy="4598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86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69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0137"/>
            <a:ext cx="3347864" cy="33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69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19" y="0"/>
            <a:ext cx="7464006" cy="1571600"/>
          </a:xfrm>
        </p:spPr>
        <p:txBody>
          <a:bodyPr/>
          <a:lstStyle/>
          <a:p>
            <a:r>
              <a:rPr lang="ru-RU" i="1" dirty="0" err="1"/>
              <a:t>Дякую</a:t>
            </a:r>
            <a:r>
              <a:rPr lang="ru-RU" i="1" dirty="0"/>
              <a:t> за </a:t>
            </a:r>
            <a:r>
              <a:rPr lang="ru-RU" i="1" dirty="0" err="1"/>
              <a:t>увагу</a:t>
            </a:r>
            <a:r>
              <a:rPr lang="ru-RU" i="1" dirty="0" smtClean="0"/>
              <a:t>!!!!!!</a:t>
            </a:r>
            <a:r>
              <a:rPr lang="ru-RU" i="1" dirty="0"/>
              <a:t/>
            </a:r>
            <a:br>
              <a:rPr lang="ru-RU" i="1" dirty="0"/>
            </a:br>
            <a:r>
              <a:rPr lang="ru-RU" smtClean="0">
                <a:sym typeface="Wingdings" pitchFamily="2" charset="2"/>
              </a:rPr>
              <a:t>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068960"/>
            <a:ext cx="5076056" cy="1440160"/>
          </a:xfrm>
        </p:spPr>
        <p:txBody>
          <a:bodyPr>
            <a:normAutofit fontScale="77500" lnSpcReduction="20000"/>
          </a:bodyPr>
          <a:lstStyle/>
          <a:p>
            <a:r>
              <a:rPr lang="uk-UA" dirty="0" err="1" smtClean="0"/>
              <a:t>Аскарида☻</a:t>
            </a:r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r>
              <a:rPr lang="uk-UA" dirty="0" smtClean="0"/>
              <a:t>--------------------------------------------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01950"/>
            <a:ext cx="3962400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62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229600" cy="1828800"/>
          </a:xfrm>
        </p:spPr>
        <p:txBody>
          <a:bodyPr/>
          <a:lstStyle/>
          <a:p>
            <a:r>
              <a:rPr lang="ru-RU" dirty="0" err="1" smtClean="0"/>
              <a:t>Біологічна</a:t>
            </a:r>
            <a:r>
              <a:rPr lang="ru-RU" dirty="0" smtClean="0"/>
              <a:t> </a:t>
            </a:r>
            <a:r>
              <a:rPr lang="ru-RU" dirty="0" err="1" smtClean="0"/>
              <a:t>класифікація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32856"/>
            <a:ext cx="9144000" cy="4725144"/>
          </a:xfrm>
        </p:spPr>
        <p:txBody>
          <a:bodyPr>
            <a:normAutofit/>
          </a:bodyPr>
          <a:lstStyle/>
          <a:p>
            <a:r>
              <a:rPr lang="ru-RU" dirty="0"/>
              <a:t>Царство: 	</a:t>
            </a:r>
            <a:r>
              <a:rPr lang="ru-RU" dirty="0" err="1"/>
              <a:t>Тварини</a:t>
            </a:r>
            <a:r>
              <a:rPr lang="ru-RU" dirty="0"/>
              <a:t> (</a:t>
            </a:r>
            <a:r>
              <a:rPr lang="en-US" dirty="0" err="1"/>
              <a:t>Animalia</a:t>
            </a:r>
            <a:r>
              <a:rPr lang="en-US" dirty="0"/>
              <a:t>)</a:t>
            </a:r>
          </a:p>
          <a:p>
            <a:r>
              <a:rPr lang="ru-RU" dirty="0" err="1"/>
              <a:t>Підцарство</a:t>
            </a:r>
            <a:r>
              <a:rPr lang="ru-RU" dirty="0"/>
              <a:t>: 	</a:t>
            </a:r>
            <a:r>
              <a:rPr lang="ru-RU" dirty="0" err="1"/>
              <a:t>Справжні</a:t>
            </a:r>
            <a:r>
              <a:rPr lang="ru-RU" dirty="0"/>
              <a:t> </a:t>
            </a:r>
            <a:r>
              <a:rPr lang="ru-RU" dirty="0" err="1"/>
              <a:t>багатоклітинні</a:t>
            </a:r>
            <a:r>
              <a:rPr lang="ru-RU" dirty="0"/>
              <a:t> (</a:t>
            </a:r>
            <a:r>
              <a:rPr lang="en-US" dirty="0" err="1"/>
              <a:t>Eumetazoa</a:t>
            </a:r>
            <a:r>
              <a:rPr lang="en-US" dirty="0"/>
              <a:t>)</a:t>
            </a:r>
          </a:p>
          <a:p>
            <a:r>
              <a:rPr lang="en-US" dirty="0"/>
              <a:t>- 	</a:t>
            </a:r>
            <a:r>
              <a:rPr lang="ru-RU" dirty="0" err="1"/>
              <a:t>Двобічно-симетричні</a:t>
            </a:r>
            <a:r>
              <a:rPr lang="ru-RU" dirty="0"/>
              <a:t> (</a:t>
            </a:r>
            <a:r>
              <a:rPr lang="en-US" dirty="0" err="1"/>
              <a:t>Bilateralia</a:t>
            </a:r>
            <a:r>
              <a:rPr lang="en-US" dirty="0"/>
              <a:t>)</a:t>
            </a:r>
          </a:p>
          <a:p>
            <a:r>
              <a:rPr lang="en-US" dirty="0"/>
              <a:t>- 	</a:t>
            </a:r>
            <a:r>
              <a:rPr lang="ru-RU" dirty="0" err="1"/>
              <a:t>Первиннороті</a:t>
            </a:r>
            <a:r>
              <a:rPr lang="ru-RU" dirty="0"/>
              <a:t> (</a:t>
            </a:r>
            <a:r>
              <a:rPr lang="en-US" dirty="0" err="1"/>
              <a:t>Protostomia</a:t>
            </a:r>
            <a:r>
              <a:rPr lang="en-US" dirty="0"/>
              <a:t>)</a:t>
            </a:r>
          </a:p>
          <a:p>
            <a:r>
              <a:rPr lang="ru-RU" dirty="0"/>
              <a:t>Тип: 	</a:t>
            </a:r>
            <a:r>
              <a:rPr lang="ru-RU" dirty="0" err="1"/>
              <a:t>Круглі</a:t>
            </a:r>
            <a:r>
              <a:rPr lang="ru-RU" dirty="0"/>
              <a:t> черви (</a:t>
            </a:r>
            <a:r>
              <a:rPr lang="en-US" dirty="0" err="1"/>
              <a:t>Nematoda</a:t>
            </a:r>
            <a:r>
              <a:rPr lang="en-US" dirty="0"/>
              <a:t>)</a:t>
            </a:r>
          </a:p>
          <a:p>
            <a:r>
              <a:rPr lang="ru-RU" dirty="0" err="1"/>
              <a:t>Клас</a:t>
            </a:r>
            <a:r>
              <a:rPr lang="ru-RU" dirty="0"/>
              <a:t>: 	</a:t>
            </a:r>
            <a:r>
              <a:rPr lang="en-US" dirty="0" err="1"/>
              <a:t>Secernentea</a:t>
            </a:r>
            <a:endParaRPr lang="en-US" dirty="0"/>
          </a:p>
          <a:p>
            <a:r>
              <a:rPr lang="ru-RU" dirty="0" err="1"/>
              <a:t>Підклас</a:t>
            </a:r>
            <a:r>
              <a:rPr lang="ru-RU" dirty="0"/>
              <a:t>: 	</a:t>
            </a:r>
            <a:r>
              <a:rPr lang="en-US" dirty="0" err="1"/>
              <a:t>Spiruria</a:t>
            </a:r>
            <a:endParaRPr lang="en-US" dirty="0"/>
          </a:p>
          <a:p>
            <a:r>
              <a:rPr lang="ru-RU" dirty="0"/>
              <a:t>Ряд: 	</a:t>
            </a:r>
            <a:r>
              <a:rPr lang="ru-RU" dirty="0" err="1"/>
              <a:t>Аскаридоподібні</a:t>
            </a:r>
            <a:r>
              <a:rPr lang="ru-RU" dirty="0"/>
              <a:t> (</a:t>
            </a:r>
            <a:r>
              <a:rPr lang="en-US" dirty="0" err="1"/>
              <a:t>Ascaridida</a:t>
            </a:r>
            <a:r>
              <a:rPr lang="en-US" dirty="0"/>
              <a:t>)</a:t>
            </a:r>
          </a:p>
          <a:p>
            <a:r>
              <a:rPr lang="ru-RU" dirty="0"/>
              <a:t>Родина: 	</a:t>
            </a:r>
            <a:r>
              <a:rPr lang="en-US" dirty="0" err="1"/>
              <a:t>Ascarididae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82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5050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06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Аскаридоз - </a:t>
            </a:r>
            <a:r>
              <a:rPr lang="ru-RU" dirty="0" err="1"/>
              <a:t>гельмінтоз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відомий</a:t>
            </a:r>
            <a:r>
              <a:rPr lang="ru-RU" dirty="0"/>
              <a:t> з </a:t>
            </a:r>
            <a:r>
              <a:rPr lang="ru-RU" dirty="0" err="1"/>
              <a:t>часів</a:t>
            </a:r>
            <a:r>
              <a:rPr lang="ru-RU" dirty="0"/>
              <a:t> </a:t>
            </a:r>
            <a:r>
              <a:rPr lang="ru-RU" dirty="0" err="1"/>
              <a:t>глибокої</a:t>
            </a:r>
            <a:r>
              <a:rPr lang="ru-RU" dirty="0"/>
              <a:t> </a:t>
            </a:r>
            <a:r>
              <a:rPr lang="ru-RU" dirty="0" err="1"/>
              <a:t>старовини</a:t>
            </a:r>
            <a:r>
              <a:rPr lang="ru-RU" dirty="0"/>
              <a:t> у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з </a:t>
            </a:r>
            <a:r>
              <a:rPr lang="ru-RU" dirty="0" err="1"/>
              <a:t>помірним</a:t>
            </a:r>
            <a:r>
              <a:rPr lang="ru-RU" dirty="0"/>
              <a:t>, теплим і жарким </a:t>
            </a:r>
            <a:r>
              <a:rPr lang="ru-RU" dirty="0" err="1"/>
              <a:t>кліматом</a:t>
            </a:r>
            <a:r>
              <a:rPr lang="ru-RU" dirty="0"/>
              <a:t> за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достатньої</a:t>
            </a:r>
            <a:r>
              <a:rPr lang="ru-RU" dirty="0"/>
              <a:t> </a:t>
            </a:r>
            <a:r>
              <a:rPr lang="ru-RU" dirty="0" err="1"/>
              <a:t>вологості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усього</a:t>
            </a:r>
            <a:r>
              <a:rPr lang="ru-RU" dirty="0"/>
              <a:t> року. Аскаридоз є </a:t>
            </a:r>
            <a:r>
              <a:rPr lang="ru-RU" dirty="0" err="1"/>
              <a:t>найбільш</a:t>
            </a:r>
            <a:r>
              <a:rPr lang="ru-RU" dirty="0"/>
              <a:t> частим </a:t>
            </a:r>
            <a:r>
              <a:rPr lang="ru-RU" dirty="0" err="1"/>
              <a:t>гельмінтозів</a:t>
            </a:r>
            <a:r>
              <a:rPr lang="ru-RU" dirty="0"/>
              <a:t>, </a:t>
            </a:r>
            <a:r>
              <a:rPr lang="ru-RU" dirty="0" err="1"/>
              <a:t>поширеним</a:t>
            </a:r>
            <a:r>
              <a:rPr lang="ru-RU" dirty="0"/>
              <a:t> по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земній</a:t>
            </a:r>
            <a:r>
              <a:rPr lang="ru-RU" dirty="0"/>
              <a:t> </a:t>
            </a:r>
            <a:r>
              <a:rPr lang="ru-RU" dirty="0" err="1"/>
              <a:t>кулі</a:t>
            </a:r>
            <a:r>
              <a:rPr lang="ru-RU" dirty="0"/>
              <a:t>. У </a:t>
            </a:r>
            <a:r>
              <a:rPr lang="ru-RU" dirty="0" err="1"/>
              <a:t>країнах</a:t>
            </a:r>
            <a:r>
              <a:rPr lang="ru-RU" dirty="0"/>
              <a:t> з сухим </a:t>
            </a:r>
            <a:r>
              <a:rPr lang="ru-RU" dirty="0" err="1"/>
              <a:t>кліматом</a:t>
            </a:r>
            <a:r>
              <a:rPr lang="ru-RU" dirty="0"/>
              <a:t> </a:t>
            </a:r>
            <a:r>
              <a:rPr lang="ru-RU" dirty="0" err="1"/>
              <a:t>зустрічається</a:t>
            </a:r>
            <a:r>
              <a:rPr lang="ru-RU" dirty="0"/>
              <a:t> </a:t>
            </a:r>
            <a:r>
              <a:rPr lang="ru-RU" dirty="0" err="1"/>
              <a:t>рідко</a:t>
            </a:r>
            <a:r>
              <a:rPr lang="ru-RU" dirty="0"/>
              <a:t>, </a:t>
            </a:r>
            <a:r>
              <a:rPr lang="ru-RU" dirty="0" err="1"/>
              <a:t>відсутня</a:t>
            </a:r>
            <a:r>
              <a:rPr lang="ru-RU" dirty="0"/>
              <a:t> за </a:t>
            </a:r>
            <a:r>
              <a:rPr lang="ru-RU" dirty="0" err="1"/>
              <a:t>Полярним</a:t>
            </a:r>
            <a:r>
              <a:rPr lang="ru-RU" dirty="0"/>
              <a:t> колом.</a:t>
            </a:r>
            <a:endParaRPr lang="ru-RU" dirty="0" smtClean="0"/>
          </a:p>
          <a:p>
            <a:r>
              <a:rPr lang="ru-RU" dirty="0" smtClean="0"/>
              <a:t>Аскарида </a:t>
            </a:r>
            <a:r>
              <a:rPr lang="ru-RU" dirty="0" err="1"/>
              <a:t>людська</a:t>
            </a:r>
            <a:r>
              <a:rPr lang="ru-RU" dirty="0"/>
              <a:t> (</a:t>
            </a:r>
            <a:r>
              <a:rPr lang="en-US" dirty="0" err="1"/>
              <a:t>Ascaris</a:t>
            </a:r>
            <a:r>
              <a:rPr lang="en-US" dirty="0"/>
              <a:t> </a:t>
            </a:r>
            <a:r>
              <a:rPr lang="en-US" dirty="0" err="1"/>
              <a:t>lumbricoides</a:t>
            </a:r>
            <a:r>
              <a:rPr lang="en-US" dirty="0"/>
              <a:t>) — </a:t>
            </a:r>
            <a:r>
              <a:rPr lang="ru-RU" dirty="0" err="1"/>
              <a:t>паразитичний</a:t>
            </a:r>
            <a:r>
              <a:rPr lang="ru-RU" dirty="0"/>
              <a:t> </a:t>
            </a:r>
            <a:r>
              <a:rPr lang="ru-RU" dirty="0" err="1"/>
              <a:t>круглий</a:t>
            </a:r>
            <a:r>
              <a:rPr lang="ru-RU" dirty="0"/>
              <a:t> черв,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викликає</a:t>
            </a:r>
            <a:r>
              <a:rPr lang="ru-RU" dirty="0"/>
              <a:t> </a:t>
            </a:r>
            <a:r>
              <a:rPr lang="ru-RU" dirty="0" err="1"/>
              <a:t>захворювання</a:t>
            </a:r>
            <a:r>
              <a:rPr lang="ru-RU" dirty="0"/>
              <a:t> аскаридоз. </a:t>
            </a:r>
            <a:r>
              <a:rPr lang="ru-RU" dirty="0" err="1"/>
              <a:t>Космополіт</a:t>
            </a:r>
            <a:r>
              <a:rPr lang="ru-RU" dirty="0"/>
              <a:t>. </a:t>
            </a:r>
            <a:r>
              <a:rPr lang="ru-RU" dirty="0" err="1"/>
              <a:t>Живе</a:t>
            </a:r>
            <a:r>
              <a:rPr lang="ru-RU" dirty="0"/>
              <a:t> у </a:t>
            </a:r>
            <a:r>
              <a:rPr lang="ru-RU" dirty="0" err="1"/>
              <a:t>просвіті</a:t>
            </a:r>
            <a:r>
              <a:rPr lang="ru-RU" dirty="0"/>
              <a:t> тонкого кишечнику </a:t>
            </a:r>
            <a:r>
              <a:rPr lang="ru-RU" dirty="0" err="1"/>
              <a:t>людини</a:t>
            </a:r>
            <a:r>
              <a:rPr lang="ru-RU" dirty="0"/>
              <a:t>, живиться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вмістом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верхніми</a:t>
            </a:r>
            <a:r>
              <a:rPr lang="ru-RU" dirty="0"/>
              <a:t> шарами </a:t>
            </a:r>
            <a:r>
              <a:rPr lang="ru-RU" dirty="0" err="1"/>
              <a:t>слизової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. </a:t>
            </a: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— 11-12 </a:t>
            </a:r>
            <a:r>
              <a:rPr lang="ru-RU" dirty="0" err="1"/>
              <a:t>місяців</a:t>
            </a:r>
            <a:r>
              <a:rPr lang="ru-RU" dirty="0" smtClean="0"/>
              <a:t>.</a:t>
            </a:r>
          </a:p>
          <a:p>
            <a:r>
              <a:rPr lang="ru-RU" dirty="0" err="1"/>
              <a:t>Етіологія</a:t>
            </a:r>
            <a:r>
              <a:rPr lang="ru-RU" dirty="0"/>
              <a:t>. </a:t>
            </a:r>
            <a:r>
              <a:rPr lang="ru-RU" dirty="0" err="1"/>
              <a:t>Збудником</a:t>
            </a:r>
            <a:r>
              <a:rPr lang="ru-RU" dirty="0"/>
              <a:t> аскаридозу є </a:t>
            </a:r>
            <a:r>
              <a:rPr lang="ru-RU" dirty="0" err="1"/>
              <a:t>круглий</a:t>
            </a:r>
            <a:r>
              <a:rPr lang="ru-RU" dirty="0"/>
              <a:t> </a:t>
            </a:r>
            <a:r>
              <a:rPr lang="ru-RU" dirty="0" err="1"/>
              <a:t>гельмінт</a:t>
            </a:r>
            <a:r>
              <a:rPr lang="ru-RU" dirty="0"/>
              <a:t> - </a:t>
            </a:r>
            <a:r>
              <a:rPr lang="ru-RU" dirty="0" err="1" smtClean="0"/>
              <a:t>аскаріда</a:t>
            </a:r>
            <a:r>
              <a:rPr lang="ru-RU" dirty="0" smtClean="0"/>
              <a:t> </a:t>
            </a:r>
            <a:r>
              <a:rPr lang="ru-RU" dirty="0" err="1"/>
              <a:t>людська</a:t>
            </a:r>
            <a:r>
              <a:rPr lang="ru-RU" dirty="0"/>
              <a:t> (</a:t>
            </a:r>
            <a:r>
              <a:rPr lang="en-US" dirty="0" err="1"/>
              <a:t>Ascaris</a:t>
            </a:r>
            <a:r>
              <a:rPr lang="en-US" dirty="0"/>
              <a:t> </a:t>
            </a:r>
            <a:r>
              <a:rPr lang="en-US" dirty="0" err="1"/>
              <a:t>lumbricoides</a:t>
            </a:r>
            <a:r>
              <a:rPr lang="en-US" dirty="0"/>
              <a:t>). </a:t>
            </a:r>
            <a:r>
              <a:rPr lang="ru-RU" dirty="0" err="1"/>
              <a:t>Дорослі</a:t>
            </a:r>
            <a:r>
              <a:rPr lang="ru-RU" dirty="0"/>
              <a:t> </a:t>
            </a:r>
            <a:r>
              <a:rPr lang="ru-RU" dirty="0" err="1"/>
              <a:t>особини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веретено-</a:t>
            </a:r>
            <a:r>
              <a:rPr lang="ru-RU" dirty="0" err="1"/>
              <a:t>подібну</a:t>
            </a:r>
            <a:r>
              <a:rPr lang="ru-RU" dirty="0"/>
              <a:t> форму. </a:t>
            </a:r>
            <a:r>
              <a:rPr lang="ru-RU" dirty="0" err="1"/>
              <a:t>Живі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свежевиделівшіеся</a:t>
            </a:r>
            <a:r>
              <a:rPr lang="ru-RU" dirty="0"/>
              <a:t> з кишечника </a:t>
            </a:r>
            <a:r>
              <a:rPr lang="ru-RU" dirty="0" err="1"/>
              <a:t>аскариди</a:t>
            </a:r>
            <a:r>
              <a:rPr lang="ru-RU" dirty="0"/>
              <a:t> </a:t>
            </a:r>
            <a:r>
              <a:rPr lang="ru-RU" dirty="0" err="1"/>
              <a:t>червонувато-жовті</a:t>
            </a:r>
            <a:r>
              <a:rPr lang="ru-RU" dirty="0"/>
              <a:t>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загибелі</a:t>
            </a:r>
            <a:r>
              <a:rPr lang="ru-RU" dirty="0"/>
              <a:t> </a:t>
            </a:r>
            <a:r>
              <a:rPr lang="ru-RU" dirty="0" err="1"/>
              <a:t>стають</a:t>
            </a:r>
            <a:r>
              <a:rPr lang="ru-RU" dirty="0"/>
              <a:t> </a:t>
            </a:r>
            <a:r>
              <a:rPr lang="ru-RU" dirty="0" err="1"/>
              <a:t>білими</a:t>
            </a:r>
            <a:r>
              <a:rPr lang="ru-RU" dirty="0"/>
              <a:t>. </a:t>
            </a:r>
            <a:r>
              <a:rPr lang="ru-RU" dirty="0" err="1"/>
              <a:t>Самець</a:t>
            </a:r>
            <a:r>
              <a:rPr lang="ru-RU" dirty="0"/>
              <a:t> </a:t>
            </a:r>
            <a:r>
              <a:rPr lang="ru-RU" dirty="0" err="1"/>
              <a:t>помітно</a:t>
            </a:r>
            <a:r>
              <a:rPr lang="ru-RU" dirty="0"/>
              <a:t> </a:t>
            </a:r>
            <a:r>
              <a:rPr lang="ru-RU" dirty="0" err="1" smtClean="0"/>
              <a:t>менше</a:t>
            </a:r>
            <a:r>
              <a:rPr lang="ru-RU" dirty="0" smtClean="0"/>
              <a:t> </a:t>
            </a:r>
            <a:r>
              <a:rPr lang="ru-RU" dirty="0"/>
              <a:t>самки, </a:t>
            </a:r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15-25 см х 2-4 мм і </a:t>
            </a:r>
            <a:r>
              <a:rPr lang="ru-RU" dirty="0" err="1"/>
              <a:t>задній</a:t>
            </a:r>
            <a:r>
              <a:rPr lang="ru-RU" dirty="0"/>
              <a:t> </a:t>
            </a:r>
            <a:r>
              <a:rPr lang="ru-RU" dirty="0" err="1"/>
              <a:t>кінець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загнутий</a:t>
            </a:r>
            <a:r>
              <a:rPr lang="ru-RU" dirty="0"/>
              <a:t> </a:t>
            </a:r>
            <a:r>
              <a:rPr lang="ru-RU" dirty="0" err="1"/>
              <a:t>гачком</a:t>
            </a:r>
            <a:r>
              <a:rPr lang="ru-RU" dirty="0"/>
              <a:t>. Самка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пряме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</a:t>
            </a:r>
            <a:r>
              <a:rPr lang="ru-RU" dirty="0" err="1"/>
              <a:t>завдовжки</a:t>
            </a:r>
            <a:r>
              <a:rPr lang="ru-RU" dirty="0"/>
              <a:t> 25-40 см і 3-6 мм в </a:t>
            </a:r>
            <a:r>
              <a:rPr lang="ru-RU" dirty="0" err="1"/>
              <a:t>товщину</a:t>
            </a:r>
            <a:r>
              <a:rPr lang="ru-RU" dirty="0"/>
              <a:t>; </a:t>
            </a:r>
            <a:r>
              <a:rPr lang="ru-RU" dirty="0" err="1"/>
              <a:t>розмір</a:t>
            </a:r>
            <a:r>
              <a:rPr lang="ru-RU" dirty="0"/>
              <a:t> </a:t>
            </a:r>
            <a:r>
              <a:rPr lang="ru-RU" dirty="0" err="1"/>
              <a:t>яєць</a:t>
            </a:r>
            <a:r>
              <a:rPr lang="ru-RU" dirty="0"/>
              <a:t> 0,050-0,106 х 0,40-0,050 мм.</a:t>
            </a:r>
          </a:p>
        </p:txBody>
      </p:sp>
    </p:spTree>
    <p:extLst>
      <p:ext uri="{BB962C8B-B14F-4D97-AF65-F5344CB8AC3E}">
        <p14:creationId xmlns:p14="http://schemas.microsoft.com/office/powerpoint/2010/main" val="222482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9"/>
            <a:ext cx="4354388" cy="325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77399"/>
            <a:ext cx="6084168" cy="438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4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4" y="-128914"/>
            <a:ext cx="9217024" cy="709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95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567" y="1628799"/>
            <a:ext cx="5229201" cy="522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229600" cy="707504"/>
          </a:xfrm>
        </p:spPr>
        <p:txBody>
          <a:bodyPr>
            <a:normAutofit fontScale="90000"/>
          </a:bodyPr>
          <a:lstStyle/>
          <a:p>
            <a:r>
              <a:rPr lang="ru-RU" dirty="0"/>
              <a:t>Характеристика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4462" y="908720"/>
            <a:ext cx="5614574" cy="594928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Не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прикріплення</a:t>
            </a:r>
            <a:r>
              <a:rPr lang="ru-RU" dirty="0"/>
              <a:t>,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рухається</a:t>
            </a:r>
            <a:r>
              <a:rPr lang="ru-RU" dirty="0"/>
              <a:t> </a:t>
            </a:r>
            <a:r>
              <a:rPr lang="ru-RU" dirty="0" err="1"/>
              <a:t>назустріч</a:t>
            </a:r>
            <a:r>
              <a:rPr lang="ru-RU" dirty="0"/>
              <a:t> </a:t>
            </a:r>
            <a:r>
              <a:rPr lang="ru-RU" dirty="0" err="1"/>
              <a:t>харчовим</a:t>
            </a:r>
            <a:r>
              <a:rPr lang="ru-RU" dirty="0"/>
              <a:t> </a:t>
            </a:r>
            <a:r>
              <a:rPr lang="ru-RU" dirty="0" err="1"/>
              <a:t>масам</a:t>
            </a:r>
            <a:r>
              <a:rPr lang="ru-RU" dirty="0"/>
              <a:t>. Кутикула </a:t>
            </a:r>
            <a:r>
              <a:rPr lang="ru-RU" dirty="0" err="1"/>
              <a:t>складається</a:t>
            </a:r>
            <a:r>
              <a:rPr lang="ru-RU" dirty="0"/>
              <a:t> з 10 </a:t>
            </a:r>
            <a:r>
              <a:rPr lang="ru-RU" dirty="0" err="1"/>
              <a:t>шарів</a:t>
            </a:r>
            <a:r>
              <a:rPr lang="ru-RU" dirty="0"/>
              <a:t>. Кишечник </a:t>
            </a:r>
            <a:r>
              <a:rPr lang="ru-RU" dirty="0" err="1"/>
              <a:t>трубкоподібний</a:t>
            </a:r>
            <a:r>
              <a:rPr lang="ru-RU" dirty="0"/>
              <a:t>. </a:t>
            </a:r>
            <a:r>
              <a:rPr lang="ru-RU" dirty="0" err="1"/>
              <a:t>Всмоктування</a:t>
            </a:r>
            <a:r>
              <a:rPr lang="ru-RU" dirty="0"/>
              <a:t> </a:t>
            </a:r>
            <a:r>
              <a:rPr lang="ru-RU" dirty="0" err="1"/>
              <a:t>поживних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в </a:t>
            </a:r>
            <a:r>
              <a:rPr lang="ru-RU" dirty="0" err="1"/>
              <a:t>середній</a:t>
            </a:r>
            <a:r>
              <a:rPr lang="ru-RU" dirty="0"/>
              <a:t> </a:t>
            </a:r>
            <a:r>
              <a:rPr lang="ru-RU" dirty="0" err="1"/>
              <a:t>кишці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З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чуття</a:t>
            </a:r>
            <a:r>
              <a:rPr lang="ru-RU" dirty="0"/>
              <a:t> </a:t>
            </a:r>
            <a:r>
              <a:rPr lang="ru-RU" dirty="0" err="1"/>
              <a:t>розвинені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дотикові</a:t>
            </a:r>
            <a:r>
              <a:rPr lang="ru-RU" dirty="0"/>
              <a:t> горбики (</a:t>
            </a:r>
            <a:r>
              <a:rPr lang="ru-RU" dirty="0" err="1"/>
              <a:t>папіли</a:t>
            </a:r>
            <a:r>
              <a:rPr lang="ru-RU" dirty="0"/>
              <a:t>) </a:t>
            </a:r>
            <a:r>
              <a:rPr lang="ru-RU" dirty="0" err="1"/>
              <a:t>навколо</a:t>
            </a:r>
            <a:r>
              <a:rPr lang="ru-RU" dirty="0"/>
              <a:t> ротового </a:t>
            </a:r>
            <a:r>
              <a:rPr lang="ru-RU" dirty="0" err="1"/>
              <a:t>отвору</a:t>
            </a:r>
            <a:r>
              <a:rPr lang="ru-RU" dirty="0"/>
              <a:t>. </a:t>
            </a:r>
            <a:r>
              <a:rPr lang="ru-RU" dirty="0" err="1"/>
              <a:t>Розміри</a:t>
            </a:r>
            <a:r>
              <a:rPr lang="ru-RU" dirty="0"/>
              <a:t> </a:t>
            </a:r>
            <a:r>
              <a:rPr lang="ru-RU" dirty="0" err="1"/>
              <a:t>самиць</a:t>
            </a:r>
            <a:r>
              <a:rPr lang="ru-RU" dirty="0"/>
              <a:t> до 44 см, </a:t>
            </a:r>
            <a:r>
              <a:rPr lang="ru-RU" dirty="0" err="1"/>
              <a:t>самців</a:t>
            </a:r>
            <a:r>
              <a:rPr lang="ru-RU" dirty="0"/>
              <a:t> — 25 см. У </a:t>
            </a:r>
            <a:r>
              <a:rPr lang="ru-RU" dirty="0" err="1"/>
              <a:t>самця</a:t>
            </a:r>
            <a:r>
              <a:rPr lang="ru-RU" dirty="0"/>
              <a:t> </a:t>
            </a:r>
            <a:r>
              <a:rPr lang="ru-RU" dirty="0" err="1"/>
              <a:t>задній</a:t>
            </a:r>
            <a:r>
              <a:rPr lang="ru-RU" dirty="0"/>
              <a:t> </a:t>
            </a:r>
            <a:r>
              <a:rPr lang="ru-RU" dirty="0" err="1"/>
              <a:t>кінець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загнутий</a:t>
            </a:r>
            <a:r>
              <a:rPr lang="ru-RU" dirty="0"/>
              <a:t> на </a:t>
            </a:r>
            <a:r>
              <a:rPr lang="ru-RU" dirty="0" err="1"/>
              <a:t>черевний</a:t>
            </a:r>
            <a:r>
              <a:rPr lang="ru-RU" dirty="0"/>
              <a:t> </a:t>
            </a:r>
            <a:r>
              <a:rPr lang="ru-RU" dirty="0" err="1"/>
              <a:t>бік</a:t>
            </a:r>
            <a:r>
              <a:rPr lang="ru-RU" dirty="0"/>
              <a:t>. </a:t>
            </a:r>
            <a:r>
              <a:rPr lang="ru-RU" dirty="0" err="1"/>
              <a:t>Органи</a:t>
            </a:r>
            <a:r>
              <a:rPr lang="ru-RU" dirty="0"/>
              <a:t> </a:t>
            </a:r>
            <a:r>
              <a:rPr lang="ru-RU" dirty="0" err="1"/>
              <a:t>розмноження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вигляд</a:t>
            </a:r>
            <a:r>
              <a:rPr lang="ru-RU" dirty="0"/>
              <a:t> </a:t>
            </a:r>
            <a:r>
              <a:rPr lang="ru-RU" dirty="0" err="1"/>
              <a:t>звивистих</a:t>
            </a:r>
            <a:r>
              <a:rPr lang="ru-RU" dirty="0"/>
              <a:t> тонких </a:t>
            </a:r>
            <a:r>
              <a:rPr lang="ru-RU" dirty="0" err="1"/>
              <a:t>ниткоподібних</a:t>
            </a:r>
            <a:r>
              <a:rPr lang="ru-RU" dirty="0"/>
              <a:t> </a:t>
            </a:r>
            <a:r>
              <a:rPr lang="ru-RU" dirty="0" err="1"/>
              <a:t>трубочок</a:t>
            </a:r>
            <a:r>
              <a:rPr lang="ru-RU" dirty="0"/>
              <a:t>. У </a:t>
            </a:r>
            <a:r>
              <a:rPr lang="ru-RU" dirty="0" err="1"/>
              <a:t>самиць</a:t>
            </a:r>
            <a:r>
              <a:rPr lang="ru-RU" dirty="0"/>
              <a:t> є два </a:t>
            </a:r>
            <a:r>
              <a:rPr lang="ru-RU" dirty="0" err="1"/>
              <a:t>яєчники</a:t>
            </a:r>
            <a:r>
              <a:rPr lang="ru-RU" dirty="0"/>
              <a:t>, у </a:t>
            </a:r>
            <a:r>
              <a:rPr lang="ru-RU" dirty="0" err="1"/>
              <a:t>самця</a:t>
            </a:r>
            <a:r>
              <a:rPr lang="ru-RU" dirty="0"/>
              <a:t> один </a:t>
            </a:r>
            <a:r>
              <a:rPr lang="ru-RU" dirty="0" err="1"/>
              <a:t>сім'яник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55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-35416"/>
            <a:ext cx="8229600" cy="851520"/>
          </a:xfrm>
        </p:spPr>
        <p:txBody>
          <a:bodyPr/>
          <a:lstStyle/>
          <a:p>
            <a:r>
              <a:rPr lang="ru-RU" dirty="0" err="1"/>
              <a:t>Життєвий</a:t>
            </a:r>
            <a:r>
              <a:rPr lang="ru-RU" dirty="0"/>
              <a:t> цикл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08720"/>
            <a:ext cx="9144000" cy="5949280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Самиці</a:t>
            </a:r>
            <a:r>
              <a:rPr lang="ru-RU" dirty="0"/>
              <a:t> аскарид за </a:t>
            </a:r>
            <a:r>
              <a:rPr lang="ru-RU" dirty="0" err="1"/>
              <a:t>добу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виділяти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240 тис. </a:t>
            </a:r>
            <a:r>
              <a:rPr lang="ru-RU" dirty="0" err="1"/>
              <a:t>яєць</a:t>
            </a:r>
            <a:r>
              <a:rPr lang="ru-RU" dirty="0"/>
              <a:t>. </a:t>
            </a:r>
            <a:r>
              <a:rPr lang="ru-RU" dirty="0" err="1"/>
              <a:t>Яйця</a:t>
            </a:r>
            <a:r>
              <a:rPr lang="ru-RU" dirty="0"/>
              <a:t> </a:t>
            </a:r>
            <a:r>
              <a:rPr lang="ru-RU" dirty="0" err="1"/>
              <a:t>вкриті</a:t>
            </a:r>
            <a:r>
              <a:rPr lang="ru-RU" dirty="0"/>
              <a:t> </a:t>
            </a:r>
            <a:r>
              <a:rPr lang="ru-RU" dirty="0" err="1"/>
              <a:t>товстою</a:t>
            </a:r>
            <a:r>
              <a:rPr lang="ru-RU" dirty="0"/>
              <a:t> </a:t>
            </a:r>
            <a:r>
              <a:rPr lang="ru-RU" dirty="0" err="1"/>
              <a:t>оболонкою</a:t>
            </a:r>
            <a:r>
              <a:rPr lang="ru-RU" dirty="0"/>
              <a:t>, </a:t>
            </a:r>
            <a:r>
              <a:rPr lang="ru-RU" dirty="0" err="1"/>
              <a:t>поверхня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бугриста, легко </a:t>
            </a:r>
            <a:r>
              <a:rPr lang="ru-RU" dirty="0" err="1"/>
              <a:t>чіпляється</a:t>
            </a:r>
            <a:r>
              <a:rPr lang="ru-RU" dirty="0"/>
              <a:t> за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предмети</a:t>
            </a:r>
            <a:r>
              <a:rPr lang="ru-RU" dirty="0"/>
              <a:t>. В </a:t>
            </a:r>
            <a:r>
              <a:rPr lang="ru-RU" dirty="0" err="1"/>
              <a:t>навколишньому</a:t>
            </a:r>
            <a:r>
              <a:rPr lang="ru-RU" dirty="0"/>
              <a:t> </a:t>
            </a:r>
            <a:r>
              <a:rPr lang="ru-RU" dirty="0" err="1"/>
              <a:t>середовищі</a:t>
            </a:r>
            <a:r>
              <a:rPr lang="ru-RU" dirty="0"/>
              <a:t> </a:t>
            </a:r>
            <a:r>
              <a:rPr lang="ru-RU" dirty="0" err="1"/>
              <a:t>яйця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зберігатися</a:t>
            </a:r>
            <a:r>
              <a:rPr lang="ru-RU" dirty="0"/>
              <a:t> до 7 </a:t>
            </a:r>
            <a:r>
              <a:rPr lang="ru-RU" dirty="0" err="1"/>
              <a:t>років</a:t>
            </a:r>
            <a:r>
              <a:rPr lang="ru-RU" dirty="0"/>
              <a:t> і </a:t>
            </a:r>
            <a:r>
              <a:rPr lang="ru-RU" dirty="0" err="1"/>
              <a:t>більше</a:t>
            </a:r>
            <a:r>
              <a:rPr lang="ru-RU" dirty="0"/>
              <a:t> (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заражати</a:t>
            </a:r>
            <a:r>
              <a:rPr lang="ru-RU" dirty="0"/>
              <a:t> </a:t>
            </a:r>
            <a:r>
              <a:rPr lang="ru-RU" dirty="0" err="1"/>
              <a:t>людину</a:t>
            </a:r>
            <a:r>
              <a:rPr lang="ru-RU" dirty="0"/>
              <a:t>). Весь цикл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в одному </a:t>
            </a:r>
            <a:r>
              <a:rPr lang="ru-RU" dirty="0" err="1"/>
              <a:t>хазяїні</a:t>
            </a:r>
            <a:r>
              <a:rPr lang="ru-RU" dirty="0"/>
              <a:t>. Час </a:t>
            </a:r>
            <a:r>
              <a:rPr lang="ru-RU" dirty="0" err="1"/>
              <a:t>міграції</a:t>
            </a:r>
            <a:r>
              <a:rPr lang="ru-RU" dirty="0"/>
              <a:t> </a:t>
            </a:r>
            <a:r>
              <a:rPr lang="ru-RU" dirty="0" err="1"/>
              <a:t>аскариди</a:t>
            </a:r>
            <a:r>
              <a:rPr lang="ru-RU" dirty="0"/>
              <a:t> по </a:t>
            </a:r>
            <a:r>
              <a:rPr lang="ru-RU" dirty="0" err="1"/>
              <a:t>організму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триває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2, 5 </a:t>
            </a:r>
            <a:r>
              <a:rPr lang="ru-RU" dirty="0" err="1"/>
              <a:t>місяців</a:t>
            </a:r>
            <a:r>
              <a:rPr lang="ru-RU" dirty="0"/>
              <a:t>. Для </a:t>
            </a:r>
            <a:r>
              <a:rPr lang="ru-RU" dirty="0" err="1"/>
              <a:t>організму</a:t>
            </a:r>
            <a:r>
              <a:rPr lang="ru-RU" dirty="0"/>
              <a:t> </a:t>
            </a:r>
            <a:r>
              <a:rPr lang="ru-RU" dirty="0" err="1"/>
              <a:t>хазяїна</a:t>
            </a:r>
            <a:r>
              <a:rPr lang="ru-RU" dirty="0"/>
              <a:t> </a:t>
            </a:r>
            <a:r>
              <a:rPr lang="ru-RU" dirty="0" err="1"/>
              <a:t>токсичні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 </a:t>
            </a:r>
            <a:r>
              <a:rPr lang="ru-RU" dirty="0" err="1"/>
              <a:t>обміну</a:t>
            </a:r>
            <a:r>
              <a:rPr lang="ru-RU" dirty="0"/>
              <a:t> аскарид.</a:t>
            </a:r>
          </a:p>
          <a:p>
            <a:endParaRPr lang="ru-RU" dirty="0"/>
          </a:p>
          <a:p>
            <a:r>
              <a:rPr lang="ru-RU" dirty="0" err="1"/>
              <a:t>Яйця</a:t>
            </a:r>
            <a:r>
              <a:rPr lang="ru-RU" dirty="0"/>
              <a:t> аскарид </a:t>
            </a:r>
            <a:r>
              <a:rPr lang="ru-RU" dirty="0" err="1"/>
              <a:t>виводяться</a:t>
            </a:r>
            <a:r>
              <a:rPr lang="ru-RU" dirty="0"/>
              <a:t> в </a:t>
            </a:r>
            <a:r>
              <a:rPr lang="ru-RU" dirty="0" err="1"/>
              <a:t>зовнішнє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 з кишечнику </a:t>
            </a:r>
            <a:r>
              <a:rPr lang="ru-RU" dirty="0" err="1"/>
              <a:t>людини</a:t>
            </a:r>
            <a:r>
              <a:rPr lang="ru-RU" dirty="0"/>
              <a:t>. Вони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потрапити</a:t>
            </a:r>
            <a:r>
              <a:rPr lang="ru-RU" dirty="0"/>
              <a:t> до </a:t>
            </a:r>
            <a:r>
              <a:rPr lang="ru-RU" dirty="0" err="1"/>
              <a:t>вологого</a:t>
            </a:r>
            <a:r>
              <a:rPr lang="ru-RU" dirty="0"/>
              <a:t> </a:t>
            </a:r>
            <a:r>
              <a:rPr lang="ru-RU" dirty="0" err="1"/>
              <a:t>ґрунту</a:t>
            </a:r>
            <a:r>
              <a:rPr lang="ru-RU" dirty="0"/>
              <a:t>. Для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необхідні</a:t>
            </a:r>
            <a:r>
              <a:rPr lang="ru-RU" dirty="0"/>
              <a:t> </a:t>
            </a:r>
            <a:r>
              <a:rPr lang="ru-RU" dirty="0" err="1"/>
              <a:t>певна</a:t>
            </a:r>
            <a:r>
              <a:rPr lang="ru-RU" dirty="0"/>
              <a:t> температура (12˚С і </a:t>
            </a:r>
            <a:r>
              <a:rPr lang="ru-RU" dirty="0" err="1"/>
              <a:t>вище</a:t>
            </a:r>
            <a:r>
              <a:rPr lang="ru-RU" dirty="0"/>
              <a:t>), </a:t>
            </a:r>
            <a:r>
              <a:rPr lang="ru-RU" dirty="0" err="1"/>
              <a:t>вологість</a:t>
            </a:r>
            <a:r>
              <a:rPr lang="ru-RU" dirty="0"/>
              <a:t>, доступ </a:t>
            </a:r>
            <a:r>
              <a:rPr lang="ru-RU" dirty="0" err="1"/>
              <a:t>кисню</a:t>
            </a:r>
            <a:r>
              <a:rPr lang="ru-RU" dirty="0"/>
              <a:t>. У </a:t>
            </a:r>
            <a:r>
              <a:rPr lang="ru-RU" dirty="0" err="1"/>
              <a:t>середині</a:t>
            </a:r>
            <a:r>
              <a:rPr lang="ru-RU" dirty="0"/>
              <a:t> </a:t>
            </a:r>
            <a:r>
              <a:rPr lang="ru-RU" dirty="0" err="1"/>
              <a:t>яйця</a:t>
            </a:r>
            <a:r>
              <a:rPr lang="ru-RU" dirty="0"/>
              <a:t> </a:t>
            </a:r>
            <a:r>
              <a:rPr lang="ru-RU" dirty="0" err="1"/>
              <a:t>формується</a:t>
            </a:r>
            <a:r>
              <a:rPr lang="ru-RU" dirty="0"/>
              <a:t> личинка (при </a:t>
            </a:r>
            <a:r>
              <a:rPr lang="ru-RU" dirty="0" err="1"/>
              <a:t>сприятливих</a:t>
            </a:r>
            <a:r>
              <a:rPr lang="ru-RU" dirty="0"/>
              <a:t> </a:t>
            </a:r>
            <a:r>
              <a:rPr lang="ru-RU" dirty="0" err="1"/>
              <a:t>умовах</a:t>
            </a:r>
            <a:r>
              <a:rPr lang="ru-RU" dirty="0"/>
              <a:t> — через 2-3 </a:t>
            </a:r>
            <a:r>
              <a:rPr lang="ru-RU" dirty="0" err="1"/>
              <a:t>тижні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заразити</a:t>
            </a:r>
            <a:r>
              <a:rPr lang="ru-RU" dirty="0"/>
              <a:t> </a:t>
            </a:r>
            <a:r>
              <a:rPr lang="ru-RU" dirty="0" err="1"/>
              <a:t>людину</a:t>
            </a:r>
            <a:r>
              <a:rPr lang="ru-RU" dirty="0"/>
              <a:t>). До </a:t>
            </a:r>
            <a:r>
              <a:rPr lang="ru-RU" dirty="0" err="1"/>
              <a:t>організму</a:t>
            </a:r>
            <a:r>
              <a:rPr lang="ru-RU" dirty="0"/>
              <a:t> </a:t>
            </a:r>
            <a:r>
              <a:rPr lang="ru-RU" dirty="0" err="1"/>
              <a:t>хазяїна</a:t>
            </a:r>
            <a:r>
              <a:rPr lang="ru-RU" dirty="0"/>
              <a:t> </a:t>
            </a:r>
            <a:r>
              <a:rPr lang="ru-RU" dirty="0" err="1"/>
              <a:t>потрапляють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немитими</a:t>
            </a:r>
            <a:r>
              <a:rPr lang="ru-RU" dirty="0"/>
              <a:t> </a:t>
            </a:r>
            <a:r>
              <a:rPr lang="ru-RU" dirty="0" err="1"/>
              <a:t>овочами</a:t>
            </a:r>
            <a:r>
              <a:rPr lang="ru-RU" dirty="0"/>
              <a:t>, ягодами, фруктами, водою. У кишечнику личинки </a:t>
            </a:r>
            <a:r>
              <a:rPr lang="ru-RU" dirty="0" err="1"/>
              <a:t>виходять</a:t>
            </a:r>
            <a:r>
              <a:rPr lang="ru-RU" dirty="0"/>
              <a:t> та </a:t>
            </a:r>
            <a:r>
              <a:rPr lang="ru-RU" dirty="0" err="1"/>
              <a:t>іммігрують</a:t>
            </a:r>
            <a:r>
              <a:rPr lang="ru-RU" dirty="0"/>
              <a:t> — </a:t>
            </a:r>
            <a:r>
              <a:rPr lang="ru-RU" dirty="0" err="1"/>
              <a:t>проникають</a:t>
            </a:r>
            <a:r>
              <a:rPr lang="ru-RU" dirty="0"/>
              <a:t> до </a:t>
            </a:r>
            <a:r>
              <a:rPr lang="ru-RU" dirty="0" err="1"/>
              <a:t>кровоносних</a:t>
            </a:r>
            <a:r>
              <a:rPr lang="ru-RU" dirty="0"/>
              <a:t> </a:t>
            </a:r>
            <a:r>
              <a:rPr lang="ru-RU" dirty="0" err="1"/>
              <a:t>судин</a:t>
            </a:r>
            <a:r>
              <a:rPr lang="ru-RU" dirty="0"/>
              <a:t>, </a:t>
            </a:r>
            <a:r>
              <a:rPr lang="ru-RU" dirty="0" err="1"/>
              <a:t>потрапляють</a:t>
            </a:r>
            <a:r>
              <a:rPr lang="ru-RU" dirty="0"/>
              <a:t> до </a:t>
            </a:r>
            <a:r>
              <a:rPr lang="ru-RU" dirty="0" err="1"/>
              <a:t>печінки</a:t>
            </a:r>
            <a:r>
              <a:rPr lang="ru-RU" dirty="0"/>
              <a:t>, </a:t>
            </a:r>
            <a:r>
              <a:rPr lang="ru-RU" dirty="0" err="1"/>
              <a:t>звідти</a:t>
            </a:r>
            <a:r>
              <a:rPr lang="ru-RU" dirty="0"/>
              <a:t> — до </a:t>
            </a:r>
            <a:r>
              <a:rPr lang="ru-RU" dirty="0" err="1"/>
              <a:t>серця</a:t>
            </a:r>
            <a:r>
              <a:rPr lang="ru-RU" dirty="0"/>
              <a:t>, з </a:t>
            </a:r>
            <a:r>
              <a:rPr lang="ru-RU" dirty="0" err="1"/>
              <a:t>серця</a:t>
            </a:r>
            <a:r>
              <a:rPr lang="ru-RU" dirty="0"/>
              <a:t> через </a:t>
            </a:r>
            <a:r>
              <a:rPr lang="ru-RU" dirty="0" err="1"/>
              <a:t>легеневу</a:t>
            </a:r>
            <a:r>
              <a:rPr lang="ru-RU" dirty="0"/>
              <a:t> </a:t>
            </a:r>
            <a:r>
              <a:rPr lang="ru-RU" dirty="0" err="1"/>
              <a:t>артерію</a:t>
            </a:r>
            <a:r>
              <a:rPr lang="ru-RU" dirty="0"/>
              <a:t> — до </a:t>
            </a:r>
            <a:r>
              <a:rPr lang="ru-RU" dirty="0" err="1"/>
              <a:t>легень</a:t>
            </a:r>
            <a:r>
              <a:rPr lang="ru-RU" dirty="0"/>
              <a:t>, </a:t>
            </a:r>
            <a:r>
              <a:rPr lang="ru-RU" dirty="0" err="1"/>
              <a:t>потім</a:t>
            </a:r>
            <a:r>
              <a:rPr lang="ru-RU" dirty="0"/>
              <a:t> до </a:t>
            </a:r>
            <a:r>
              <a:rPr lang="ru-RU" dirty="0" err="1"/>
              <a:t>повітроносних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, до глотки і </a:t>
            </a:r>
            <a:r>
              <a:rPr lang="ru-RU" dirty="0" err="1"/>
              <a:t>заковтуються</a:t>
            </a:r>
            <a:r>
              <a:rPr lang="ru-RU" dirty="0"/>
              <a:t> </a:t>
            </a:r>
            <a:r>
              <a:rPr lang="ru-RU" dirty="0" err="1"/>
              <a:t>знов</a:t>
            </a:r>
            <a:r>
              <a:rPr lang="ru-RU" dirty="0"/>
              <a:t> у кишечник, де </a:t>
            </a:r>
            <a:r>
              <a:rPr lang="ru-RU" dirty="0" err="1"/>
              <a:t>стають</a:t>
            </a:r>
            <a:r>
              <a:rPr lang="ru-RU" dirty="0"/>
              <a:t> </a:t>
            </a:r>
            <a:r>
              <a:rPr lang="ru-RU" dirty="0" err="1"/>
              <a:t>статевозрілими</a:t>
            </a:r>
            <a:r>
              <a:rPr lang="ru-RU" dirty="0"/>
              <a:t>. У </a:t>
            </a:r>
            <a:r>
              <a:rPr lang="ru-RU" dirty="0" err="1"/>
              <a:t>легенях</a:t>
            </a:r>
            <a:r>
              <a:rPr lang="ru-RU" dirty="0"/>
              <a:t> личинки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линяють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руйнують</a:t>
            </a:r>
            <a:r>
              <a:rPr lang="ru-RU" dirty="0"/>
              <a:t> </a:t>
            </a:r>
            <a:r>
              <a:rPr lang="ru-RU" dirty="0" err="1"/>
              <a:t>стінки</a:t>
            </a:r>
            <a:r>
              <a:rPr lang="ru-RU" dirty="0"/>
              <a:t> </a:t>
            </a:r>
            <a:r>
              <a:rPr lang="ru-RU" dirty="0" err="1"/>
              <a:t>пухирців</a:t>
            </a:r>
            <a:r>
              <a:rPr lang="ru-RU" dirty="0"/>
              <a:t>, </a:t>
            </a:r>
            <a:r>
              <a:rPr lang="ru-RU" dirty="0" err="1"/>
              <a:t>легеневих</a:t>
            </a:r>
            <a:r>
              <a:rPr lang="ru-RU" dirty="0"/>
              <a:t> </a:t>
            </a:r>
            <a:r>
              <a:rPr lang="ru-RU" dirty="0" err="1"/>
              <a:t>капілярів</a:t>
            </a:r>
            <a:r>
              <a:rPr lang="ru-RU" dirty="0"/>
              <a:t>, у </a:t>
            </a:r>
            <a:r>
              <a:rPr lang="ru-RU" dirty="0" err="1"/>
              <a:t>кровоносних</a:t>
            </a:r>
            <a:r>
              <a:rPr lang="ru-RU" dirty="0"/>
              <a:t> </a:t>
            </a:r>
            <a:r>
              <a:rPr lang="ru-RU" dirty="0" err="1"/>
              <a:t>судинах</a:t>
            </a:r>
            <a:r>
              <a:rPr lang="ru-RU" dirty="0"/>
              <a:t> — </a:t>
            </a:r>
            <a:r>
              <a:rPr lang="ru-RU" dirty="0" err="1"/>
              <a:t>стінки</a:t>
            </a:r>
            <a:r>
              <a:rPr lang="ru-RU" dirty="0"/>
              <a:t> </a:t>
            </a:r>
            <a:r>
              <a:rPr lang="ru-RU" dirty="0" err="1"/>
              <a:t>судин</a:t>
            </a:r>
            <a:r>
              <a:rPr lang="ru-RU" dirty="0"/>
              <a:t>, а в </a:t>
            </a:r>
            <a:r>
              <a:rPr lang="ru-RU" dirty="0" err="1"/>
              <a:t>інших</a:t>
            </a:r>
            <a:r>
              <a:rPr lang="ru-RU" dirty="0"/>
              <a:t> органах — </a:t>
            </a:r>
            <a:r>
              <a:rPr lang="ru-RU" dirty="0" err="1"/>
              <a:t>тканини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dirty="0" err="1"/>
              <a:t>Зараження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при </a:t>
            </a:r>
            <a:r>
              <a:rPr lang="ru-RU" dirty="0" err="1"/>
              <a:t>ковтанні</a:t>
            </a:r>
            <a:r>
              <a:rPr lang="ru-RU" dirty="0"/>
              <a:t> </a:t>
            </a:r>
            <a:r>
              <a:rPr lang="ru-RU" dirty="0" err="1"/>
              <a:t>зрілих</a:t>
            </a:r>
            <a:r>
              <a:rPr lang="ru-RU" dirty="0"/>
              <a:t> </a:t>
            </a:r>
            <a:r>
              <a:rPr lang="ru-RU" dirty="0" err="1"/>
              <a:t>яєць</a:t>
            </a:r>
            <a:r>
              <a:rPr lang="ru-RU" dirty="0"/>
              <a:t>. </a:t>
            </a:r>
            <a:r>
              <a:rPr lang="ru-RU" dirty="0" err="1"/>
              <a:t>Епідеміологічне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овочі</a:t>
            </a:r>
            <a:r>
              <a:rPr lang="ru-RU" dirty="0"/>
              <a:t>, на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є </a:t>
            </a:r>
            <a:r>
              <a:rPr lang="ru-RU" dirty="0" err="1"/>
              <a:t>частинки</a:t>
            </a:r>
            <a:r>
              <a:rPr lang="ru-RU" dirty="0"/>
              <a:t> грунту. В </a:t>
            </a:r>
            <a:r>
              <a:rPr lang="ru-RU" dirty="0" err="1"/>
              <a:t>даний</a:t>
            </a:r>
            <a:r>
              <a:rPr lang="ru-RU" dirty="0"/>
              <a:t> час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небезпеку</a:t>
            </a:r>
            <a:r>
              <a:rPr lang="ru-RU" dirty="0"/>
              <a:t> для </a:t>
            </a:r>
            <a:r>
              <a:rPr lang="ru-RU" dirty="0" err="1"/>
              <a:t>поширення</a:t>
            </a:r>
            <a:r>
              <a:rPr lang="ru-RU" dirty="0"/>
              <a:t> аскаридозу </a:t>
            </a:r>
            <a:r>
              <a:rPr lang="ru-RU" dirty="0" err="1"/>
              <a:t>мають</a:t>
            </a:r>
            <a:r>
              <a:rPr lang="ru-RU" dirty="0"/>
              <a:t> садово-</a:t>
            </a:r>
            <a:r>
              <a:rPr lang="ru-RU" dirty="0" err="1"/>
              <a:t>городні</a:t>
            </a:r>
            <a:r>
              <a:rPr lang="ru-RU" dirty="0"/>
              <a:t> </a:t>
            </a:r>
            <a:r>
              <a:rPr lang="ru-RU" dirty="0" err="1"/>
              <a:t>ділянки</a:t>
            </a:r>
            <a:r>
              <a:rPr lang="ru-RU" dirty="0"/>
              <a:t>, де часом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незнешкодженою</a:t>
            </a:r>
            <a:r>
              <a:rPr lang="ru-RU" dirty="0"/>
              <a:t> </a:t>
            </a:r>
            <a:r>
              <a:rPr lang="ru-RU" dirty="0" err="1"/>
              <a:t>фекалій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для </a:t>
            </a:r>
            <a:r>
              <a:rPr lang="ru-RU" dirty="0" err="1"/>
              <a:t>удобрення</a:t>
            </a:r>
            <a:r>
              <a:rPr lang="ru-RU" dirty="0"/>
              <a:t> грунту.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4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93</TotalTime>
  <Words>924</Words>
  <Application>Microsoft Office PowerPoint</Application>
  <PresentationFormat>Экран (4:3)</PresentationFormat>
  <Paragraphs>53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☺☻Аскариди☻☺</vt:lpstr>
      <vt:lpstr>Презентация PowerPoint</vt:lpstr>
      <vt:lpstr>Біологічна класифікація</vt:lpstr>
      <vt:lpstr>Презентация PowerPoint</vt:lpstr>
      <vt:lpstr>Презентация PowerPoint</vt:lpstr>
      <vt:lpstr>Презентация PowerPoint</vt:lpstr>
      <vt:lpstr>Презентация PowerPoint</vt:lpstr>
      <vt:lpstr>Характеристика</vt:lpstr>
      <vt:lpstr>Життєвий цикл</vt:lpstr>
      <vt:lpstr>Презентация PowerPoint</vt:lpstr>
      <vt:lpstr>Патогенез</vt:lpstr>
      <vt:lpstr>Презентация PowerPoint</vt:lpstr>
      <vt:lpstr>Симптоми захворювання</vt:lpstr>
      <vt:lpstr>Презентация PowerPoint</vt:lpstr>
      <vt:lpstr>Презентация PowerPoint</vt:lpstr>
      <vt:lpstr>Ускладнення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увагу!!!!!! 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Аскариди</dc:title>
  <cp:lastModifiedBy>Admin</cp:lastModifiedBy>
  <cp:revision>11</cp:revision>
  <dcterms:modified xsi:type="dcterms:W3CDTF">2012-11-11T20:32:34Z</dcterms:modified>
</cp:coreProperties>
</file>