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>
        <p:scale>
          <a:sx n="96" d="100"/>
          <a:sy n="96" d="100"/>
        </p:scale>
        <p:origin x="-4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4C0A6-C8C5-4B91-86AE-66E3FA5160D9}" type="doc">
      <dgm:prSet loTypeId="urn:microsoft.com/office/officeart/2005/8/layout/chevron1" loCatId="process" qsTypeId="urn:microsoft.com/office/officeart/2005/8/quickstyle/3d9" qsCatId="3D" csTypeId="urn:microsoft.com/office/officeart/2005/8/colors/colorful1" csCatId="colorful" phldr="1"/>
      <dgm:spPr/>
    </dgm:pt>
    <dgm:pt modelId="{87CFF69F-9141-48CC-BE2F-B3CE5DF19F69}">
      <dgm:prSet phldrT="[Текст]"/>
      <dgm:spPr/>
      <dgm:t>
        <a:bodyPr/>
        <a:lstStyle/>
        <a:p>
          <a:r>
            <a:rPr lang="ru-RU" b="1" dirty="0" smtClean="0"/>
            <a:t>Царство: </a:t>
          </a:r>
          <a:r>
            <a:rPr lang="ru-RU" b="1" dirty="0" err="1" smtClean="0">
              <a:latin typeface="Century" pitchFamily="18" charset="0"/>
            </a:rPr>
            <a:t>Тварини</a:t>
          </a:r>
          <a:endParaRPr lang="ru-RU" dirty="0">
            <a:latin typeface="Century" pitchFamily="18" charset="0"/>
          </a:endParaRPr>
        </a:p>
      </dgm:t>
    </dgm:pt>
    <dgm:pt modelId="{9B48D58E-9D44-41C7-9F95-852A93E41AD1}" type="parTrans" cxnId="{6A078245-E814-4AD6-A7C4-832C3E98D645}">
      <dgm:prSet/>
      <dgm:spPr/>
      <dgm:t>
        <a:bodyPr/>
        <a:lstStyle/>
        <a:p>
          <a:endParaRPr lang="ru-RU"/>
        </a:p>
      </dgm:t>
    </dgm:pt>
    <dgm:pt modelId="{4ED027EA-B90B-4C1D-B19A-631F41BEF823}" type="sibTrans" cxnId="{6A078245-E814-4AD6-A7C4-832C3E98D645}">
      <dgm:prSet/>
      <dgm:spPr/>
      <dgm:t>
        <a:bodyPr/>
        <a:lstStyle/>
        <a:p>
          <a:endParaRPr lang="ru-RU"/>
        </a:p>
      </dgm:t>
    </dgm:pt>
    <dgm:pt modelId="{C760D574-6CF1-4DD2-AF9E-D62E6B5D34EE}">
      <dgm:prSet phldrT="[Текст]"/>
      <dgm:spPr/>
      <dgm:t>
        <a:bodyPr/>
        <a:lstStyle/>
        <a:p>
          <a:r>
            <a:rPr lang="ru-RU" b="1" dirty="0" smtClean="0"/>
            <a:t>Тип: </a:t>
          </a:r>
          <a:r>
            <a:rPr lang="ru-RU" b="1" dirty="0" err="1" smtClean="0"/>
            <a:t>Членистоногі</a:t>
          </a:r>
          <a:endParaRPr lang="ru-RU" dirty="0"/>
        </a:p>
      </dgm:t>
    </dgm:pt>
    <dgm:pt modelId="{0BA7A27A-D1F0-4A0D-A386-57894A0E4471}" type="parTrans" cxnId="{7EF7822C-F965-466D-865B-18C9763BD1CF}">
      <dgm:prSet/>
      <dgm:spPr/>
      <dgm:t>
        <a:bodyPr/>
        <a:lstStyle/>
        <a:p>
          <a:endParaRPr lang="ru-RU"/>
        </a:p>
      </dgm:t>
    </dgm:pt>
    <dgm:pt modelId="{8967A989-E08E-4086-AC43-074A348AB3BA}" type="sibTrans" cxnId="{7EF7822C-F965-466D-865B-18C9763BD1CF}">
      <dgm:prSet/>
      <dgm:spPr/>
      <dgm:t>
        <a:bodyPr/>
        <a:lstStyle/>
        <a:p>
          <a:endParaRPr lang="ru-RU"/>
        </a:p>
      </dgm:t>
    </dgm:pt>
    <dgm:pt modelId="{8B37D632-9D30-43D7-B24C-1A5C3E6B22FE}">
      <dgm:prSet phldrT="[Текст]"/>
      <dgm:spPr/>
      <dgm:t>
        <a:bodyPr/>
        <a:lstStyle/>
        <a:p>
          <a:r>
            <a:rPr lang="ru-RU" b="1" dirty="0" err="1" smtClean="0"/>
            <a:t>Клас</a:t>
          </a:r>
          <a:r>
            <a:rPr lang="ru-RU" b="1" dirty="0" smtClean="0"/>
            <a:t>: </a:t>
          </a:r>
          <a:r>
            <a:rPr lang="ru-RU" b="1" dirty="0" err="1" smtClean="0"/>
            <a:t>Павукоподібні</a:t>
          </a:r>
          <a:endParaRPr lang="ru-RU" dirty="0"/>
        </a:p>
      </dgm:t>
    </dgm:pt>
    <dgm:pt modelId="{B3943586-AAAF-4FF0-B609-D5F859F39F10}" type="parTrans" cxnId="{56E86F86-528C-41EF-BD7B-E71BCC62BE64}">
      <dgm:prSet/>
      <dgm:spPr/>
      <dgm:t>
        <a:bodyPr/>
        <a:lstStyle/>
        <a:p>
          <a:endParaRPr lang="ru-RU"/>
        </a:p>
      </dgm:t>
    </dgm:pt>
    <dgm:pt modelId="{67A8A98A-6FB6-4CFF-8B33-1A96FF844048}" type="sibTrans" cxnId="{56E86F86-528C-41EF-BD7B-E71BCC62BE64}">
      <dgm:prSet/>
      <dgm:spPr/>
      <dgm:t>
        <a:bodyPr/>
        <a:lstStyle/>
        <a:p>
          <a:endParaRPr lang="ru-RU"/>
        </a:p>
      </dgm:t>
    </dgm:pt>
    <dgm:pt modelId="{C14C925A-EF5C-4BD3-8883-F1EDB06FF3BC}">
      <dgm:prSet/>
      <dgm:spPr/>
      <dgm:t>
        <a:bodyPr/>
        <a:lstStyle/>
        <a:p>
          <a:r>
            <a:rPr lang="ru-RU" b="1" dirty="0" smtClean="0"/>
            <a:t>Ряд: </a:t>
          </a:r>
          <a:r>
            <a:rPr lang="ru-RU" b="1" dirty="0" err="1" smtClean="0"/>
            <a:t>Павуки</a:t>
          </a:r>
          <a:endParaRPr lang="ru-RU" dirty="0"/>
        </a:p>
      </dgm:t>
    </dgm:pt>
    <dgm:pt modelId="{D1772964-4178-43A9-8F55-1633DAF2042F}" type="parTrans" cxnId="{B6F3CE6F-424A-4282-B0AE-2D44532D8234}">
      <dgm:prSet/>
      <dgm:spPr/>
      <dgm:t>
        <a:bodyPr/>
        <a:lstStyle/>
        <a:p>
          <a:endParaRPr lang="ru-RU"/>
        </a:p>
      </dgm:t>
    </dgm:pt>
    <dgm:pt modelId="{834EA7A4-5DEB-4E4D-942C-E33DB3184E08}" type="sibTrans" cxnId="{B6F3CE6F-424A-4282-B0AE-2D44532D8234}">
      <dgm:prSet/>
      <dgm:spPr/>
      <dgm:t>
        <a:bodyPr/>
        <a:lstStyle/>
        <a:p>
          <a:endParaRPr lang="ru-RU"/>
        </a:p>
      </dgm:t>
    </dgm:pt>
    <dgm:pt modelId="{416C0C53-3E70-457A-8AA5-3881EFFE61A6}">
      <dgm:prSet/>
      <dgm:spPr/>
      <dgm:t>
        <a:bodyPr/>
        <a:lstStyle/>
        <a:p>
          <a:r>
            <a:rPr lang="ru-RU" b="1" smtClean="0"/>
            <a:t>Вид: Павук-хрестовик</a:t>
          </a:r>
          <a:endParaRPr lang="ru-RU"/>
        </a:p>
      </dgm:t>
    </dgm:pt>
    <dgm:pt modelId="{DD3AC08D-AE3F-4431-944B-842A579B26EA}" type="parTrans" cxnId="{4D8FFD66-5EA1-4F0D-9C7C-03B422130DB1}">
      <dgm:prSet/>
      <dgm:spPr/>
      <dgm:t>
        <a:bodyPr/>
        <a:lstStyle/>
        <a:p>
          <a:endParaRPr lang="ru-RU"/>
        </a:p>
      </dgm:t>
    </dgm:pt>
    <dgm:pt modelId="{5A90FF94-E4F3-4046-AC8C-0C8590836377}" type="sibTrans" cxnId="{4D8FFD66-5EA1-4F0D-9C7C-03B422130DB1}">
      <dgm:prSet/>
      <dgm:spPr/>
      <dgm:t>
        <a:bodyPr/>
        <a:lstStyle/>
        <a:p>
          <a:endParaRPr lang="ru-RU"/>
        </a:p>
      </dgm:t>
    </dgm:pt>
    <dgm:pt modelId="{8C82E776-B4FD-4A8C-A453-F03D394DE8DB}" type="pres">
      <dgm:prSet presAssocID="{BE34C0A6-C8C5-4B91-86AE-66E3FA5160D9}" presName="Name0" presStyleCnt="0">
        <dgm:presLayoutVars>
          <dgm:dir/>
          <dgm:animLvl val="lvl"/>
          <dgm:resizeHandles val="exact"/>
        </dgm:presLayoutVars>
      </dgm:prSet>
      <dgm:spPr/>
    </dgm:pt>
    <dgm:pt modelId="{0D829CBE-5DF0-4A20-98ED-8C1E414B4C0E}" type="pres">
      <dgm:prSet presAssocID="{87CFF69F-9141-48CC-BE2F-B3CE5DF19F6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ECF7D-ABA6-4BED-BBFE-AD50CD60FB9C}" type="pres">
      <dgm:prSet presAssocID="{4ED027EA-B90B-4C1D-B19A-631F41BEF823}" presName="parTxOnlySpace" presStyleCnt="0"/>
      <dgm:spPr/>
    </dgm:pt>
    <dgm:pt modelId="{79FA3272-C976-4821-8E9E-08278F27D649}" type="pres">
      <dgm:prSet presAssocID="{C760D574-6CF1-4DD2-AF9E-D62E6B5D34E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E037-DFDF-4DCE-84CC-3E394613D608}" type="pres">
      <dgm:prSet presAssocID="{8967A989-E08E-4086-AC43-074A348AB3BA}" presName="parTxOnlySpace" presStyleCnt="0"/>
      <dgm:spPr/>
    </dgm:pt>
    <dgm:pt modelId="{333DFA66-0BEB-4BC8-A0FD-FCB6DA247E4A}" type="pres">
      <dgm:prSet presAssocID="{8B37D632-9D30-43D7-B24C-1A5C3E6B22F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13A08-4AE4-44BD-AA05-5CCA948D2537}" type="pres">
      <dgm:prSet presAssocID="{67A8A98A-6FB6-4CFF-8B33-1A96FF844048}" presName="parTxOnlySpace" presStyleCnt="0"/>
      <dgm:spPr/>
    </dgm:pt>
    <dgm:pt modelId="{BB8C0645-86CA-411D-AA66-EC90A03D0319}" type="pres">
      <dgm:prSet presAssocID="{C14C925A-EF5C-4BD3-8883-F1EDB06FF3B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303C8-E77E-43E3-BEEB-8EE3A5386E08}" type="pres">
      <dgm:prSet presAssocID="{834EA7A4-5DEB-4E4D-942C-E33DB3184E08}" presName="parTxOnlySpace" presStyleCnt="0"/>
      <dgm:spPr/>
    </dgm:pt>
    <dgm:pt modelId="{C9E19562-E65F-4BAA-A30E-13B8F0F83965}" type="pres">
      <dgm:prSet presAssocID="{416C0C53-3E70-457A-8AA5-3881EFFE61A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86F86-528C-41EF-BD7B-E71BCC62BE64}" srcId="{BE34C0A6-C8C5-4B91-86AE-66E3FA5160D9}" destId="{8B37D632-9D30-43D7-B24C-1A5C3E6B22FE}" srcOrd="2" destOrd="0" parTransId="{B3943586-AAAF-4FF0-B609-D5F859F39F10}" sibTransId="{67A8A98A-6FB6-4CFF-8B33-1A96FF844048}"/>
    <dgm:cxn modelId="{6A078245-E814-4AD6-A7C4-832C3E98D645}" srcId="{BE34C0A6-C8C5-4B91-86AE-66E3FA5160D9}" destId="{87CFF69F-9141-48CC-BE2F-B3CE5DF19F69}" srcOrd="0" destOrd="0" parTransId="{9B48D58E-9D44-41C7-9F95-852A93E41AD1}" sibTransId="{4ED027EA-B90B-4C1D-B19A-631F41BEF823}"/>
    <dgm:cxn modelId="{B6F3CE6F-424A-4282-B0AE-2D44532D8234}" srcId="{BE34C0A6-C8C5-4B91-86AE-66E3FA5160D9}" destId="{C14C925A-EF5C-4BD3-8883-F1EDB06FF3BC}" srcOrd="3" destOrd="0" parTransId="{D1772964-4178-43A9-8F55-1633DAF2042F}" sibTransId="{834EA7A4-5DEB-4E4D-942C-E33DB3184E08}"/>
    <dgm:cxn modelId="{7EF7822C-F965-466D-865B-18C9763BD1CF}" srcId="{BE34C0A6-C8C5-4B91-86AE-66E3FA5160D9}" destId="{C760D574-6CF1-4DD2-AF9E-D62E6B5D34EE}" srcOrd="1" destOrd="0" parTransId="{0BA7A27A-D1F0-4A0D-A386-57894A0E4471}" sibTransId="{8967A989-E08E-4086-AC43-074A348AB3BA}"/>
    <dgm:cxn modelId="{B3184349-3D8F-4155-8EA9-F888CB99528F}" type="presOf" srcId="{87CFF69F-9141-48CC-BE2F-B3CE5DF19F69}" destId="{0D829CBE-5DF0-4A20-98ED-8C1E414B4C0E}" srcOrd="0" destOrd="0" presId="urn:microsoft.com/office/officeart/2005/8/layout/chevron1"/>
    <dgm:cxn modelId="{353ED436-181A-4BB2-8E11-04C038F67EC7}" type="presOf" srcId="{C760D574-6CF1-4DD2-AF9E-D62E6B5D34EE}" destId="{79FA3272-C976-4821-8E9E-08278F27D649}" srcOrd="0" destOrd="0" presId="urn:microsoft.com/office/officeart/2005/8/layout/chevron1"/>
    <dgm:cxn modelId="{91EA4949-8551-45B3-80DD-B9E9A03F7FFE}" type="presOf" srcId="{BE34C0A6-C8C5-4B91-86AE-66E3FA5160D9}" destId="{8C82E776-B4FD-4A8C-A453-F03D394DE8DB}" srcOrd="0" destOrd="0" presId="urn:microsoft.com/office/officeart/2005/8/layout/chevron1"/>
    <dgm:cxn modelId="{BAF2C77F-A8AF-4A6A-A0C5-2796CE3E57BE}" type="presOf" srcId="{416C0C53-3E70-457A-8AA5-3881EFFE61A6}" destId="{C9E19562-E65F-4BAA-A30E-13B8F0F83965}" srcOrd="0" destOrd="0" presId="urn:microsoft.com/office/officeart/2005/8/layout/chevron1"/>
    <dgm:cxn modelId="{4D8FFD66-5EA1-4F0D-9C7C-03B422130DB1}" srcId="{BE34C0A6-C8C5-4B91-86AE-66E3FA5160D9}" destId="{416C0C53-3E70-457A-8AA5-3881EFFE61A6}" srcOrd="4" destOrd="0" parTransId="{DD3AC08D-AE3F-4431-944B-842A579B26EA}" sibTransId="{5A90FF94-E4F3-4046-AC8C-0C8590836377}"/>
    <dgm:cxn modelId="{27CDECB8-3B34-4703-98C2-71E2AE7E60FC}" type="presOf" srcId="{C14C925A-EF5C-4BD3-8883-F1EDB06FF3BC}" destId="{BB8C0645-86CA-411D-AA66-EC90A03D0319}" srcOrd="0" destOrd="0" presId="urn:microsoft.com/office/officeart/2005/8/layout/chevron1"/>
    <dgm:cxn modelId="{565FEDE4-D28D-47B0-8A8B-EB14CAC7F7F8}" type="presOf" srcId="{8B37D632-9D30-43D7-B24C-1A5C3E6B22FE}" destId="{333DFA66-0BEB-4BC8-A0FD-FCB6DA247E4A}" srcOrd="0" destOrd="0" presId="urn:microsoft.com/office/officeart/2005/8/layout/chevron1"/>
    <dgm:cxn modelId="{910F4D4C-9153-425D-858B-A0F94D1F5B89}" type="presParOf" srcId="{8C82E776-B4FD-4A8C-A453-F03D394DE8DB}" destId="{0D829CBE-5DF0-4A20-98ED-8C1E414B4C0E}" srcOrd="0" destOrd="0" presId="urn:microsoft.com/office/officeart/2005/8/layout/chevron1"/>
    <dgm:cxn modelId="{D0C94107-D2F7-4C0D-97A1-B3C24501780C}" type="presParOf" srcId="{8C82E776-B4FD-4A8C-A453-F03D394DE8DB}" destId="{100ECF7D-ABA6-4BED-BBFE-AD50CD60FB9C}" srcOrd="1" destOrd="0" presId="urn:microsoft.com/office/officeart/2005/8/layout/chevron1"/>
    <dgm:cxn modelId="{165A0847-60F0-43A3-AFC1-2728F4748C24}" type="presParOf" srcId="{8C82E776-B4FD-4A8C-A453-F03D394DE8DB}" destId="{79FA3272-C976-4821-8E9E-08278F27D649}" srcOrd="2" destOrd="0" presId="urn:microsoft.com/office/officeart/2005/8/layout/chevron1"/>
    <dgm:cxn modelId="{2EF42037-10F9-454A-92BF-11254298F844}" type="presParOf" srcId="{8C82E776-B4FD-4A8C-A453-F03D394DE8DB}" destId="{4298E037-DFDF-4DCE-84CC-3E394613D608}" srcOrd="3" destOrd="0" presId="urn:microsoft.com/office/officeart/2005/8/layout/chevron1"/>
    <dgm:cxn modelId="{3C910AC6-3941-420E-A7E6-FE6D6EF1FCB0}" type="presParOf" srcId="{8C82E776-B4FD-4A8C-A453-F03D394DE8DB}" destId="{333DFA66-0BEB-4BC8-A0FD-FCB6DA247E4A}" srcOrd="4" destOrd="0" presId="urn:microsoft.com/office/officeart/2005/8/layout/chevron1"/>
    <dgm:cxn modelId="{4F04A737-8AF6-47B4-A935-D3E0B74B1B38}" type="presParOf" srcId="{8C82E776-B4FD-4A8C-A453-F03D394DE8DB}" destId="{68713A08-4AE4-44BD-AA05-5CCA948D2537}" srcOrd="5" destOrd="0" presId="urn:microsoft.com/office/officeart/2005/8/layout/chevron1"/>
    <dgm:cxn modelId="{27723C42-CD1D-47D6-8989-6444A733DC3C}" type="presParOf" srcId="{8C82E776-B4FD-4A8C-A453-F03D394DE8DB}" destId="{BB8C0645-86CA-411D-AA66-EC90A03D0319}" srcOrd="6" destOrd="0" presId="urn:microsoft.com/office/officeart/2005/8/layout/chevron1"/>
    <dgm:cxn modelId="{F6CA12A6-7CDF-4395-A9C6-FC927ECA1CDF}" type="presParOf" srcId="{8C82E776-B4FD-4A8C-A453-F03D394DE8DB}" destId="{75C303C8-E77E-43E3-BEEB-8EE3A5386E08}" srcOrd="7" destOrd="0" presId="urn:microsoft.com/office/officeart/2005/8/layout/chevron1"/>
    <dgm:cxn modelId="{F1C4A8C7-C6AA-4F40-B989-514FF0FC1BC0}" type="presParOf" srcId="{8C82E776-B4FD-4A8C-A453-F03D394DE8DB}" destId="{C9E19562-E65F-4BAA-A30E-13B8F0F83965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4857760"/>
            <a:ext cx="5486400" cy="566738"/>
          </a:xfrm>
        </p:spPr>
        <p:txBody>
          <a:bodyPr>
            <a:noAutofit/>
          </a:bodyPr>
          <a:lstStyle/>
          <a:p>
            <a:r>
              <a:rPr lang="uk-UA" sz="5400" b="1" u="sng" dirty="0" smtClean="0">
                <a:latin typeface="Impact" pitchFamily="34" charset="0"/>
              </a:rPr>
              <a:t>Павук Хрестовик</a:t>
            </a:r>
            <a:endParaRPr lang="ru-RU" sz="5400" b="1" u="sng" dirty="0">
              <a:latin typeface="Impact" pitchFamily="34" charset="0"/>
            </a:endParaRPr>
          </a:p>
        </p:txBody>
      </p:sp>
      <p:pic>
        <p:nvPicPr>
          <p:cNvPr id="7" name="Рисунок 6" descr="index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1996" b="11996"/>
          <a:stretch>
            <a:fillRect/>
          </a:stretch>
        </p:blipFill>
        <p:spPr>
          <a:xfrm>
            <a:off x="2285984" y="785794"/>
            <a:ext cx="4205288" cy="315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Кровоносна система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2214554"/>
            <a:ext cx="3686172" cy="4525963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серця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спинній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черевця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судини</a:t>
            </a:r>
            <a:r>
              <a:rPr lang="ru-RU" sz="1800" dirty="0" smtClean="0"/>
              <a:t>, по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кров </a:t>
            </a:r>
            <a:r>
              <a:rPr lang="ru-RU" sz="1800" dirty="0" err="1" smtClean="0"/>
              <a:t>рухається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серця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передньої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.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кровоносна</a:t>
            </a:r>
            <a:r>
              <a:rPr lang="ru-RU" sz="1800" dirty="0" smtClean="0"/>
              <a:t> система не </a:t>
            </a:r>
            <a:r>
              <a:rPr lang="ru-RU" sz="1800" dirty="0" err="1" smtClean="0"/>
              <a:t>замкнена</a:t>
            </a:r>
            <a:r>
              <a:rPr lang="ru-RU" sz="1800" dirty="0" smtClean="0"/>
              <a:t>, то в </a:t>
            </a:r>
            <a:r>
              <a:rPr lang="ru-RU" sz="1800" dirty="0" err="1" smtClean="0"/>
              <a:t>серце</a:t>
            </a:r>
            <a:r>
              <a:rPr lang="ru-RU" sz="1800" dirty="0" smtClean="0"/>
              <a:t> кров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змішаної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порожнини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(</a:t>
            </a:r>
            <a:r>
              <a:rPr lang="ru-RU" sz="1800" dirty="0" err="1" smtClean="0"/>
              <a:t>міксоцелю</a:t>
            </a:r>
            <a:r>
              <a:rPr lang="ru-RU" sz="1800" dirty="0" smtClean="0"/>
              <a:t>), де вона </a:t>
            </a:r>
            <a:r>
              <a:rPr lang="ru-RU" sz="1800" dirty="0" err="1" smtClean="0"/>
              <a:t>омиває</a:t>
            </a:r>
            <a:r>
              <a:rPr lang="ru-RU" sz="1800" dirty="0" smtClean="0"/>
              <a:t> </a:t>
            </a:r>
            <a:r>
              <a:rPr lang="ru-RU" sz="1800" dirty="0" err="1" smtClean="0"/>
              <a:t>легеневі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мішки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трахеї</a:t>
            </a:r>
            <a:r>
              <a:rPr lang="ru-RU" sz="1800" dirty="0" smtClean="0"/>
              <a:t>, </a:t>
            </a:r>
            <a:r>
              <a:rPr lang="ru-RU" sz="1800" dirty="0" err="1" smtClean="0"/>
              <a:t>збагачуючись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кисень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803205" cy="51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Розмноження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28736"/>
            <a:ext cx="4371948" cy="4525963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Хрестовики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роздільностатеві.Запліднення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павуків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внутрішнє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розвиток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прямий</a:t>
            </a:r>
            <a:r>
              <a:rPr lang="ru-RU" sz="2000" b="1" i="1" dirty="0" smtClean="0"/>
              <a:t>. У </a:t>
            </a:r>
            <a:r>
              <a:rPr lang="ru-RU" sz="2000" b="1" i="1" dirty="0" err="1" smtClean="0"/>
              <a:t>період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розмноження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спостерігають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шлюбну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поведінку</a:t>
            </a:r>
            <a:r>
              <a:rPr lang="ru-RU" sz="2000" b="1" i="1" dirty="0" smtClean="0"/>
              <a:t>. У </a:t>
            </a:r>
            <a:r>
              <a:rPr lang="ru-RU" sz="2000" b="1" i="1" dirty="0" err="1" smtClean="0"/>
              <a:t>павуків-хрестовиків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самець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самка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запліднення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розходяться</a:t>
            </a:r>
            <a:r>
              <a:rPr lang="ru-RU" sz="2000" b="1" i="1" dirty="0" smtClean="0"/>
              <a:t> мирно.  </a:t>
            </a:r>
            <a:r>
              <a:rPr lang="ru-RU" sz="2000" b="1" i="1" dirty="0" err="1" smtClean="0"/>
              <a:t>Восени</a:t>
            </a:r>
            <a:r>
              <a:rPr lang="ru-RU" sz="2000" b="1" i="1" dirty="0" smtClean="0"/>
              <a:t> самки </a:t>
            </a:r>
            <a:r>
              <a:rPr lang="ru-RU" sz="2000" b="1" i="1" dirty="0" err="1" smtClean="0"/>
              <a:t>відкладають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кокони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яйцями</a:t>
            </a:r>
            <a:r>
              <a:rPr lang="ru-RU" sz="2000" b="1" i="1" dirty="0" smtClean="0"/>
              <a:t>, а </a:t>
            </a:r>
            <a:r>
              <a:rPr lang="ru-RU" sz="2000" b="1" i="1" dirty="0" err="1" smtClean="0"/>
              <a:t>навесні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них </a:t>
            </a:r>
            <a:r>
              <a:rPr lang="ru-RU" sz="2000" b="1" i="1" dirty="0" err="1" smtClean="0"/>
              <a:t>виходять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павучки</a:t>
            </a:r>
            <a:r>
              <a:rPr lang="ru-RU" sz="2000" b="1" i="1" dirty="0" smtClean="0"/>
              <a:t>. Самка </a:t>
            </a:r>
            <a:r>
              <a:rPr lang="ru-RU" sz="2000" b="1" i="1" dirty="0" err="1" smtClean="0"/>
              <a:t>хрестовика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маскує</a:t>
            </a:r>
            <a:r>
              <a:rPr lang="ru-RU" sz="2000" b="1" i="1" dirty="0" smtClean="0"/>
              <a:t> кокон,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зимує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4" name="Рисунок 3" descr="154313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4071966" cy="235745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Ловильна сітка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929066"/>
            <a:ext cx="8229600" cy="26971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Book Antiqua" pitchFamily="18" charset="0"/>
              </a:rPr>
              <a:t>З павутинних ниток самка павука-хрестовика сплітає велику ловильну сітку, розтягуючи її вертикально між гілками кущів, біля парканів та в інших місцях. Спочатку з товстих невеликих ниток вона виготовляє багатокутну раму з променями, що сходяться в центрі. Потім на цю основу закладає у вигляді спіралі довгу тонку й дуже липку нитку.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8" name="Рисунок 7" descr="15431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2286016" cy="1385886"/>
          </a:xfrm>
          <a:prstGeom prst="roundRect">
            <a:avLst>
              <a:gd name="adj" fmla="val 215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54313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643050"/>
            <a:ext cx="2286016" cy="1385886"/>
          </a:xfrm>
          <a:prstGeom prst="roundRect">
            <a:avLst>
              <a:gd name="adj" fmla="val 222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54313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643050"/>
            <a:ext cx="2143140" cy="1428760"/>
          </a:xfrm>
          <a:prstGeom prst="roundRect">
            <a:avLst>
              <a:gd name="adj" fmla="val 225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Цікаві факти</a:t>
            </a:r>
            <a:r>
              <a:rPr lang="uk-UA" dirty="0" smtClean="0">
                <a:latin typeface="Impact" pitchFamily="34" charset="0"/>
              </a:rPr>
              <a:t/>
            </a:r>
            <a:br>
              <a:rPr lang="uk-UA" dirty="0" smtClean="0">
                <a:latin typeface="Impac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err="1" smtClean="0">
                <a:latin typeface="Book Antiqua" pitchFamily="18" charset="0"/>
              </a:rPr>
              <a:t>Отрута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деяких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павуків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є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небезпечною</a:t>
            </a:r>
            <a:r>
              <a:rPr lang="ru-RU" sz="2400" b="1" dirty="0" smtClean="0">
                <a:latin typeface="Book Antiqua" pitchFamily="18" charset="0"/>
              </a:rPr>
              <a:t> для </a:t>
            </a:r>
            <a:r>
              <a:rPr lang="ru-RU" sz="2400" b="1" dirty="0" err="1" smtClean="0">
                <a:latin typeface="Book Antiqua" pitchFamily="18" charset="0"/>
              </a:rPr>
              <a:t>людини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однак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реальну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загрозу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для</a:t>
            </a:r>
            <a:r>
              <a:rPr lang="ru-RU" sz="2400" b="1" dirty="0" smtClean="0">
                <a:latin typeface="Book Antiqua" pitchFamily="18" charset="0"/>
              </a:rPr>
              <a:t> нас </a:t>
            </a:r>
            <a:r>
              <a:rPr lang="ru-RU" sz="2400" b="1" dirty="0" err="1" smtClean="0">
                <a:latin typeface="Book Antiqua" pitchFamily="18" charset="0"/>
              </a:rPr>
              <a:t>становлять</a:t>
            </a:r>
            <a:r>
              <a:rPr lang="ru-RU" sz="2400" b="1" dirty="0" smtClean="0">
                <a:latin typeface="Book Antiqua" pitchFamily="18" charset="0"/>
              </a:rPr>
              <a:t> 3% </a:t>
            </a:r>
            <a:r>
              <a:rPr lang="ru-RU" sz="2400" b="1" dirty="0" err="1" smtClean="0">
                <a:latin typeface="Book Antiqua" pitchFamily="18" charset="0"/>
              </a:rPr>
              <a:t>від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загальної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їх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кількості</a:t>
            </a:r>
            <a:r>
              <a:rPr lang="ru-RU" sz="2400" b="1" dirty="0" smtClean="0">
                <a:latin typeface="Book Antiqua" pitchFamily="18" charset="0"/>
              </a:rPr>
              <a:t>.</a:t>
            </a:r>
          </a:p>
          <a:p>
            <a:endParaRPr lang="uk-UA" sz="2400" b="1" dirty="0" smtClean="0">
              <a:latin typeface="Book Antiqua" pitchFamily="18" charset="0"/>
            </a:endParaRPr>
          </a:p>
          <a:p>
            <a:r>
              <a:rPr lang="ru-RU" sz="2400" b="1" dirty="0" smtClean="0">
                <a:latin typeface="Book Antiqua" pitchFamily="18" charset="0"/>
              </a:rPr>
              <a:t>340 г </a:t>
            </a:r>
            <a:r>
              <a:rPr lang="ru-RU" sz="2400" b="1" dirty="0" err="1" smtClean="0">
                <a:latin typeface="Book Antiqua" pitchFamily="18" charset="0"/>
              </a:rPr>
              <a:t>павутиння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вистачило</a:t>
            </a:r>
            <a:r>
              <a:rPr lang="ru-RU" sz="2400" b="1" dirty="0" smtClean="0">
                <a:latin typeface="Book Antiqua" pitchFamily="18" charset="0"/>
              </a:rPr>
              <a:t> б, </a:t>
            </a:r>
            <a:r>
              <a:rPr lang="ru-RU" sz="2400" b="1" dirty="0" err="1" smtClean="0">
                <a:latin typeface="Book Antiqua" pitchFamily="18" charset="0"/>
              </a:rPr>
              <a:t>щоб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оперезати</a:t>
            </a:r>
            <a:r>
              <a:rPr lang="ru-RU" sz="2400" b="1" dirty="0" smtClean="0">
                <a:latin typeface="Book Antiqua" pitchFamily="18" charset="0"/>
              </a:rPr>
              <a:t> Землю. </a:t>
            </a:r>
            <a:r>
              <a:rPr lang="ru-RU" sz="2400" b="1" dirty="0" err="1" smtClean="0">
                <a:latin typeface="Book Antiqua" pitchFamily="18" charset="0"/>
              </a:rPr>
              <a:t>Товщина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павутини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від</a:t>
            </a:r>
            <a:r>
              <a:rPr lang="ru-RU" sz="2400" b="1" dirty="0" smtClean="0">
                <a:latin typeface="Book Antiqua" pitchFamily="18" charset="0"/>
              </a:rPr>
              <a:t> 0,08 </a:t>
            </a:r>
            <a:r>
              <a:rPr lang="ru-RU" sz="2400" b="1" dirty="0" err="1" smtClean="0">
                <a:latin typeface="Book Antiqua" pitchFamily="18" charset="0"/>
              </a:rPr>
              <a:t>мк</a:t>
            </a:r>
            <a:r>
              <a:rPr lang="ru-RU" sz="2400" b="1" dirty="0" smtClean="0">
                <a:latin typeface="Book Antiqua" pitchFamily="18" charset="0"/>
              </a:rPr>
              <a:t> до 1 </a:t>
            </a:r>
            <a:r>
              <a:rPr lang="ru-RU" sz="2400" b="1" dirty="0" err="1" smtClean="0">
                <a:latin typeface="Book Antiqua" pitchFamily="18" charset="0"/>
              </a:rPr>
              <a:t>мк</a:t>
            </a:r>
            <a:endParaRPr lang="ru-RU" sz="2400" b="1" dirty="0" smtClean="0">
              <a:latin typeface="Book Antiqua" pitchFamily="18" charset="0"/>
            </a:endParaRPr>
          </a:p>
          <a:p>
            <a:endParaRPr lang="uk-UA" sz="2400" b="1" dirty="0" smtClean="0">
              <a:latin typeface="Book Antiqua" pitchFamily="18" charset="0"/>
            </a:endParaRPr>
          </a:p>
          <a:p>
            <a:r>
              <a:rPr lang="ru-RU" sz="2400" b="1" dirty="0" err="1" smtClean="0">
                <a:latin typeface="Book Antiqua" pitchFamily="18" charset="0"/>
              </a:rPr>
              <a:t>Дуже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цікаво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спостерігати</a:t>
            </a:r>
            <a:r>
              <a:rPr lang="ru-RU" sz="2400" b="1" dirty="0" smtClean="0">
                <a:latin typeface="Book Antiqua" pitchFamily="18" charset="0"/>
              </a:rPr>
              <a:t>, як </a:t>
            </a:r>
            <a:r>
              <a:rPr lang="ru-RU" sz="2400" b="1" dirty="0" err="1" smtClean="0">
                <a:latin typeface="Book Antiqua" pitchFamily="18" charset="0"/>
              </a:rPr>
              <a:t>хрестовик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з'єднує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павутиною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дві</a:t>
            </a:r>
            <a:r>
              <a:rPr lang="ru-RU" sz="2400" b="1" dirty="0" smtClean="0">
                <a:latin typeface="Book Antiqua" pitchFamily="18" charset="0"/>
              </a:rPr>
              <a:t> точки. Коли </a:t>
            </a:r>
            <a:r>
              <a:rPr lang="ru-RU" sz="2400" b="1" dirty="0" err="1" smtClean="0">
                <a:latin typeface="Book Antiqua" pitchFamily="18" charset="0"/>
              </a:rPr>
              <a:t>відстань</a:t>
            </a:r>
            <a:r>
              <a:rPr lang="ru-RU" sz="2400" b="1" dirty="0" smtClean="0">
                <a:latin typeface="Book Antiqua" pitchFamily="18" charset="0"/>
              </a:rPr>
              <a:t> невелика, </a:t>
            </a:r>
            <a:r>
              <a:rPr lang="ru-RU" sz="2400" b="1" dirty="0" err="1" smtClean="0">
                <a:latin typeface="Book Antiqua" pitchFamily="18" charset="0"/>
              </a:rPr>
              <a:t>павук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кидає</a:t>
            </a:r>
            <a:r>
              <a:rPr lang="ru-RU" sz="2400" b="1" dirty="0" smtClean="0">
                <a:latin typeface="Book Antiqua" pitchFamily="18" charset="0"/>
              </a:rPr>
              <a:t> в </a:t>
            </a:r>
            <a:r>
              <a:rPr lang="ru-RU" sz="2400" b="1" dirty="0" err="1" smtClean="0">
                <a:latin typeface="Book Antiqua" pitchFamily="18" charset="0"/>
              </a:rPr>
              <a:t>ціль</a:t>
            </a:r>
            <a:r>
              <a:rPr lang="ru-RU" sz="2400" b="1" dirty="0" smtClean="0">
                <a:latin typeface="Book Antiqua" pitchFamily="18" charset="0"/>
              </a:rPr>
              <a:t> клейкий </a:t>
            </a:r>
            <a:r>
              <a:rPr lang="ru-RU" sz="2400" b="1" dirty="0" err="1" smtClean="0">
                <a:latin typeface="Book Antiqua" pitchFamily="18" charset="0"/>
              </a:rPr>
              <a:t>клубочок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з</a:t>
            </a:r>
            <a:r>
              <a:rPr lang="ru-RU" sz="2400" b="1" dirty="0" smtClean="0">
                <a:latin typeface="Book Antiqua" pitchFamily="18" charset="0"/>
              </a:rPr>
              <a:t> ниткою, </a:t>
            </a:r>
            <a:r>
              <a:rPr lang="ru-RU" sz="2400" b="1" dirty="0" err="1" smtClean="0">
                <a:latin typeface="Book Antiqua" pitchFamily="18" charset="0"/>
              </a:rPr>
              <a:t>кінець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якої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тримає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або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переповзає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туди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тягнучи</a:t>
            </a:r>
            <a:r>
              <a:rPr lang="ru-RU" sz="2400" b="1" dirty="0" smtClean="0">
                <a:latin typeface="Book Antiqua" pitchFamily="18" charset="0"/>
              </a:rPr>
              <a:t> за собою </a:t>
            </a:r>
            <a:r>
              <a:rPr lang="ru-RU" sz="2400" b="1" dirty="0" err="1" smtClean="0">
                <a:latin typeface="Book Antiqua" pitchFamily="18" charset="0"/>
              </a:rPr>
              <a:t>закріплену</a:t>
            </a:r>
            <a:r>
              <a:rPr lang="ru-RU" sz="2400" b="1" dirty="0" smtClean="0">
                <a:latin typeface="Book Antiqua" pitchFamily="18" charset="0"/>
              </a:rPr>
              <a:t> в </a:t>
            </a:r>
            <a:r>
              <a:rPr lang="ru-RU" sz="2400" b="1" dirty="0" err="1" smtClean="0">
                <a:latin typeface="Book Antiqua" pitchFamily="18" charset="0"/>
              </a:rPr>
              <a:t>першому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пункті</a:t>
            </a:r>
            <a:r>
              <a:rPr lang="ru-RU" sz="2400" b="1" dirty="0" smtClean="0">
                <a:latin typeface="Book Antiqua" pitchFamily="18" charset="0"/>
              </a:rPr>
              <a:t> нитку. </a:t>
            </a:r>
            <a:r>
              <a:rPr lang="ru-RU" sz="2400" b="1" dirty="0" err="1" smtClean="0">
                <a:latin typeface="Book Antiqua" pitchFamily="18" charset="0"/>
              </a:rPr>
              <a:t>Інколи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він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спускається</a:t>
            </a:r>
            <a:r>
              <a:rPr lang="ru-RU" sz="2400" b="1" dirty="0" smtClean="0">
                <a:latin typeface="Book Antiqua" pitchFamily="18" charset="0"/>
              </a:rPr>
              <a:t> по </a:t>
            </a:r>
            <a:r>
              <a:rPr lang="ru-RU" sz="2400" b="1" dirty="0" err="1" smtClean="0">
                <a:latin typeface="Book Antiqua" pitchFamily="18" charset="0"/>
              </a:rPr>
              <a:t>довгій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нитці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й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гойдаючись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під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вітром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чіпляється</a:t>
            </a:r>
            <a:r>
              <a:rPr lang="ru-RU" sz="2400" b="1" dirty="0" smtClean="0">
                <a:latin typeface="Book Antiqua" pitchFamily="18" charset="0"/>
              </a:rPr>
              <a:t> де </a:t>
            </a:r>
            <a:r>
              <a:rPr lang="ru-RU" sz="2400" b="1" dirty="0" err="1" smtClean="0">
                <a:latin typeface="Book Antiqua" pitchFamily="18" charset="0"/>
              </a:rPr>
              <a:t>потрібно</a:t>
            </a:r>
            <a:r>
              <a:rPr lang="ru-RU" sz="2400" b="1" dirty="0" smtClean="0">
                <a:latin typeface="Book Antiqua" pitchFamily="18" charset="0"/>
              </a:rPr>
              <a:t>. А </a:t>
            </a:r>
            <a:r>
              <a:rPr lang="ru-RU" sz="2400" b="1" dirty="0" err="1" smtClean="0">
                <a:latin typeface="Book Antiqua" pitchFamily="18" charset="0"/>
              </a:rPr>
              <a:t>буває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що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випускає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кілька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павутин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і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спокійно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чекає</a:t>
            </a:r>
            <a:r>
              <a:rPr lang="ru-RU" sz="2400" b="1" dirty="0" smtClean="0">
                <a:latin typeface="Book Antiqua" pitchFamily="18" charset="0"/>
              </a:rPr>
              <a:t>, </a:t>
            </a:r>
            <a:r>
              <a:rPr lang="ru-RU" sz="2400" b="1" dirty="0" err="1" smtClean="0">
                <a:latin typeface="Book Antiqua" pitchFamily="18" charset="0"/>
              </a:rPr>
              <a:t>поки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вітер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їх</a:t>
            </a:r>
            <a:r>
              <a:rPr lang="ru-RU" sz="2400" b="1" dirty="0" smtClean="0">
                <a:latin typeface="Book Antiqua" pitchFamily="18" charset="0"/>
              </a:rPr>
              <a:t> не </a:t>
            </a:r>
            <a:r>
              <a:rPr lang="ru-RU" sz="2400" b="1" dirty="0" err="1" smtClean="0">
                <a:latin typeface="Book Antiqua" pitchFamily="18" charset="0"/>
              </a:rPr>
              <a:t>приклеїть</a:t>
            </a:r>
            <a:r>
              <a:rPr lang="ru-RU" sz="2400" b="1" dirty="0" smtClean="0">
                <a:latin typeface="Book Antiqua" pitchFamily="18" charset="0"/>
              </a:rPr>
              <a:t>.</a:t>
            </a:r>
            <a:endParaRPr lang="uk-UA" sz="2400" b="1" dirty="0" smtClean="0">
              <a:latin typeface="Book Antiqua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Павук-хрестовик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справжній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друг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людини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: «Коли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полювання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особливо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вдале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деякі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павуки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роду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аранеус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(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серед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них наш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звичайний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хрестовик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)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ловлять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своїх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тенетах по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п'ятсот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комах за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добу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. Мухи в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цьому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улові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переважають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. На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тілі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однієї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мухи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налічується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26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мільйонів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мікробів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яких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люди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хворіють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туберкульоз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сибірську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виразку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, холеру,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дизентерію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, «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глистів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» . По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хворобливості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укус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хрестовика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нагадує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укол шпильки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ніяких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наслідків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викликає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8572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6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Висновок: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latin typeface="Impact" pitchFamily="34" charset="0"/>
              </a:rPr>
              <a:t>Підготував Шолом Юрій, </a:t>
            </a:r>
            <a:br>
              <a:rPr lang="uk-UA" u="sng" dirty="0" smtClean="0">
                <a:latin typeface="Impact" pitchFamily="34" charset="0"/>
              </a:rPr>
            </a:br>
            <a:r>
              <a:rPr lang="uk-UA" u="sng" dirty="0" smtClean="0">
                <a:latin typeface="Impact" pitchFamily="34" charset="0"/>
              </a:rPr>
              <a:t>учень 8-Г класу </a:t>
            </a:r>
            <a:endParaRPr lang="ru-RU" u="sng" dirty="0"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500330" cy="1362075"/>
          </a:xfrm>
        </p:spPr>
        <p:txBody>
          <a:bodyPr>
            <a:noAutofit/>
          </a:bodyPr>
          <a:lstStyle/>
          <a:p>
            <a:r>
              <a:rPr lang="uk-UA" sz="5400" dirty="0" smtClean="0"/>
              <a:t>План:</a:t>
            </a:r>
            <a:endParaRPr lang="ru-RU" sz="5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1785918" y="2428868"/>
            <a:ext cx="5214974" cy="3022617"/>
          </a:xfrm>
        </p:spPr>
        <p:txBody>
          <a:bodyPr>
            <a:normAutofit fontScale="25000" lnSpcReduction="20000"/>
          </a:bodyPr>
          <a:lstStyle/>
          <a:p>
            <a:endParaRPr lang="uk-U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КЛАСИФІКАЦІЯ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ЗОВНІШНІЙ ВИГЛЯД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ЗОВНІШНЯ БУДОВА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Внутрішня будова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Полювання павука.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Живлення.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Дихання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Кровоносна система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Розмноження</a:t>
            </a:r>
            <a:endParaRPr lang="uk-UA" sz="9600" dirty="0" smtClean="0">
              <a:solidFill>
                <a:schemeClr val="tx1"/>
              </a:solidFill>
              <a:latin typeface="Impact" pitchFamily="34" charset="0"/>
            </a:endParaRPr>
          </a:p>
          <a:p>
            <a:r>
              <a:rPr lang="uk-UA" sz="9600" dirty="0" smtClean="0">
                <a:solidFill>
                  <a:schemeClr val="tx1"/>
                </a:solidFill>
                <a:latin typeface="Impact" pitchFamily="34" charset="0"/>
              </a:rPr>
              <a:t>Цікаві факти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dirty="0" smtClean="0">
                <a:latin typeface="Impact" pitchFamily="34" charset="0"/>
              </a:rPr>
              <a:t>Класифікація:</a:t>
            </a:r>
            <a:endParaRPr lang="ru-RU" dirty="0">
              <a:latin typeface="Impact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57158" y="1000108"/>
          <a:ext cx="95012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D829CBE-5DF0-4A20-98ED-8C1E414B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0D829CBE-5DF0-4A20-98ED-8C1E414B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FA3272-C976-4821-8E9E-08278F27D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graphicEl>
                                              <a:dgm id="{79FA3272-C976-4821-8E9E-08278F27D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33DFA66-0BEB-4BC8-A0FD-FCB6DA247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graphicEl>
                                              <a:dgm id="{333DFA66-0BEB-4BC8-A0FD-FCB6DA247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8C0645-86CA-411D-AA66-EC90A03D0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graphicEl>
                                              <a:dgm id="{BB8C0645-86CA-411D-AA66-EC90A03D0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E19562-E65F-4BAA-A30E-13B8F0F8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graphicEl>
                                              <a:dgm id="{C9E19562-E65F-4BAA-A30E-13B8F0F83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ЗОВНІШНІЙ ВИГЛЯД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Павук-хрестовик</a:t>
            </a:r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</a:rPr>
              <a:t>звичайний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мешканець</a:t>
            </a:r>
            <a:r>
              <a:rPr lang="ru-RU" b="1" dirty="0" smtClean="0">
                <a:solidFill>
                  <a:schemeClr val="tx1"/>
                </a:solidFill>
              </a:rPr>
              <a:t> наших </a:t>
            </a:r>
            <a:r>
              <a:rPr lang="ru-RU" b="1" dirty="0" err="1" smtClean="0">
                <a:solidFill>
                  <a:schemeClr val="tx1"/>
                </a:solidFill>
              </a:rPr>
              <a:t>лісів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Цього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павука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жовтувато-коричневе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або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майже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чорне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забарвлення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дуже</a:t>
            </a:r>
            <a:r>
              <a:rPr lang="ru-RU" b="1" dirty="0" smtClean="0">
                <a:solidFill>
                  <a:schemeClr val="tx1"/>
                </a:solidFill>
              </a:rPr>
              <a:t> легко </a:t>
            </a:r>
            <a:r>
              <a:rPr lang="ru-RU" b="1" dirty="0" err="1" smtClean="0">
                <a:solidFill>
                  <a:schemeClr val="tx1"/>
                </a:solidFill>
              </a:rPr>
              <a:t>розпізнати</a:t>
            </a:r>
            <a:r>
              <a:rPr lang="ru-RU" b="1" dirty="0" smtClean="0">
                <a:solidFill>
                  <a:schemeClr val="tx1"/>
                </a:solidFill>
              </a:rPr>
              <a:t> по </a:t>
            </a:r>
            <a:r>
              <a:rPr lang="ru-RU" b="1" dirty="0" err="1" smtClean="0">
                <a:solidFill>
                  <a:schemeClr val="tx1"/>
                </a:solidFill>
              </a:rPr>
              <a:t>білому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хрестоподібно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плямі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спинній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стороні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тіла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Завдяки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називають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хрестовика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Забарвлення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захисне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значення</a:t>
            </a:r>
            <a:r>
              <a:rPr lang="ru-RU" b="1" dirty="0" smtClean="0">
                <a:solidFill>
                  <a:schemeClr val="tx1"/>
                </a:solidFill>
              </a:rPr>
              <a:t>; вона </a:t>
            </a:r>
            <a:r>
              <a:rPr lang="ru-RU" b="1" dirty="0" err="1" smtClean="0">
                <a:solidFill>
                  <a:schemeClr val="tx1"/>
                </a:solidFill>
              </a:rPr>
              <a:t>робить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непомітним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напівтемряві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серед</a:t>
            </a:r>
            <a:r>
              <a:rPr lang="ru-RU" b="1" dirty="0" smtClean="0">
                <a:solidFill>
                  <a:schemeClr val="tx1"/>
                </a:solidFill>
              </a:rPr>
              <a:t> густого </a:t>
            </a:r>
            <a:r>
              <a:rPr lang="ru-RU" b="1" dirty="0" err="1" smtClean="0">
                <a:solidFill>
                  <a:schemeClr val="tx1"/>
                </a:solidFill>
              </a:rPr>
              <a:t>чагарнику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між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стовбурами</a:t>
            </a:r>
            <a:r>
              <a:rPr lang="ru-RU" b="1" dirty="0" smtClean="0">
                <a:solidFill>
                  <a:schemeClr val="tx1"/>
                </a:solidFill>
              </a:rPr>
              <a:t> дерев.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павук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86116" y="1285860"/>
            <a:ext cx="2714625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8" descr="22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" y="1500188"/>
            <a:ext cx="9144000" cy="45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357422" y="357166"/>
            <a:ext cx="4200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ЗОВНІШНЯ БУДОВА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Внутрішня будова</a:t>
            </a:r>
            <a:endParaRPr lang="ru-RU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5000"/>
          </a:blip>
          <a:stretch>
            <a:fillRect/>
          </a:stretch>
        </p:blipFill>
        <p:spPr>
          <a:xfrm>
            <a:off x="0" y="1643050"/>
            <a:ext cx="9144000" cy="500066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Полювання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00438"/>
            <a:ext cx="8229600" cy="307183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000" b="1" dirty="0" smtClean="0">
                <a:latin typeface="Century" pitchFamily="18" charset="0"/>
              </a:rPr>
              <a:t>Чекаючи на здобич, павук звичайно ховається поблизу сітки в потайному гнізді, зробленому з павутини. Від центра сітки до гнізда натягнуто сигнальну нитку. Коли муха, маленький метелик або інша комаха потрапляє в сітку й починає в ній борсатися, сигнальна нитка коливається. За цим знаком павук виходить зі своєї схованки й накидається на здобич, густо обплутуючи її павутинням. Він устромлює в неї кігтики верхніх щелеп і впорскує всередину тіла отруту. Потім павук на певний час залишає здобич і ховається назад у своє потайне гніздо.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014539" cy="283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1" i="1" dirty="0" smtClean="0"/>
              <a:t>Рідина, яку виділяють отруйні залози, не лише вбиває здобич, а й діє на неї як травний сік. Приблизно через годину павук повертається і висмоктує вже </a:t>
            </a:r>
            <a:r>
              <a:rPr lang="uk-UA" sz="1800" b="1" i="1" smtClean="0"/>
              <a:t>частково перетравлений </a:t>
            </a:r>
            <a:r>
              <a:rPr lang="uk-UA" sz="1800" b="1" i="1" dirty="0" smtClean="0"/>
              <a:t>рідкий вміст здобичі, від якої залишається тільки хіти­новий покрив. Тверді частинки він їсти не може. Таким чином, їжа в павуків заздалегідь перетравлюється поза їхнім організмом.</a:t>
            </a:r>
            <a:endParaRPr lang="ru-RU" sz="1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67000"/>
          </a:blip>
          <a:srcRect/>
          <a:stretch>
            <a:fillRect/>
          </a:stretch>
        </p:blipFill>
        <p:spPr bwMode="auto">
          <a:xfrm>
            <a:off x="2285984" y="3357562"/>
            <a:ext cx="4332468" cy="2877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Дихання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У передній частині черевця є пара легеневих мішків, які сполучаються із зовнішнім середовищем. Їх стінки утворюють численні листоподібні складки, усередині яких циркулює кров. Вона збагачується киснем з повітря, яке міститься між складками. Крім легеневих мішків, у черевці павука є два пучки дихальних трубочок — трахей, що від­криваються назовні спільним дихальним отвором.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643446"/>
            <a:ext cx="3048000" cy="203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2881316" cy="216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86322"/>
            <a:ext cx="2573400" cy="185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686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Павук Хрестовик</vt:lpstr>
      <vt:lpstr>План:</vt:lpstr>
      <vt:lpstr>Класифікація:</vt:lpstr>
      <vt:lpstr>ЗОВНІШНІЙ ВИГЛЯД</vt:lpstr>
      <vt:lpstr>Слайд 5</vt:lpstr>
      <vt:lpstr>Внутрішня будова</vt:lpstr>
      <vt:lpstr>Полювання</vt:lpstr>
      <vt:lpstr>Живлення</vt:lpstr>
      <vt:lpstr>Дихання</vt:lpstr>
      <vt:lpstr>Кровоносна система</vt:lpstr>
      <vt:lpstr>Розмноження</vt:lpstr>
      <vt:lpstr>Ловильна сітка</vt:lpstr>
      <vt:lpstr>Цікаві факти </vt:lpstr>
      <vt:lpstr>Павук-хрестовик - справжній друг людини: «Коли полювання особливо вдале, деякі павуки з роду аранеус (і серед них наш звичайний хрестовик) ловлять в своїх тенетах по п'ятсот комах за добу. Мухи в цьому улові переважають. На тілі однієї мухи налічується 26 мільйонів мікробів, від яких люди хворіють на туберкульоз, сибірську виразку, холеру, дизентерію, «різних глистів» . По хворобливості укус хрестовика нагадує укол шпильки і ніяких наслідків не викликає.</vt:lpstr>
      <vt:lpstr>Підготував Шолом Юрій,  учень 8-Г класу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Павук Хрестовик</dc:title>
  <cp:lastModifiedBy>Admin</cp:lastModifiedBy>
  <cp:revision>32</cp:revision>
  <dcterms:modified xsi:type="dcterms:W3CDTF">2011-12-05T05:08:12Z</dcterms:modified>
</cp:coreProperties>
</file>