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4" autoAdjust="0"/>
  </p:normalViewPr>
  <p:slideViewPr>
    <p:cSldViewPr>
      <p:cViewPr>
        <p:scale>
          <a:sx n="82" d="100"/>
          <a:sy n="82" d="100"/>
        </p:scale>
        <p:origin x="-80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uk-UA" dirty="0" smtClean="0"/>
              <a:t>Середовище </a:t>
            </a:r>
            <a:r>
              <a:rPr lang="uk-UA" dirty="0"/>
              <a:t>проживання живих організмів. Негативні фактори впливу на довкілля</a:t>
            </a:r>
            <a:endParaRPr lang="ru-RU" dirty="0" smtClean="0"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5229199"/>
            <a:ext cx="3819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100000"/>
            </a:pPr>
            <a:r>
              <a:rPr lang="ru-RU" sz="2000" b="1" dirty="0" err="1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Підготувала</a:t>
            </a:r>
            <a:endParaRPr lang="ru-RU" sz="2000" b="1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algn="r">
              <a:buSzPct val="100000"/>
            </a:pPr>
            <a:r>
              <a:rPr lang="uk-UA" sz="2000" b="1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Учениця 11-А класу</a:t>
            </a:r>
          </a:p>
          <a:p>
            <a:pPr algn="r">
              <a:buSzPct val="100000"/>
            </a:pPr>
            <a:r>
              <a:rPr lang="uk-UA" sz="2000" b="1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Коваль Дар</a:t>
            </a:r>
            <a:r>
              <a:rPr lang="en-US" sz="2000" b="1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'</a:t>
            </a:r>
            <a:r>
              <a:rPr lang="uk-UA" sz="2000" b="1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я</a:t>
            </a:r>
            <a:endParaRPr lang="ru-RU" sz="2000" b="1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7772400" cy="1362075"/>
          </a:xfrm>
        </p:spPr>
        <p:txBody>
          <a:bodyPr/>
          <a:lstStyle/>
          <a:p>
            <a:r>
              <a:rPr lang="uk-UA" dirty="0" smtClean="0"/>
              <a:t>Дякую За увагу! </a:t>
            </a:r>
            <a:endParaRPr lang="ru-RU" dirty="0"/>
          </a:p>
        </p:txBody>
      </p:sp>
      <p:pic>
        <p:nvPicPr>
          <p:cNvPr id="1026" name="Picture 2" descr="C:\Documents and Settings\User\Рабочий стол\JHr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9" y="40466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7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0"/>
            <a:ext cx="5751625" cy="2043608"/>
          </a:xfrm>
        </p:spPr>
        <p:txBody>
          <a:bodyPr/>
          <a:lstStyle/>
          <a:p>
            <a:r>
              <a:rPr lang="uk-UA" sz="2800" b="1" u="sng" dirty="0"/>
              <a:t>Навколишнє середовище </a:t>
            </a:r>
            <a:r>
              <a:rPr lang="uk-UA" sz="2800" dirty="0"/>
              <a:t>- це частина </a:t>
            </a:r>
            <a:r>
              <a:rPr lang="uk-UA" sz="2800" dirty="0" smtClean="0"/>
              <a:t>природи, живі організми, </a:t>
            </a:r>
            <a:r>
              <a:rPr lang="uk-UA" sz="2800" dirty="0"/>
              <a:t>і що надає на них певний вплив.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8811" y="1838490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На нашій планеті існують 4 середовища проживання: </a:t>
            </a:r>
            <a:b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</a:b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1.</a:t>
            </a:r>
            <a:r>
              <a:rPr lang="uk-UA" sz="2400" u="sng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Водне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; 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2.</a:t>
            </a:r>
            <a:r>
              <a:rPr lang="uk-UA" sz="2400" u="sng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Наземно-повітряне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; 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3.</a:t>
            </a:r>
            <a:r>
              <a:rPr lang="uk-UA" sz="2400" u="sng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Грунт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;</a:t>
            </a:r>
            <a: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400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4.</a:t>
            </a:r>
            <a:r>
              <a:rPr lang="uk-UA" sz="2400" u="sng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Організми </a:t>
            </a:r>
            <a:r>
              <a:rPr lang="uk-UA" sz="2400" u="sng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як середовище </a:t>
            </a:r>
            <a:r>
              <a:rPr lang="uk-UA" sz="2400" u="sng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існування.</a:t>
            </a:r>
            <a:endParaRPr lang="ru-RU" sz="2400" u="sng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87" y="2313529"/>
            <a:ext cx="1471155" cy="2467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28391"/>
            <a:ext cx="1644101" cy="2268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79" y="4734185"/>
            <a:ext cx="1432173" cy="1814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72" y="2182567"/>
            <a:ext cx="1548189" cy="203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77000" cy="1143000"/>
          </a:xfrm>
        </p:spPr>
        <p:txBody>
          <a:bodyPr/>
          <a:lstStyle/>
          <a:p>
            <a:r>
              <a:rPr lang="uk-UA" dirty="0"/>
              <a:t>Водне середовище проживання</a:t>
            </a:r>
            <a:endParaRPr lang="ru-RU" dirty="0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-21042" y="1517804"/>
            <a:ext cx="8229600" cy="4525963"/>
          </a:xfrm>
        </p:spPr>
        <p:txBody>
          <a:bodyPr/>
          <a:lstStyle/>
          <a:p>
            <a:r>
              <a:rPr lang="uk-UA" sz="2400" u="sng" dirty="0"/>
              <a:t>Характеристика</a:t>
            </a:r>
            <a:r>
              <a:rPr lang="uk-UA" sz="2400" dirty="0"/>
              <a:t>: Найдавніша. Освітленість убуває з глибиною. При зануренні на кожні 10 м тиск зростає на 1 атмосферу. Дефіцит кисню. Ступінь солоності зростає від прісних вод до морських і океанічних. </a:t>
            </a:r>
            <a:endParaRPr lang="uk-UA" sz="2400" dirty="0" smtClean="0"/>
          </a:p>
          <a:p>
            <a:r>
              <a:rPr lang="uk-UA" sz="2400" u="sng" dirty="0"/>
              <a:t>Адаптація організму до середовища</a:t>
            </a:r>
            <a:r>
              <a:rPr lang="uk-UA" sz="2400" dirty="0"/>
              <a:t>: Обтічна форма тіла, плавучість, слизові покриви, розвиток </a:t>
            </a:r>
            <a:r>
              <a:rPr lang="uk-UA" sz="2400" dirty="0" err="1"/>
              <a:t>повітроносних</a:t>
            </a:r>
            <a:r>
              <a:rPr lang="uk-UA" sz="2400" dirty="0"/>
              <a:t> </a:t>
            </a:r>
            <a:r>
              <a:rPr lang="uk-UA" sz="2400" dirty="0" smtClean="0"/>
              <a:t>порожнин, осморегуляція </a:t>
            </a:r>
            <a:r>
              <a:rPr lang="uk-UA" sz="2400" dirty="0"/>
              <a:t>(рідини тіла за складом гіпертонічні, робота нирок).</a:t>
            </a:r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699792" cy="210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/>
          <a:lstStyle/>
          <a:p>
            <a:endParaRPr lang="ru-RU" sz="1800" dirty="0"/>
          </a:p>
          <a:p>
            <a:endParaRPr lang="ru-RU" sz="1800" b="1" u="sng" dirty="0" smtClean="0"/>
          </a:p>
          <a:p>
            <a:pPr marL="0" indent="0">
              <a:buNone/>
            </a:pPr>
            <a:r>
              <a:rPr lang="uk-UA" sz="2000" b="1" u="sng" dirty="0" smtClean="0"/>
              <a:t>Екологічні групи </a:t>
            </a:r>
            <a:r>
              <a:rPr lang="uk-UA" sz="2000" b="1" u="sng" dirty="0" err="1" smtClean="0"/>
              <a:t>гідробіонтів</a:t>
            </a:r>
            <a:r>
              <a:rPr lang="uk-UA" sz="2000" b="1" u="sng" dirty="0" smtClean="0"/>
              <a:t>:</a:t>
            </a:r>
            <a:endParaRPr lang="ru-RU" sz="2000" b="1" u="sng" dirty="0"/>
          </a:p>
          <a:p>
            <a:endParaRPr lang="ru-RU" sz="1800" b="1" u="sng" dirty="0" smtClean="0"/>
          </a:p>
          <a:p>
            <a:endParaRPr lang="ru-RU" sz="1800" b="1" u="sng" dirty="0"/>
          </a:p>
          <a:p>
            <a:r>
              <a:rPr lang="ru-RU" sz="1800" b="1" u="sng" dirty="0" smtClean="0"/>
              <a:t>Нектон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en-US" sz="1800" dirty="0" err="1"/>
              <a:t>nektos</a:t>
            </a:r>
            <a:r>
              <a:rPr lang="en-US" sz="1800" dirty="0"/>
              <a:t> - </a:t>
            </a:r>
            <a:r>
              <a:rPr lang="ru-RU" sz="1800" dirty="0" err="1"/>
              <a:t>плаваючий</a:t>
            </a:r>
            <a:r>
              <a:rPr lang="ru-RU" sz="1800" dirty="0"/>
              <a:t>) - активно </a:t>
            </a:r>
            <a:r>
              <a:rPr lang="ru-RU" sz="1800" dirty="0" err="1"/>
              <a:t>пересуваються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тварини</a:t>
            </a:r>
            <a:r>
              <a:rPr lang="ru-RU" sz="1800" dirty="0"/>
              <a:t>, </a:t>
            </a:r>
            <a:r>
              <a:rPr lang="ru-RU" sz="1800" dirty="0" err="1"/>
              <a:t>здатні</a:t>
            </a:r>
            <a:r>
              <a:rPr lang="ru-RU" sz="1800" dirty="0"/>
              <a:t> </a:t>
            </a:r>
            <a:r>
              <a:rPr lang="ru-RU" sz="1800" dirty="0" err="1"/>
              <a:t>долати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відстані</a:t>
            </a:r>
            <a:r>
              <a:rPr lang="ru-RU" sz="1800" dirty="0"/>
              <a:t> і </a:t>
            </a:r>
            <a:r>
              <a:rPr lang="ru-RU" sz="1800" dirty="0" err="1"/>
              <a:t>сильні</a:t>
            </a:r>
            <a:r>
              <a:rPr lang="ru-RU" sz="1800" dirty="0"/>
              <a:t> </a:t>
            </a:r>
            <a:r>
              <a:rPr lang="ru-RU" sz="1800" dirty="0" err="1"/>
              <a:t>течії</a:t>
            </a:r>
            <a:r>
              <a:rPr lang="ru-RU" sz="1800" dirty="0"/>
              <a:t>: </a:t>
            </a:r>
            <a:r>
              <a:rPr lang="ru-RU" sz="1800" dirty="0" err="1"/>
              <a:t>риби</a:t>
            </a:r>
            <a:r>
              <a:rPr lang="ru-RU" sz="1800" dirty="0"/>
              <a:t>, </a:t>
            </a:r>
            <a:r>
              <a:rPr lang="ru-RU" sz="1800" dirty="0" err="1"/>
              <a:t>кальмари</a:t>
            </a:r>
            <a:r>
              <a:rPr lang="ru-RU" sz="1800" dirty="0"/>
              <a:t>, </a:t>
            </a:r>
            <a:r>
              <a:rPr lang="ru-RU" sz="1800" dirty="0" err="1"/>
              <a:t>ластоногі</a:t>
            </a:r>
            <a:r>
              <a:rPr lang="ru-RU" sz="1800" dirty="0"/>
              <a:t>, </a:t>
            </a:r>
            <a:r>
              <a:rPr lang="ru-RU" sz="1800" dirty="0" err="1"/>
              <a:t>кити</a:t>
            </a:r>
            <a:r>
              <a:rPr lang="ru-RU" sz="1800" dirty="0"/>
              <a:t>. У </a:t>
            </a:r>
            <a:r>
              <a:rPr lang="ru-RU" sz="1800" dirty="0" err="1"/>
              <a:t>прісних</a:t>
            </a:r>
            <a:r>
              <a:rPr lang="ru-RU" sz="1800" dirty="0"/>
              <a:t> </a:t>
            </a:r>
            <a:r>
              <a:rPr lang="ru-RU" sz="1800" dirty="0" err="1"/>
              <a:t>водоймах</a:t>
            </a:r>
            <a:r>
              <a:rPr lang="ru-RU" sz="1800" dirty="0"/>
              <a:t> до нектону </a:t>
            </a:r>
            <a:r>
              <a:rPr lang="ru-RU" sz="1800" dirty="0" err="1"/>
              <a:t>відносяться</a:t>
            </a:r>
            <a:r>
              <a:rPr lang="ru-RU" sz="1800" dirty="0"/>
              <a:t> і </a:t>
            </a:r>
            <a:r>
              <a:rPr lang="ru-RU" sz="1800" dirty="0" err="1" smtClean="0"/>
              <a:t>земноводні</a:t>
            </a:r>
            <a:r>
              <a:rPr lang="ru-RU" sz="1800" dirty="0" smtClean="0"/>
              <a:t>.</a:t>
            </a:r>
          </a:p>
          <a:p>
            <a:endParaRPr lang="uk-UA" sz="1600" dirty="0" smtClean="0"/>
          </a:p>
          <a:p>
            <a:r>
              <a:rPr lang="uk-UA" sz="1600" b="1" u="sng" dirty="0" smtClean="0"/>
              <a:t>Планктон</a:t>
            </a:r>
            <a:r>
              <a:rPr lang="uk-UA" sz="1600" dirty="0" smtClean="0"/>
              <a:t> </a:t>
            </a:r>
            <a:r>
              <a:rPr lang="uk-UA" sz="1600" dirty="0"/>
              <a:t>(</a:t>
            </a:r>
            <a:r>
              <a:rPr lang="en-US" sz="1600" dirty="0" err="1"/>
              <a:t>planktos</a:t>
            </a:r>
            <a:r>
              <a:rPr lang="en-US" sz="1600" dirty="0"/>
              <a:t> - </a:t>
            </a:r>
            <a:r>
              <a:rPr lang="uk-UA" sz="1600" dirty="0" smtClean="0"/>
              <a:t>блукаючий) </a:t>
            </a:r>
            <a:r>
              <a:rPr lang="uk-UA" sz="1600" dirty="0"/>
              <a:t>- сукупність рослин (фітопланктон: діатомові, зелені і синьо-зелені (тільки прісні водойми) водорості, </a:t>
            </a:r>
            <a:r>
              <a:rPr lang="uk-UA" sz="1600" dirty="0" smtClean="0"/>
              <a:t>дрібних </a:t>
            </a:r>
            <a:r>
              <a:rPr lang="uk-UA" sz="1600" dirty="0"/>
              <a:t>тварин </a:t>
            </a:r>
            <a:r>
              <a:rPr lang="uk-UA" sz="1600" dirty="0" smtClean="0"/>
              <a:t>організмів, що </a:t>
            </a:r>
            <a:r>
              <a:rPr lang="uk-UA" sz="1600" dirty="0"/>
              <a:t>мешкають на різній глибині, але не здатних до активних </a:t>
            </a:r>
            <a:r>
              <a:rPr lang="uk-UA" sz="1600" dirty="0" smtClean="0"/>
              <a:t>пересувань і </a:t>
            </a:r>
            <a:r>
              <a:rPr lang="uk-UA" sz="1600" dirty="0"/>
              <a:t>до </a:t>
            </a:r>
            <a:r>
              <a:rPr lang="uk-UA" sz="1600" dirty="0" smtClean="0"/>
              <a:t>протистояння течіям</a:t>
            </a:r>
            <a:r>
              <a:rPr lang="uk-UA" sz="1600" dirty="0"/>
              <a:t>.</a:t>
            </a:r>
          </a:p>
          <a:p>
            <a:endParaRPr lang="ru-RU" sz="1600" b="1" u="sng" dirty="0" smtClean="0"/>
          </a:p>
          <a:p>
            <a:r>
              <a:rPr lang="uk-UA" sz="1600" b="1" u="sng" dirty="0"/>
              <a:t>Бентос</a:t>
            </a:r>
            <a:r>
              <a:rPr lang="uk-UA" sz="1600" dirty="0"/>
              <a:t> (</a:t>
            </a:r>
            <a:r>
              <a:rPr lang="uk-UA" sz="1600" dirty="0" err="1"/>
              <a:t>benthos</a:t>
            </a:r>
            <a:r>
              <a:rPr lang="uk-UA" sz="1600" dirty="0"/>
              <a:t> - глибина) - </a:t>
            </a:r>
            <a:r>
              <a:rPr lang="uk-UA" sz="1600" dirty="0" err="1"/>
              <a:t>гідробіонти</a:t>
            </a:r>
            <a:r>
              <a:rPr lang="uk-UA" sz="1600" dirty="0"/>
              <a:t> дна. Представлений в основному прикріпленими або </a:t>
            </a:r>
            <a:r>
              <a:rPr lang="uk-UA" sz="1600" dirty="0" smtClean="0"/>
              <a:t>тваринами, які вільно пересуваються(зообентос</a:t>
            </a:r>
            <a:r>
              <a:rPr lang="uk-UA" sz="1600" dirty="0"/>
              <a:t>: </a:t>
            </a:r>
            <a:r>
              <a:rPr lang="uk-UA" sz="1600" dirty="0" err="1"/>
              <a:t>форамінефори</a:t>
            </a:r>
            <a:r>
              <a:rPr lang="uk-UA" sz="1600" dirty="0"/>
              <a:t>, риби, губки, кишковопорожнинні, </a:t>
            </a:r>
            <a:r>
              <a:rPr lang="uk-UA" sz="1600" dirty="0" smtClean="0"/>
              <a:t>черви, </a:t>
            </a:r>
            <a:r>
              <a:rPr lang="uk-UA" sz="1600" dirty="0"/>
              <a:t>асцидії, тощо), більш </a:t>
            </a:r>
            <a:r>
              <a:rPr lang="uk-UA" sz="1600" dirty="0" smtClean="0"/>
              <a:t>численність </a:t>
            </a:r>
            <a:r>
              <a:rPr lang="uk-UA" sz="1600" dirty="0"/>
              <a:t>на мілководді.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Приклади мешканців водного середовища: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5" y="1844824"/>
            <a:ext cx="3184046" cy="2386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4545"/>
            <a:ext cx="2167747" cy="2227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67" y="2838107"/>
            <a:ext cx="2100064" cy="234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3601" y="4468526"/>
            <a:ext cx="334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Дельфіни (нектон)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Морська зірка (бентос)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85667" y="5445224"/>
            <a:ext cx="23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Креветка(планктон)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0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179512" y="29154"/>
            <a:ext cx="64770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Наземно-</a:t>
            </a:r>
            <a:r>
              <a:rPr lang="ru-RU" sz="3600" dirty="0" err="1" smtClean="0"/>
              <a:t>повітряне</a:t>
            </a:r>
            <a:r>
              <a:rPr lang="ru-RU" sz="3600" dirty="0" smtClean="0"/>
              <a:t> </a:t>
            </a:r>
            <a:r>
              <a:rPr lang="ru-RU" sz="3600" dirty="0" err="1"/>
              <a:t>середовище</a:t>
            </a:r>
            <a:r>
              <a:rPr lang="ru-RU" sz="3600" dirty="0"/>
              <a:t> </a:t>
            </a:r>
            <a:r>
              <a:rPr lang="ru-RU" sz="3600" dirty="0" err="1"/>
              <a:t>проживання</a:t>
            </a:r>
            <a:endParaRPr lang="ru-RU" dirty="0">
              <a:effectLst/>
            </a:endParaRP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107504" y="1556792"/>
            <a:ext cx="5050904" cy="4569371"/>
          </a:xfrm>
        </p:spPr>
        <p:txBody>
          <a:bodyPr/>
          <a:lstStyle/>
          <a:p>
            <a:endParaRPr lang="uk-UA" sz="2400" dirty="0" smtClean="0"/>
          </a:p>
          <a:p>
            <a:r>
              <a:rPr lang="uk-UA" sz="2400" b="1" u="sng" dirty="0" smtClean="0"/>
              <a:t>Характеристика</a:t>
            </a:r>
            <a:r>
              <a:rPr lang="uk-UA" sz="2400" dirty="0"/>
              <a:t>: Розріджена. Велика кількість світла і кисню. Гетерогенна в просторі. Дуже динамічна в </a:t>
            </a:r>
            <a:r>
              <a:rPr lang="uk-UA" sz="2400" dirty="0" smtClean="0"/>
              <a:t>часі.</a:t>
            </a:r>
          </a:p>
          <a:p>
            <a:r>
              <a:rPr lang="uk-UA" sz="2400" b="1" u="sng" dirty="0" smtClean="0"/>
              <a:t>Адаптація </a:t>
            </a:r>
            <a:r>
              <a:rPr lang="uk-UA" sz="2400" b="1" u="sng" dirty="0"/>
              <a:t>організму до середовища</a:t>
            </a:r>
            <a:r>
              <a:rPr lang="uk-UA" sz="2400" dirty="0"/>
              <a:t>: Вироблення опорного скелета, механізмів регуляції гідротермічного режиму. Звільнення статевого процесу від рідкого </a:t>
            </a:r>
            <a:r>
              <a:rPr lang="uk-UA" sz="2400" dirty="0" smtClean="0"/>
              <a:t>середовища.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1828"/>
            <a:ext cx="3816424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90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426170"/>
          </a:xfrm>
        </p:spPr>
        <p:txBody>
          <a:bodyPr/>
          <a:lstStyle/>
          <a:p>
            <a:r>
              <a:rPr lang="uk-UA" sz="4000" dirty="0"/>
              <a:t>Приклади мешканців </a:t>
            </a:r>
            <a:r>
              <a:rPr lang="uk-UA" sz="4000" dirty="0" smtClean="0"/>
              <a:t>Наземно-повітряного </a:t>
            </a:r>
            <a:r>
              <a:rPr lang="uk-UA" sz="4000" dirty="0"/>
              <a:t>середовища: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0848"/>
            <a:ext cx="2749488" cy="183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6" y="1988840"/>
            <a:ext cx="4214405" cy="2809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021852" cy="2014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39"/>
            <a:ext cx="4139627" cy="2897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8580"/>
            <a:ext cx="4135592" cy="275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80992"/>
            <a:ext cx="2113424" cy="311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5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/>
          <a:lstStyle/>
          <a:p>
            <a:pPr algn="ctr"/>
            <a:r>
              <a:rPr lang="uk-UA" sz="3200" dirty="0"/>
              <a:t>Негативні фактори впливу на довкілля: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uk-UA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Викиди промислових </a:t>
            </a:r>
            <a:r>
              <a:rPr lang="uk-UA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підприємств;</a:t>
            </a:r>
            <a:r>
              <a:rPr lang="ru-RU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 </a:t>
            </a:r>
            <a:endParaRPr lang="ru-RU" b="1" cap="all" dirty="0" smtClean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b="1" cap="all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Іонізуючі випромінювання радіоактивних речовин</a:t>
            </a:r>
            <a:r>
              <a:rPr lang="uk-UA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uk-UA" b="1" cap="all" dirty="0" smtClean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uk-UA" b="1" cap="all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Шум</a:t>
            </a:r>
            <a:r>
              <a:rPr lang="uk-UA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, вібрація, електромагнітні поля</a:t>
            </a:r>
            <a:r>
              <a:rPr lang="ru-RU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;</a:t>
            </a:r>
            <a:endParaRPr lang="ru-RU" b="1" cap="all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b="1" cap="all" dirty="0" smtClean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cap="all" dirty="0" err="1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Антропогенний</a:t>
            </a:r>
            <a:r>
              <a:rPr lang="ru-RU" b="1" cap="all" dirty="0" smtClean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dirty="0" err="1">
                <a:solidFill>
                  <a:srgbClr val="4D5040"/>
                </a:solidFill>
                <a:latin typeface="+mj-lt"/>
                <a:ea typeface="+mj-ea"/>
                <a:cs typeface="+mj-cs"/>
              </a:rPr>
              <a:t>вплив</a:t>
            </a:r>
            <a:r>
              <a:rPr lang="ru-RU" b="1" cap="all" dirty="0">
                <a:solidFill>
                  <a:srgbClr val="4D5040"/>
                </a:solidFill>
                <a:latin typeface="+mj-lt"/>
                <a:ea typeface="+mj-ea"/>
                <a:cs typeface="+mj-cs"/>
              </a:rPr>
              <a:t>.</a:t>
            </a:r>
            <a:endParaRPr lang="ru-RU" b="1" cap="all" dirty="0">
              <a:solidFill>
                <a:srgbClr val="4D504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63" y="1324511"/>
            <a:ext cx="3259739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51" y="4437112"/>
            <a:ext cx="2689351" cy="201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8" y="4696113"/>
            <a:ext cx="2540000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0</TotalTime>
  <Words>327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TS010336793</vt:lpstr>
      <vt:lpstr>Середовище проживання живих організмів. Негативні фактори впливу на довкілля</vt:lpstr>
      <vt:lpstr>Навколишнє середовище - це частина природи, живі організми, і що надає на них певний вплив.</vt:lpstr>
      <vt:lpstr>Водне середовище проживання</vt:lpstr>
      <vt:lpstr>Презентация PowerPoint</vt:lpstr>
      <vt:lpstr>Приклади мешканців водного середовища:</vt:lpstr>
      <vt:lpstr> Наземно-повітряне середовище проживання</vt:lpstr>
      <vt:lpstr>Приклади мешканців Наземно-повітряного середовища:</vt:lpstr>
      <vt:lpstr>Презентация PowerPoint</vt:lpstr>
      <vt:lpstr>Негативні фактори впливу на довкілля:</vt:lpstr>
      <vt:lpstr>Дякую За увагу!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2013-04-02T18:33:42Z</dcterms:created>
  <dcterms:modified xsi:type="dcterms:W3CDTF">2014-01-20T22:24:11Z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