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0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uk-UA"/>
              <a:t>27.01.2015</a:t>
            </a:fld>
            <a:endParaRPr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uk-UA"/>
              <a:t>27.01.2015</a:t>
            </a:fld>
            <a:endParaRPr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Зразок тексту</a:t>
            </a:r>
          </a:p>
          <a:p>
            <a:pPr lvl="1"/>
            <a:r>
              <a:rPr/>
              <a:t>Другий рівень</a:t>
            </a:r>
          </a:p>
          <a:p>
            <a:pPr lvl="2"/>
            <a:r>
              <a:rPr/>
              <a:t>Третій рівень</a:t>
            </a:r>
          </a:p>
          <a:p>
            <a:pPr lvl="3"/>
            <a:r>
              <a:rPr/>
              <a:t>Четвертий рівень</a:t>
            </a:r>
          </a:p>
          <a:p>
            <a:pPr lvl="4"/>
            <a:r>
              <a:rPr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ілінія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uk-UA" noProof="0" dirty="0">
              <a:solidFill>
                <a:schemeClr val="l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noProof="0" smtClean="0"/>
              <a:t>Зразок підзаголовка</a:t>
            </a:r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noProof="0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noProof="0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noProof="0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noProof="0" smtClean="0"/>
              <a:t>Зразок тексту</a:t>
            </a:r>
          </a:p>
          <a:p>
            <a:pPr lvl="1"/>
            <a:r>
              <a:rPr lang="uk-UA" noProof="0" smtClean="0"/>
              <a:t>Другий рівень</a:t>
            </a:r>
          </a:p>
          <a:p>
            <a:pPr lvl="2"/>
            <a:r>
              <a:rPr lang="uk-UA" noProof="0" smtClean="0"/>
              <a:t>Третій рівень</a:t>
            </a:r>
          </a:p>
          <a:p>
            <a:pPr lvl="3"/>
            <a:r>
              <a:rPr lang="uk-UA" noProof="0" smtClean="0"/>
              <a:t>Четвертий рівень</a:t>
            </a:r>
          </a:p>
          <a:p>
            <a:pPr lvl="4"/>
            <a:r>
              <a:rPr lang="uk-UA" noProof="0" smtClean="0"/>
              <a:t>П'ятий рівень</a:t>
            </a:r>
            <a:endParaRPr lang="uk-UA" noProof="0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noProof="0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uk-UA" noProof="0" smtClean="0"/>
              <a:t>Зразок заголовка</a:t>
            </a:r>
            <a:endParaRPr lang="uk-UA" noProof="0" dirty="0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noProof="0" smtClean="0"/>
              <a:t>Клацніть піктограму, щоб додати зображення</a:t>
            </a:r>
            <a:endParaRPr lang="uk-UA" noProof="0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noProof="0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uk-UA" noProof="0" smtClean="0"/>
              <a:t>27.01.2015</a:t>
            </a:fld>
            <a:endParaRPr lang="uk-UA" noProof="0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noProof="0" dirty="0" smtClean="0"/>
              <a:t>Зразок заголовка</a:t>
            </a:r>
            <a:endParaRPr lang="uk-UA" noProof="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noProof="0" dirty="0" smtClean="0"/>
              <a:t>Зразок тексту</a:t>
            </a:r>
          </a:p>
          <a:p>
            <a:pPr lvl="1"/>
            <a:r>
              <a:rPr lang="uk-UA" noProof="0" dirty="0" smtClean="0"/>
              <a:t>Другий рівень</a:t>
            </a:r>
          </a:p>
          <a:p>
            <a:pPr lvl="2"/>
            <a:r>
              <a:rPr lang="uk-UA" noProof="0" dirty="0" smtClean="0"/>
              <a:t>Третій рівень</a:t>
            </a:r>
          </a:p>
          <a:p>
            <a:pPr lvl="3"/>
            <a:r>
              <a:rPr lang="uk-UA" noProof="0" dirty="0" smtClean="0"/>
              <a:t>Четвертий рівень</a:t>
            </a:r>
          </a:p>
          <a:p>
            <a:pPr lvl="4"/>
            <a:r>
              <a:rPr lang="uk-UA" noProof="0" dirty="0" smtClean="0"/>
              <a:t>П'ятий рівень</a:t>
            </a:r>
            <a:endParaRPr lang="uk-UA" noProof="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uk-UA" noProof="0" smtClean="0"/>
              <a:pPr/>
              <a:t>27.01.2015</a:t>
            </a:fld>
            <a:endParaRPr lang="uk-UA" noProof="0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uk-UA" noProof="0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uk-UA" noProof="0" smtClean="0"/>
              <a:pPr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9600" b="1" dirty="0"/>
              <a:t>Дизентерія</a:t>
            </a:r>
            <a:endParaRPr lang="uk-UA" sz="32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4" name="Пі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При лихоманці та інтоксикації пацієнтам прописують постільний режим і спеціальну дієту. </a:t>
            </a:r>
            <a:r>
              <a:rPr lang="uk-UA" dirty="0" err="1"/>
              <a:t>Етіотропне</a:t>
            </a:r>
            <a:r>
              <a:rPr lang="uk-UA" dirty="0"/>
              <a:t> лікування гострої дизентерії полягає в призначенні тижневого курсу прийому антибактеріальних </a:t>
            </a:r>
            <a:r>
              <a:rPr lang="uk-UA" dirty="0" smtClean="0"/>
              <a:t>препаратів. </a:t>
            </a:r>
            <a:r>
              <a:rPr lang="uk-UA" dirty="0"/>
              <a:t>У разі необхідності проводиться </a:t>
            </a:r>
            <a:r>
              <a:rPr lang="uk-UA" dirty="0" err="1"/>
              <a:t>дезінтоксикаційну</a:t>
            </a:r>
            <a:r>
              <a:rPr lang="uk-UA" dirty="0"/>
              <a:t> </a:t>
            </a:r>
            <a:r>
              <a:rPr lang="uk-UA" dirty="0" smtClean="0"/>
              <a:t>лікування. </a:t>
            </a:r>
            <a:r>
              <a:rPr lang="uk-UA" dirty="0"/>
              <a:t>Корекцію збоїв у механізмі всмоктування здійснюють за допомогою ферментних </a:t>
            </a:r>
            <a:r>
              <a:rPr lang="uk-UA" dirty="0" smtClean="0"/>
              <a:t>засобів. </a:t>
            </a:r>
            <a:r>
              <a:rPr lang="uk-UA" dirty="0"/>
              <a:t>За наявності індивідуальних показань хворим призначають </a:t>
            </a:r>
            <a:r>
              <a:rPr lang="uk-UA" dirty="0" err="1"/>
              <a:t>спазмолітики</a:t>
            </a:r>
            <a:r>
              <a:rPr lang="uk-UA" dirty="0"/>
              <a:t>, </a:t>
            </a:r>
            <a:r>
              <a:rPr lang="uk-UA" dirty="0" err="1"/>
              <a:t>імуномодулятори</a:t>
            </a:r>
            <a:r>
              <a:rPr lang="uk-UA" dirty="0"/>
              <a:t>, </a:t>
            </a:r>
            <a:r>
              <a:rPr lang="uk-UA" dirty="0" err="1"/>
              <a:t>ентеросорбенти</a:t>
            </a:r>
            <a:r>
              <a:rPr lang="uk-UA" dirty="0"/>
              <a:t>, в'яжучі засоби.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0377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Для поліпшення стану слизової і форсування регенеративних процесів у період реконвалесценції хворому призначають </a:t>
            </a:r>
            <a:r>
              <a:rPr lang="uk-UA" dirty="0" err="1"/>
              <a:t>мікроклізми</a:t>
            </a:r>
            <a:r>
              <a:rPr lang="uk-UA" dirty="0"/>
              <a:t> з водним настоєм ромашки й евкаліпта, олією обліпихи і шипшини, </a:t>
            </a:r>
            <a:r>
              <a:rPr lang="uk-UA" dirty="0" err="1"/>
              <a:t>винилина</a:t>
            </a:r>
            <a:r>
              <a:rPr lang="uk-UA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1244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Профілактика при </a:t>
            </a:r>
            <a:r>
              <a:rPr lang="uk-UA" b="1" dirty="0" smtClean="0"/>
              <a:t>дизентерії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uk-UA" dirty="0"/>
              <a:t>У число загальних заходів профілактики дизентерії включається:</a:t>
            </a:r>
          </a:p>
          <a:p>
            <a:endParaRPr lang="uk-UA" dirty="0"/>
          </a:p>
          <a:p>
            <a:pPr marL="731520" lvl="1" indent="-457200">
              <a:buFont typeface="+mj-lt"/>
              <a:buAutoNum type="arabicPeriod"/>
            </a:pPr>
            <a:r>
              <a:rPr lang="uk-UA" dirty="0"/>
              <a:t>дотримання стандартних санітарно-гігієнічних норм на підприємствах громадського харчування, в побуті і у виробництві харчових продуктів;</a:t>
            </a:r>
          </a:p>
          <a:p>
            <a:pPr marL="731520" lvl="1" indent="-457200">
              <a:buFont typeface="+mj-lt"/>
              <a:buAutoNum type="arabicPeriod"/>
            </a:pPr>
            <a:r>
              <a:rPr lang="uk-UA" dirty="0"/>
              <a:t>контроль над станом джерел води;</a:t>
            </a:r>
          </a:p>
          <a:p>
            <a:pPr marL="731520" lvl="1" indent="-457200">
              <a:buFont typeface="+mj-lt"/>
              <a:buAutoNum type="arabicPeriod"/>
            </a:pPr>
            <a:r>
              <a:rPr lang="uk-UA" dirty="0"/>
              <a:t>своєчасне очищення каналізаційних відходів</a:t>
            </a:r>
            <a:r>
              <a:rPr lang="uk-UA" dirty="0" smtClean="0"/>
              <a:t>.</a:t>
            </a:r>
            <a:endParaRPr lang="uk-UA" dirty="0"/>
          </a:p>
          <a:p>
            <a:pPr marL="45720" indent="0">
              <a:buNone/>
            </a:pPr>
            <a:r>
              <a:rPr lang="uk-UA" dirty="0"/>
              <a:t>Перехворіли дизентерією людей виписують з стаціонару не раніше, ніж через 3 доби з дня клінічного одужання. При цьому бактеріологічний аналіз на наявність в організмі пацієнта інфекції повинен бути негативним.</a:t>
            </a:r>
          </a:p>
        </p:txBody>
      </p:sp>
    </p:spTree>
    <p:extLst>
      <p:ext uri="{BB962C8B-B14F-4D97-AF65-F5344CB8AC3E}">
        <p14:creationId xmlns:p14="http://schemas.microsoft.com/office/powerpoint/2010/main" val="3996387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Дизентерія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кишкова</a:t>
            </a:r>
            <a:r>
              <a:rPr lang="ru-RU" dirty="0"/>
              <a:t> </a:t>
            </a:r>
            <a:r>
              <a:rPr lang="ru-RU" dirty="0" err="1"/>
              <a:t>бактеріальна</a:t>
            </a:r>
            <a:r>
              <a:rPr lang="ru-RU" dirty="0"/>
              <a:t> </a:t>
            </a:r>
            <a:r>
              <a:rPr lang="ru-RU" dirty="0" err="1"/>
              <a:t>інфекція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переважним</a:t>
            </a:r>
            <a:r>
              <a:rPr lang="ru-RU" dirty="0"/>
              <a:t> </a:t>
            </a:r>
            <a:r>
              <a:rPr lang="ru-RU" dirty="0" err="1"/>
              <a:t>пошкодженням</a:t>
            </a:r>
            <a:r>
              <a:rPr lang="ru-RU" dirty="0"/>
              <a:t>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товстого</a:t>
            </a:r>
            <a:r>
              <a:rPr lang="ru-RU" dirty="0"/>
              <a:t> кишечника.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6711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17614" y="1124744"/>
            <a:ext cx="9753600" cy="5047456"/>
          </a:xfrm>
        </p:spPr>
        <p:txBody>
          <a:bodyPr/>
          <a:lstStyle/>
          <a:p>
            <a:r>
              <a:rPr lang="uk-UA" dirty="0"/>
              <a:t>Збудником дизентерії є бактерії роду </a:t>
            </a:r>
            <a:r>
              <a:rPr lang="en-US" dirty="0" err="1"/>
              <a:t>Shigella</a:t>
            </a:r>
            <a:r>
              <a:rPr lang="en-US" dirty="0"/>
              <a:t>, </a:t>
            </a:r>
            <a:r>
              <a:rPr lang="uk-UA" dirty="0"/>
              <a:t>нерухомі </a:t>
            </a:r>
            <a:r>
              <a:rPr lang="uk-UA" dirty="0" err="1"/>
              <a:t>грамнегативні</a:t>
            </a:r>
            <a:r>
              <a:rPr lang="uk-UA" dirty="0"/>
              <a:t> палички, не утворюють спор, добре розмножуються в поживних середовищах, але вкрай малостійкі в зовнішньому середовищі. Зокрема, </a:t>
            </a:r>
            <a:r>
              <a:rPr lang="uk-UA" dirty="0" err="1"/>
              <a:t>шигели</a:t>
            </a:r>
            <a:r>
              <a:rPr lang="uk-UA" dirty="0"/>
              <a:t> моментально гинуть при кип'ятінні, і протягом 10 хвилин при температурі, що перевищує 60 градусів.</a:t>
            </a:r>
            <a:endParaRPr lang="uk-UA" dirty="0"/>
          </a:p>
        </p:txBody>
      </p:sp>
      <p:pic>
        <p:nvPicPr>
          <p:cNvPr id="1026" name="Picture 2" descr="http://udoktora.net/wp-content/uploads/2011/10/simptomyi-i-vozmozhnyie-oslozhneniya-dizenteri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7" b="10604"/>
          <a:stretch/>
        </p:blipFill>
        <p:spPr bwMode="auto">
          <a:xfrm>
            <a:off x="3253338" y="3429000"/>
            <a:ext cx="5682152" cy="2959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549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Основним джерелом хвороби є </a:t>
            </a:r>
            <a:r>
              <a:rPr lang="uk-UA" dirty="0" err="1"/>
              <a:t>безсимптомний</a:t>
            </a:r>
            <a:r>
              <a:rPr lang="uk-UA" dirty="0"/>
              <a:t> носій або хвора людина. Особливу епідеміологічну небезпеку несуть в собі хворі зі стертою або легкою формою дизентерії, а також люди, зайняті в установах громадського харчування та на підприємствах харчової промисловості.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058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Збудник виділяється з організму </a:t>
            </a:r>
            <a:r>
              <a:rPr lang="uk-UA" dirty="0" err="1"/>
              <a:t>безсимптомного</a:t>
            </a:r>
            <a:r>
              <a:rPr lang="uk-UA" dirty="0"/>
              <a:t> носія чи хворого людини протягом 10 днів після зараження. Слідом за тим настає період одужання, під час якого також не виключається виділення хвороботворних мікроорганізмів </a:t>
            </a:r>
            <a:r>
              <a:rPr lang="uk-UA" i="1" dirty="0"/>
              <a:t>(таким чином, в окремих випадках воно може тривати кілька місяців).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822211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17614" y="1844824"/>
            <a:ext cx="9753600" cy="46154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i="1" dirty="0" err="1"/>
              <a:t>Основними</a:t>
            </a:r>
            <a:r>
              <a:rPr lang="ru-RU" sz="2800" i="1" dirty="0"/>
              <a:t> шляхами </a:t>
            </a:r>
            <a:r>
              <a:rPr lang="ru-RU" sz="2800" i="1" dirty="0" err="1"/>
              <a:t>передачі</a:t>
            </a:r>
            <a:r>
              <a:rPr lang="ru-RU" sz="2800" i="1" dirty="0"/>
              <a:t> </a:t>
            </a:r>
            <a:r>
              <a:rPr lang="ru-RU" sz="2800" i="1" dirty="0" err="1"/>
              <a:t>дизентерії</a:t>
            </a:r>
            <a:r>
              <a:rPr lang="ru-RU" sz="2800" i="1" dirty="0"/>
              <a:t> є</a:t>
            </a:r>
            <a:r>
              <a:rPr lang="ru-RU" sz="2800" i="1" dirty="0" smtClean="0"/>
              <a:t>: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фекально-</a:t>
            </a:r>
            <a:r>
              <a:rPr lang="ru-RU" dirty="0" err="1" smtClean="0"/>
              <a:t>оральний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водний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харчовий</a:t>
            </a:r>
            <a:r>
              <a:rPr lang="ru-RU" dirty="0" smtClean="0"/>
              <a:t>);</a:t>
            </a:r>
            <a:endParaRPr lang="ru-RU" dirty="0"/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контактно-</a:t>
            </a:r>
            <a:r>
              <a:rPr lang="ru-RU" dirty="0" err="1"/>
              <a:t>побутовий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2050" name="Picture 2" descr="http://rclin.ua/wp-content/uploads/2014/03/ryk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46" y="3573016"/>
            <a:ext cx="3260982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ntranet.tdmu.edu.ua/data/kafedra/internal/fiz_reabil/classes_stud/uk/med/health/ptn/%D0%B2%D1%81%D1%82%D1%83%D0%BF%20%D0%B4%D0%BE%20%D1%81%D0%BF%D0%B5%D1%86%D1%96%D0%B0%D0%BB%D1%8C%D0%BD%D0%BE%D1%81%D1%82%D1%96/1%20%D0%BA%D1%83%D1%80%D1%81/06.%20%D0%86%D0%BD%D1%84%D0%B5%D0%BA%D1%86%D1%96%D1%97%20%D1%82%D0%B0%20%D1%96%D0%BD%D1%84%D0%B5%D0%BA%D1%86%D1%96%D0%B9%D0%BD%D0%B0%20%D0%B1%D0%B5%D0%B7%D0%BF%D0%B5%D0%BA%D0%B0.files/image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460" y="3573016"/>
            <a:ext cx="3208628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39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Симптоми дизентерії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uk-UA" dirty="0"/>
              <a:t>Прихований період дизентерії може тривати від одного до семи днів, але найчастіше його тривалість становить 3 доби.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 err="1"/>
              <a:t>Колітіческая</a:t>
            </a:r>
            <a:r>
              <a:rPr lang="uk-UA" dirty="0"/>
              <a:t> форма дизентерії в більшості клінічних випадків починається гостро. Температура тіла хворого досить швидко підвищується до </a:t>
            </a:r>
            <a:r>
              <a:rPr lang="uk-UA" dirty="0" err="1"/>
              <a:t>фебрильних</a:t>
            </a:r>
            <a:r>
              <a:rPr lang="uk-UA" dirty="0"/>
              <a:t> значень, починає проявлятися симптоматика загальної інтоксикації. У пацієнта пропадає апетит, спостерігається нудота, блювота. Найчастіше він починає скаржитися на сильний ріжучий біль у животі, що супроводжується частою діареєю. Через деякий час випорожнення хворого втрачають свою первісну консистенцію, стають бідними, в них з'являються специфічні домішки - слиз, кров або гній. Позиви до дефекації стають болісно хворобливими і, найчастіше, хибними. Симптоматична картина </a:t>
            </a:r>
            <a:r>
              <a:rPr lang="uk-UA" dirty="0" err="1"/>
              <a:t>Колітіческій</a:t>
            </a:r>
            <a:r>
              <a:rPr lang="uk-UA" dirty="0"/>
              <a:t> форми дизентерії доповнюється появою на мові </a:t>
            </a:r>
            <a:r>
              <a:rPr lang="uk-UA" dirty="0" err="1"/>
              <a:t>паціетна</a:t>
            </a:r>
            <a:r>
              <a:rPr lang="uk-UA" dirty="0"/>
              <a:t> хворого нальоту, проявом ознак артеріальної </a:t>
            </a:r>
            <a:r>
              <a:rPr lang="uk-UA" dirty="0" err="1"/>
              <a:t>гіпотензії</a:t>
            </a:r>
            <a:r>
              <a:rPr lang="uk-UA" dirty="0"/>
              <a:t> і тахікардії.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4575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Безперервна хронічна дизентерія практично завжди призводить до органічних змін епітелію кишкової стінки, а також до розвитку серйозних порушень травлення. Інтоксикаційні ознаки при цій формі перебігу хвороби зазвичай відсутні.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8244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Лікування дизентерії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Прості форми дизентерії лікуються в амбулаторних умовах: госпіталізація показана лише особам з ускладненим перебігом хвороби. Також в стаціонар поміщають хворих за епідеміологічними показниками, старих, які страждають низкою супутніх хронічних захворювань, а також дітей, які не досягли однорічного віку.</a:t>
            </a:r>
            <a:endParaRPr lang="uk-UA" dirty="0"/>
          </a:p>
        </p:txBody>
      </p:sp>
      <p:pic>
        <p:nvPicPr>
          <p:cNvPr id="3074" name="Picture 2" descr="http://nmed.in.ua/images/images_15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729" y="3838574"/>
            <a:ext cx="2952750" cy="2333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37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C0AAE90-47C3-40A1-8017-32A7017B6A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Презентація серії Карти світу із зображенням карти світу (широкоформатна)</Template>
  <TotalTime>0</TotalTime>
  <Words>419</Words>
  <Application>Microsoft Office PowerPoint</Application>
  <PresentationFormat>Довільний</PresentationFormat>
  <Paragraphs>22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Continental_World_16x9</vt:lpstr>
      <vt:lpstr>Дизентерія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Симптоми дизентерії</vt:lpstr>
      <vt:lpstr>Презентація PowerPoint</vt:lpstr>
      <vt:lpstr>Лікування дизентерії</vt:lpstr>
      <vt:lpstr>Презентація PowerPoint</vt:lpstr>
      <vt:lpstr>Презентація PowerPoint</vt:lpstr>
      <vt:lpstr>Профілактика при дизентерії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2015-01-27T18:00:42Z</dcterms:created>
  <dcterms:modified xsi:type="dcterms:W3CDTF">2015-01-27T18:21:01Z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