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F0157AE-0C00-4391-A626-0BAEB9945D0F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BA5FCF9-CCE8-4345-A220-F1E0135E2D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157AE-0C00-4391-A626-0BAEB9945D0F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5FCF9-CCE8-4345-A220-F1E0135E2D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157AE-0C00-4391-A626-0BAEB9945D0F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5FCF9-CCE8-4345-A220-F1E0135E2D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F0157AE-0C00-4391-A626-0BAEB9945D0F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BA5FCF9-CCE8-4345-A220-F1E0135E2D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F0157AE-0C00-4391-A626-0BAEB9945D0F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BA5FCF9-CCE8-4345-A220-F1E0135E2D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157AE-0C00-4391-A626-0BAEB9945D0F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5FCF9-CCE8-4345-A220-F1E0135E2D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157AE-0C00-4391-A626-0BAEB9945D0F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5FCF9-CCE8-4345-A220-F1E0135E2D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F0157AE-0C00-4391-A626-0BAEB9945D0F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BA5FCF9-CCE8-4345-A220-F1E0135E2D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157AE-0C00-4391-A626-0BAEB9945D0F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5FCF9-CCE8-4345-A220-F1E0135E2D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F0157AE-0C00-4391-A626-0BAEB9945D0F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BA5FCF9-CCE8-4345-A220-F1E0135E2D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F0157AE-0C00-4391-A626-0BAEB9945D0F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BA5FCF9-CCE8-4345-A220-F1E0135E2D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F0157AE-0C00-4391-A626-0BAEB9945D0F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BA5FCF9-CCE8-4345-A220-F1E0135E2DE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1700808"/>
            <a:ext cx="7772400" cy="1470025"/>
          </a:xfrm>
        </p:spPr>
        <p:txBody>
          <a:bodyPr/>
          <a:lstStyle/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Презентація на тему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“Епідемічний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паротит”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520880" cy="2135088"/>
          </a:xfrm>
        </p:spPr>
        <p:txBody>
          <a:bodyPr>
            <a:normAutofit/>
          </a:bodyPr>
          <a:lstStyle/>
          <a:p>
            <a:pPr algn="r"/>
            <a:r>
              <a:rPr lang="uk-UA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виконала </a:t>
            </a:r>
            <a:r>
              <a:rPr lang="uk-UA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Шманай</a:t>
            </a:r>
            <a:r>
              <a:rPr lang="uk-UA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Тетяна</a:t>
            </a:r>
          </a:p>
          <a:p>
            <a:pPr algn="r"/>
            <a:r>
              <a:rPr lang="uk-UA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Учениця 42-Е групи</a:t>
            </a:r>
          </a:p>
          <a:p>
            <a:pPr algn="r"/>
            <a:endParaRPr lang="uk-UA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Визначення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511256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Епідемічний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паротит(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свинка) </a:t>
            </a:r>
            <a:r>
              <a:rPr lang="ru-RU" sz="2400" dirty="0" smtClean="0"/>
              <a:t>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гостра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вірусна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хвороба,що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характеризується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лихоманкою,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загальною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інтоксикацією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збільшенням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однієї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декількох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слинних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залоз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нерідко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ураженням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центральної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нервової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400" b="1" dirty="0" smtClean="0"/>
              <a:t>. </a:t>
            </a:r>
            <a:endParaRPr lang="ru-RU" sz="2400" dirty="0" smtClean="0"/>
          </a:p>
          <a:p>
            <a:pPr>
              <a:buNone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Загрозу становить не стільки сама хвороба, скільки її ускладнення.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6" name="AutoShape 4" descr="data:image/jpeg;base64,/9j/4AAQSkZJRgABAQAAAQABAAD/2wCEAAkGBxQTEhUUEhQUFRUVFxUYFxcYFBcVFxcYFxUXFxcXFhUYHCggGBolHxUXIjEiJSkrLi4uFx8zODMsNygtLisBCgoKDg0OGhAQGiwfHB8sLCwsLCwsLCwsLCwsLCwsLCwsLCwsLCwsLCwsLCwsLCwsLCwsLCwsLCw3LCwsLDcsLP/AABEIANoA5wMBIgACEQEDEQH/xAAcAAABBQEBAQAAAAAAAAAAAAAAAQMEBQYCBwj/xAA8EAABAwIDBQUGBQMEAwEAAAABAAIRAyEEEjEFQVFhcQYTIoGRMqGxwdHwB0JSguEUYnIVkqLxIzNTQ//EABkBAAMBAQEAAAAAAAAAAAAAAAECAwAEBf/EACMRAAMAAgMAAgMBAQEAAAAAAAABAgMREiExIkEEE1EyYSP/2gAMAwEAAhEDEQA/APDkIQsYEIQsYEISgLGEVjs/Z5fr5DeeZ4DmlwGDvJEnUA+zyL+XLer6gxoBLxm5EwDbV8WDeQ1hJVaKRIuy9lgyaNLviNarwG0h/iXGPMq4ysDYq4hpgR3dId4AeBywPQqLSe6rGhDR+kBjegH3zTeIxwYC0ESNYuZ4WsFHkdCJVPZ1N0kUzH6nlrBzi2aOV1Br06YdDadOOIdm/wCMSoGJ2w65a0xzv7zb0UenjarzAZJ5DdzAj1TaYGWLn3jLTH7cpEcVIbst9XxGqxoO+HHdabpqhSeBL6WUj8xLh8XH4KTs7b/dutTzR+kw4jeNIneAQZutoKWyZV2C6k0TWBB3ZDB6Sq91Gk0g+MHkG/PULWYHbbDpmDX3aRYdCw6O5A+ij4/xalpbrIFwfl96JGx1jK/C4jCuAzEZrhwg0y4f4OkTza49AjE9mWnxUHB9M6NtnFptuPT6IqbOaRDj0Jb6dOoXWCY+nIDw5p0B1BkGA7fKKoLx9FTU7PsqglpyOPsg+w8jVs/ldyPRZ1+Ac0GQczZaRFxBvPqt7WM5tfF7QdeSN/8Al9VHOFa8htWGkxDzcR7IcTvA38iqKkSqGefYnClgGaxJNumvvUVabtBRLHNY8Q6nmY4EbyZkceqh0NjCq2abgdbHdA9/x6qiZCpZSIT+IwzmEtcCCPv0TCImgQhCwAQhCxgQhCxgQhCxgQhCxhVJwlDMegJ6Aak/e9NUqcydw1Wn2BszwGpUFj629lo5njuhLT0ikTtkzYez2FhfVdluQ0FuYZtSYBkkDfO8J6nSbMgZoPtObMdBpKkNpueRFg0XiwHHp96qV3WgFgPIdAPnzXK6OqcZGpitiXhjNOOgA3kga26DqrhvZmnTbDYLsoc+o+4ptOhG7MdwAVjsXDd0wmLmPDrLj7Oc/Bum8p7F4hjAGkhwBzPJ/O8+8gbuiHIfjozVDs+KjphzWbtAY/WRvJ3DS6uG4Onhx4Wy/c0XP73/AEvwUnC1S/xucGtmwO/yF07TwxqGdG6zqXdf0jl8UeQFJmsdWqXfVeA0fkgFvQNIM6a681W0Wd57DMo6AT6LTv2Ya1TQFrdxFieatGbMtoBHCw8rKbs6YxoyDNlkXjXduUmjRIsQYPPRaIbNIPhBPK64qYN3ApOTK8EQKFCN0jgRMfUdFK/pGRJABO+AZTwpO4acBCkNoPJkCQBvn7K22ZpFNXwUXANp5hV+IpZgBYEaG/oVr/6YjnviPRQMZgg4SbRyAv1R5MRwmYftBRL2y+czBlPEgWbPGNPNV+yHZTmaSCCMw3ETYjg4blr8bg5kOGognfxnn/CyeGYaVcA6THryVos5rxFltbBUntJcAd7su4f/AEp/2mRmadLxCxu0dmupnc4ayOG4xw5r0wbPaOUS7ebRcx0kQsrisE/O5rPbpeJhF/A4btxadCF0KjjqNGPISKwx9EFrarBAcS17QLMqC5A/tIuOFxuVeVQiCEIWMCEIWMCEIWMCEqVqwdFrhsIXvZRbc2c/qRpI4AgeZXoowxZ3bGNu0SZEgGLE8yfcqD8O8EC91V24EnpNh6/ALbYF+YuqXI0G7NzA4T7uq58j7OnFOlsg0cA2m2LmYcZ109o/TQJqlQJeDGmnIbvPer0YEubf85ueQGg+9ySrhsthqbnpuuuZtnZJFfiMrIGolzj1sPgs1jceS63Gw+Z4/wAK5x9MgGxvfy4qhw1KXy7Qa/QIma2XuyAXRmvpf6fwtXSoWA03854dfgAqDYRALnuFh7I5rQ4J+bp8eJ+XqtsPEdwmHDRzN56rtwuniClFNDQyZxSb5JTT4p9rEpYspByIfdid3oldT3/fkpeRGVbQOZB7vQneoVfC8p1VzUpyITVSnx3LaGVGW2hhPCTfcR75+Sw+28LDg8ayRrwvHmvVMXh5F90rzzbWGguEzefesloDey3punIRrkBH9wgTB3GIPUKoZRiqXGczDE6b5t6i3GFaYcljGBwnwAg/qAnTnDv+KrdqVIcS0yHNaY45XZXe7L6Lol9HJknsyu28IBWxlNo8JArt5QQ4x5PePJZdaHb+OnEVHAxmYW+RbELPLoRyV0wQhCIoIQhYwIQhYKFShIlagFHovZXCkUWsBh1UiTvDQJNvRbdlMADLpZrRewHCVmey1KGUz+bIAPPT4BbTD0Ia06gXnj9lclHbK6JDKAkj8rAGnmbZvemH4eTfU3I4ciPvVS8PpzJ01vrJ5fwunUYk6kD7Kk/Cq6Mnt63hHtHWN/AdFWUMFAjUzfrvK1GJwQzSTc2PEbyR9f4TD8JAMW+XKeKQvOiNhKdg0ffP74LUYShlaI5e5QtmYEe07yHQfwrghMkC6+jgNTrVwlaUxNDoC6XLClc9MmKGVIWpGO3p2UBTgNTNRqkt5pqsLI6GIeIEjqsL2loiXADUCDztHuW5cy4HFZftDhC5xIFg0E8JEm6zQ0jDKoGHol4kWY7iATAI5iQVQbUpeHLva5zQeIdYCOMgLUYyiDh2gXL6dtAA7KI94WQ2m4+MyZ8DhfW4m3GD7lRErW0YTaM5zedPhooZVltelDieJ9+/6qtXRPhw16IhCEwgIQhYwJUiVYKBKEifw9Ivc1o1cQ0eZhAZHsPZtgbRpm3hptPVxaCPkVrMTDaTRwa33ALNghrAxuoyt6jT4NHqr2u6TlncB7h9Fx0/TtleEnZ7rC14JPmdPOFGxeKc54p0xMnxk6c/IDdvJUmiyB0HwGgUrZeEySdXECPvmfkkab6KKku2MnBhhkkudEXvlB5aSVw3Bl5mBlB9eauxh4Hr6nUpuqyLI/rBOQjUqUJMsp8lMk3W0N2xHtXIXRauXFAKHWn7/lK5NSnGlYFCtEJxoTZclzooGh0FJUK5ah6YGiDXf81ErsD6bx/afWF1i3apmiSWuHEH4Ij60ijrmGMG9oy+6fisxixNQcHlzCObrN95C1G1KcZhxkjqFjtoV8wtbNBHJwOo5zCEsTIjIbXcZEiCQD6WPvBVYr7tK3NkqgWqSeQcbvb5Pz24QqGF1z4cFrsCkQhMTBCELGBKkSrBQK17Ogd+xxEhpBjiZho9SPRVQVnsT/2t6j1Nh8UteDx6eq7Fd3lW+jZJ/aBHvhX+FfLxzWX7NnLSqEal7gOkn+FqNiUxAOoj1hcTO9eFxRpKywzbn73W+ai0gpVF0fRVlaJU9ktwUGu7iucbUeN8KlxNYgnxJbopjj7LRx5ph9YDVZvE7WcP+5Vc7auY6lRdnVOI2ffhcOfKpMHXcbqxBRT2Bxol98nTWHJQmlQ9oVSBbms3oHHbLhtUHepFMLFjaUHVWeF2xoL+qE1/RqxddGmARUsFW0doOPD5+5Sf62RDrFV2iDlorsXqUmEdG7U/9p5zZP3dctZHl9EOw/RUbdp+GRuMj5/fJYHaEMeRq03HG+oHmvQ9qVRJB+5/7WH7SUYaXNGbKdORQXoH4Z/aAplpAJPeXIizX8WkacweHNUZwZaQHNcQ42c289BoVe1Q03MC1yJ9Dv8AJc1H0u7LWlrX6EglrjxgeyOcRzXTNaOO52Z7FYXIbODhxG48CNxUUp6o2DZNOVUQaEQhCIoJUiVYIK02A4isCBOWXR/iJ+SrArzs24NbWcdS1tNv7nhz4/awj9yS/GUx/wCkbvB1MtBjZ5k9dT98VtNlOHdsjTKAsps3Z/f0SGkZgBv03iPP4LTbIaW06TXaiQfd9FxcvkencaRp8K23oipUyXUjBsgJvH4UvaYsrN6RyrW9GV7RdoxThty4mA1tyTuACyO0duvbmNSpTZlElozVXif1ZfC3zK1WN7Ih5JDzmI9oWMcM2oHRRsRjK2B2fUwtCjTc92fxPaDnDzedMzoNpJ0CSNU/kdNtzP8A59mDp9oe8zZBiH5Wlziykw5WjVzhJho4lM4XbI9oEVG7xBY9v7dHDoqGjh67C5rO+ZmaWPAD2lzPzNdl9oGNFqdhbCDqdXPTc3PApy05gQPbjdr7lb9cnPOTJvw2PZ/E5xAadJB3EHer59P74qT2M2V3OEoteB3jaQDt8GSQJ5Aj0UjE4cE2UKnXhdZNlWxpVdtfEhjYOpWkZhoVf2j2O2pRqgWcWEAgSRcSRJF4negp2+xv2JHmWL27TabQeZMA9N59FKwXaZlofSB4Ozs15lsEKh7RbELKgytIaWRJBgOuIcedrqANo1X1qDqzW4j+nFNjaRaIdTYZFNwaLjUSZ1V1ik53+RkT8PSqe23saHvpHIfzsIqNHM5bgcyIV7s7aTKjZEEHRY9mwXh1N+FLaT3Nmq1gd3bSZOUA8JieAV3sfYNWmZAEEyQDYHeQNw5KNJS9Ls65fKd0tGmwtPVLVpqXgsMQLoxFKAm+jnb7MT2paQ2W9Pf9hURDu78YvGnJbTFuaHnMMzQJjUkA3ELEnaf9U+oQCwNDi1v6coMSeNlHk9nTMckzI4jDtFQkuJA/UbBUmNr5nGNN3RdYzEl5JO+/2FFK7pX9PJyPvoQpEqRUJAhCFgAlSJVhhQrLZLpcG8Z9TYKtCew9QtMjWR7jKSltFMb1SZ6o7ZdZuLpUqD3NhuY5bSGgAzykgLZ0g8ZM7YOnXmudn4sQ7FMjx4am5p/ycC/3gLGbE7S1q2PDaji5r5GUmzY8QI52jzXnz6exXyna8R6/hDZOlsqNgnWCnNC6NbPMrplXihBVPjWlwM6cCAfitJiqMqrqYfipVPZ14rWtmbbgHTa3IC/orLBbJE5n+huT1/hWJYG6LoPCC6Zarb8HjVgJh1a912G5gSIVdi3oXWhIxpk8VgSui/MI3aKqoVCFYUXgiZSq9jVj0QMRgiDLSbdD5EH5KsfgiXE5WOk6tMerStQU2aLTqEzbaNNa7aIOz6ZaIDMvHRWVNqSjSAUoABFIS62dMNlxWZIhOOXBHFUOczdYsbXYahgaet1VbU2BTpDFVqY8PcVKg4XY75qz29hWve1p4+9c9tKZp7OxDWXc6k2m0aT3j7j/AGypa3aR2O+GPa+zwWu+m4XZkd/aSWk8wdFBcF09sEg2I9y4XoI8hvZykSpExMEIQsAEqRKsMKF01chdBKFHtP4YbQFXCPovIBol7DypVjmaege2PNQ8Dso4XaE1IyvD2tIIJBMEdNI81m/w6x/9NiWVKhGSrNJ7f7Xmzj+4NjlK9d2vs1j8gcLsjLuIjmuLJOq2j1fx8vxcvxlnsipM8irQOVFsZ9zzV4AqS+jkyT8jmoq/EGFYVTyVTjqkKWRl8M7YxWqg2uq3E1zYA3JA8yun1ZKr9q0Hluan7bHNc0ccp09JXO3s7lKRfYZrmkCp4KYvcRP1VfXx7M5IiJmPOVlNtY7GYsxSbVDv7mOEcpNgmf8AR9oNb46YcY1a4T+4fMJtNroMype6NlW2pTcQQ1reQUhzjdzJNM68lg37Hx+WW0oje5wnyaPqu+z2PxIJpvzl9xlykacTpCVprtj8Z+jb4XF6gmR/KnMqKipUywAHXepdGtCyoR40/C2lK2ootGrKeaQZ0tzVURqCfTcisU3RKSuVVHM57K8081dtps4jnAlY78YdpBlCjScJNWoXuDXZYFMQ2LHefctdJ79mXWHfC6xX4z4Bhbh3ucGuL3skmBlLc1zBi4F+aML5hy/5PJq1ZpMkO83SfWEmNrtcRlAa0CAA0A9XH8x5piqIJH8+9cLrPPZykSpEwgIQhYUEqRKsEUK4w+Hpd2IJfVN3WinTHM/mcqZOsrECATB1CDGRb4Zhq1GsZOsl28kb+UL2TBdpw+gO8H/laADNg4x7Q6ry/s9SZSpOq1HAOILWgndqYAve3NPYTa4Dg0m8EuPMzA8pXNknfSOzFan09b7L48VQXD9RB8itYHLyj8OtqA1atInXxt538XyXpdOqkn49D3qnskVqkBUG0Ks6K5xDrKmrUyZ1UMhfB0V7HKfh6Vk0yjFypFDEDMAkiey91vwnUKMJjF1twKq+1HaylhgGjxVD+XcOqxJ7XVS6TkcDuiI8wqU9dI2L8er+VHpOFrZgF3UYBoF5ph+2lRjpdkLRq0CI6b1u8FtulWpZ2ukR6Hmsu12DLiqH0c45m9QS7ipRrB2hlR6tJRa7L4eumS8G5WGHogEuG+J5xoqmkNIVpSqWv6KkMXN/wntKZrn3JKb5XGLfYq68OLXyMv2n2+MGRWguiWwOJC8m7X9pamNqBz7MYIY0XidSTvcYWp/FPEyKbf7i4+Vh8V5131rgH5dCrYpXpH8m++I25cFKSkKucTYiRKkREBCELABCELBQqULlKgFD3em19F1SfeUwF00oNFEzTdn9qHDYqlUJ8IIDv8XCHfXyXvtJ4NxeRIXzXTqZmwdYXrv4bdoO+w/cvP8A5aAAvq5mjXeWhXPknrZ1Y630b4ulRsRZKzED1UPaNeGrmrw6JRA2pjSJDVl61HGufmaWsYfzQTHyV3RGZ8lXGIxAayN0abkknTNKWujzXanZ4ud4zULjvnXmPveoNTs2Kepqjdr6LR7b2i0WBI5GSqX/AFtpBBueUmUU6Xh6KeCtVSR1R7KNsX5pNxLzN99lJodm6rCRRqlrDrvAS7PxJdENf1iPitZgQYE+iPJkctYktSkVWz+9pOyPcHDc4AifJX1B8hRccwei5wVeDCmQTLmmALlPNMlRWVJ0Umm6yeUTpkqm+JULF4j0uiviQFT7UxwZTc8+y1pcekKqf0hZjS5M8r7fY7vMSQDZgy+ep+IWYKfxdc1Hue7VxJPmZUcrtlaWjyctcqbBIUq5TIiwSJUiIoIQhYAIQhYwJUIWCKEq5ShAZDlN8K42Ptt1Co2qyQ9vo4b2u6wqRdJWkx5po9+2LthmJoirSI4OGha6LgjipNYZgvK/wt2gGYvunezXaW/vb4mfMea9SrsLCuLJPGj0cWTmthTwx3KY7ZrnC5joucLXCtqeKEXSpL0d1Wynp9lKBvUBeeZT2F2DhmaUm+g3qRjtqACxVX/qsockikxbRZ1dnUotTaOgUCpQDbAeico47iU3WxYSthUNekPFt4qtYYdqk2pjgN99yrGVXONh7kEh10aGliOafdjNIVHSY60/BT6FONUfCiS9Y+amY3Kx34k7VyU20GnxVLv5MBt6n4Lastpc7hzVftfsRRxQL6mZtU/nafQFpsR6KmKkq7I/kNuNSeIFcrYbX/D7FUpNMNrNH6TDvNh+RKydei5hyuaWuGoIII6gruVJ+Hj3Ln0aSLohIUxIRIlQiARCELA0CEIWMCVCFgglCQLpAKBdJAFs+xnYapiiKlXNToWjc6pybbT+70StpejzLp9FZ2R2PXrVmOoiO7c1xqGzWkEGOZ5Be7VBnbpBPuKYwGymUmtZTaGMbYAadeZ5qeKS4s18md+OFCMljcf3LvGDHEAn1H0XdLbTXtljgRyM+u8dCFZbb2cHt0XnO09kuY7Mwua7iCQVJfw6E/s0O0NomND5KpdtV06FVA2lWbZ4bU5kZXf7m/MLl1em7XvGf8h7keBRZf4aNm3IEuMdTCfo7QfU9jT9R0WTZSpgyHsJ5n6qfRxrh+Zvk4fVbSNybNMzDNFyZKfzgaQs0zaIHtPaP3D6qfha7qnsMe8n9LTH+42WbHlL7LdtVPtrCQIJcdANT5buq6wPZ6u+M8Ugd3tP9dAtNs3ZFOiLCXb3G5S6ZryzJH2VswjxVIncOH1U+s4AJyo5Qal0xzb5PbIterwVbj9nMriKjGvH9zQY6HUK6GGFlIbhxwWWxq467PNcX+HdBx8OenP6TI9HTbzVXivwvqf/AJ1mnk9pb7wT8F6//ThODDq85KRCsWN/R887V7GYygCXUXOaPzU/GB1i48wqDKvq+nhws/2i7AYTGAl7DTqbqlOGu/cIh4635q05f6cl4V9HzdCFre13YPE4Ey5veUSYFVgMcg9urD1skVdkOJk4QhdBMIJCF0lQCJCmbL2XVxDxTo03VHHc0THNx0aOZUdgX0d2RwrKeDpd2xjMzQXZWhs2GsapafFFcc8mZLsl+GTKUVMXlq1LEMH/AK2nmfzn3dV6I3DAafdtwC7Ke3eQXM9vtnT1K0iOWhO0sPKVwsptD2W+aTW2bmQ6mAEaLO7W2AHnRbMiyYqhCoQYytHm57ISbhScP2IYYlq3QF1IYFli39lH+Q/oxI/DugfaCco/h3hBqwFbWpomHao8EhP30yhw3ZPC0/Zot9ArOnRa2zWgcICdeU20/H5LcQ82/sCFyWpwLhyHEKZHqNlMimpb9yANVuI6oYFKYT7KSVuo809T0TTIl2I2guxQUij7PmulTgiXNnFOmnu7XTdU8NB5J1IlURTSB1E/9oUmEI8BeR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318" name="AutoShape 6" descr="data:image/jpeg;base64,/9j/4AAQSkZJRgABAQAAAQABAAD/2wCEAAkGBxQTEhUUEhQUFRUVFxUYFxcYFBcVFxcYFxUXFxcXFhUYHCggGBolHxUXIjEiJSkrLi4uFx8zODMsNygtLisBCgoKDg0OGhAQGiwfHB8sLCwsLCwsLCwsLCwsLCwsLCwsLCwsLCwsLCwsLCwsLCwsLCwsLCwsLCw3LCwsLDcsLP/AABEIANoA5wMBIgACEQEDEQH/xAAcAAABBQEBAQAAAAAAAAAAAAAAAQMEBQYCBwj/xAA8EAABAwIDBQUGBQMEAwEAAAABAAIRAyEEEjEFQVFhcQYTIoGRMqGxwdHwB0JSguEUYnIVkqLxIzNTQ//EABkBAAMBAQEAAAAAAAAAAAAAAAECAwAEBf/EACMRAAMAAgMAAgMBAQEAAAAAAAABAgMREiExIkEEE1EyYSP/2gAMAwEAAhEDEQA/APDkIQsYEIQsYEISgLGEVjs/Z5fr5DeeZ4DmlwGDvJEnUA+zyL+XLer6gxoBLxm5EwDbV8WDeQ1hJVaKRIuy9lgyaNLviNarwG0h/iXGPMq4ysDYq4hpgR3dId4AeBywPQqLSe6rGhDR+kBjegH3zTeIxwYC0ESNYuZ4WsFHkdCJVPZ1N0kUzH6nlrBzi2aOV1Br06YdDadOOIdm/wCMSoGJ2w65a0xzv7zb0UenjarzAZJ5DdzAj1TaYGWLn3jLTH7cpEcVIbst9XxGqxoO+HHdabpqhSeBL6WUj8xLh8XH4KTs7b/dutTzR+kw4jeNIneAQZutoKWyZV2C6k0TWBB3ZDB6Sq91Gk0g+MHkG/PULWYHbbDpmDX3aRYdCw6O5A+ij4/xalpbrIFwfl96JGx1jK/C4jCuAzEZrhwg0y4f4OkTza49AjE9mWnxUHB9M6NtnFptuPT6IqbOaRDj0Jb6dOoXWCY+nIDw5p0B1BkGA7fKKoLx9FTU7PsqglpyOPsg+w8jVs/ldyPRZ1+Ac0GQczZaRFxBvPqt7WM5tfF7QdeSN/8Al9VHOFa8htWGkxDzcR7IcTvA38iqKkSqGefYnClgGaxJNumvvUVabtBRLHNY8Q6nmY4EbyZkceqh0NjCq2abgdbHdA9/x6qiZCpZSIT+IwzmEtcCCPv0TCImgQhCwAQhCxgQhCxgQhCxgQhCxhVJwlDMegJ6Aak/e9NUqcydw1Wn2BszwGpUFj629lo5njuhLT0ikTtkzYez2FhfVdluQ0FuYZtSYBkkDfO8J6nSbMgZoPtObMdBpKkNpueRFg0XiwHHp96qV3WgFgPIdAPnzXK6OqcZGpitiXhjNOOgA3kga26DqrhvZmnTbDYLsoc+o+4ptOhG7MdwAVjsXDd0wmLmPDrLj7Oc/Bum8p7F4hjAGkhwBzPJ/O8+8gbuiHIfjozVDs+KjphzWbtAY/WRvJ3DS6uG4Onhx4Wy/c0XP73/AEvwUnC1S/xucGtmwO/yF07TwxqGdG6zqXdf0jl8UeQFJmsdWqXfVeA0fkgFvQNIM6a681W0Wd57DMo6AT6LTv2Ya1TQFrdxFieatGbMtoBHCw8rKbs6YxoyDNlkXjXduUmjRIsQYPPRaIbNIPhBPK64qYN3ApOTK8EQKFCN0jgRMfUdFK/pGRJABO+AZTwpO4acBCkNoPJkCQBvn7K22ZpFNXwUXANp5hV+IpZgBYEaG/oVr/6YjnviPRQMZgg4SbRyAv1R5MRwmYftBRL2y+czBlPEgWbPGNPNV+yHZTmaSCCMw3ETYjg4blr8bg5kOGognfxnn/CyeGYaVcA6THryVos5rxFltbBUntJcAd7su4f/AEp/2mRmadLxCxu0dmupnc4ayOG4xw5r0wbPaOUS7ebRcx0kQsrisE/O5rPbpeJhF/A4btxadCF0KjjqNGPISKwx9EFrarBAcS17QLMqC5A/tIuOFxuVeVQiCEIWMCEIWMCEIWMCEqVqwdFrhsIXvZRbc2c/qRpI4AgeZXoowxZ3bGNu0SZEgGLE8yfcqD8O8EC91V24EnpNh6/ALbYF+YuqXI0G7NzA4T7uq58j7OnFOlsg0cA2m2LmYcZ109o/TQJqlQJeDGmnIbvPer0YEubf85ueQGg+9ySrhsthqbnpuuuZtnZJFfiMrIGolzj1sPgs1jceS63Gw+Z4/wAK5x9MgGxvfy4qhw1KXy7Qa/QIma2XuyAXRmvpf6fwtXSoWA03854dfgAqDYRALnuFh7I5rQ4J+bp8eJ+XqtsPEdwmHDRzN56rtwuniClFNDQyZxSb5JTT4p9rEpYspByIfdid3oldT3/fkpeRGVbQOZB7vQneoVfC8p1VzUpyITVSnx3LaGVGW2hhPCTfcR75+Sw+28LDg8ayRrwvHmvVMXh5F90rzzbWGguEzefesloDey3punIRrkBH9wgTB3GIPUKoZRiqXGczDE6b5t6i3GFaYcljGBwnwAg/qAnTnDv+KrdqVIcS0yHNaY45XZXe7L6Lol9HJknsyu28IBWxlNo8JArt5QQ4x5PePJZdaHb+OnEVHAxmYW+RbELPLoRyV0wQhCIoIQhYwIQhYKFShIlagFHovZXCkUWsBh1UiTvDQJNvRbdlMADLpZrRewHCVmey1KGUz+bIAPPT4BbTD0Ia06gXnj9lclHbK6JDKAkj8rAGnmbZvemH4eTfU3I4ciPvVS8PpzJ01vrJ5fwunUYk6kD7Kk/Cq6Mnt63hHtHWN/AdFWUMFAjUzfrvK1GJwQzSTc2PEbyR9f4TD8JAMW+XKeKQvOiNhKdg0ffP74LUYShlaI5e5QtmYEe07yHQfwrghMkC6+jgNTrVwlaUxNDoC6XLClc9MmKGVIWpGO3p2UBTgNTNRqkt5pqsLI6GIeIEjqsL2loiXADUCDztHuW5cy4HFZftDhC5xIFg0E8JEm6zQ0jDKoGHol4kWY7iATAI5iQVQbUpeHLva5zQeIdYCOMgLUYyiDh2gXL6dtAA7KI94WQ2m4+MyZ8DhfW4m3GD7lRErW0YTaM5zedPhooZVltelDieJ9+/6qtXRPhw16IhCEwgIQhYwJUiVYKBKEifw9Ivc1o1cQ0eZhAZHsPZtgbRpm3hptPVxaCPkVrMTDaTRwa33ALNghrAxuoyt6jT4NHqr2u6TlncB7h9Fx0/TtleEnZ7rC14JPmdPOFGxeKc54p0xMnxk6c/IDdvJUmiyB0HwGgUrZeEySdXECPvmfkkab6KKku2MnBhhkkudEXvlB5aSVw3Bl5mBlB9eauxh4Hr6nUpuqyLI/rBOQjUqUJMsp8lMk3W0N2xHtXIXRauXFAKHWn7/lK5NSnGlYFCtEJxoTZclzooGh0FJUK5ah6YGiDXf81ErsD6bx/afWF1i3apmiSWuHEH4Ij60ijrmGMG9oy+6fisxixNQcHlzCObrN95C1G1KcZhxkjqFjtoV8wtbNBHJwOo5zCEsTIjIbXcZEiCQD6WPvBVYr7tK3NkqgWqSeQcbvb5Pz24QqGF1z4cFrsCkQhMTBCELGBKkSrBQK17Ogd+xxEhpBjiZho9SPRVQVnsT/2t6j1Nh8UteDx6eq7Fd3lW+jZJ/aBHvhX+FfLxzWX7NnLSqEal7gOkn+FqNiUxAOoj1hcTO9eFxRpKywzbn73W+ai0gpVF0fRVlaJU9ktwUGu7iucbUeN8KlxNYgnxJbopjj7LRx5ph9YDVZvE7WcP+5Vc7auY6lRdnVOI2ffhcOfKpMHXcbqxBRT2Bxol98nTWHJQmlQ9oVSBbms3oHHbLhtUHepFMLFjaUHVWeF2xoL+qE1/RqxddGmARUsFW0doOPD5+5Sf62RDrFV2iDlorsXqUmEdG7U/9p5zZP3dctZHl9EOw/RUbdp+GRuMj5/fJYHaEMeRq03HG+oHmvQ9qVRJB+5/7WH7SUYaXNGbKdORQXoH4Z/aAplpAJPeXIizX8WkacweHNUZwZaQHNcQ42c289BoVe1Q03MC1yJ9Dv8AJc1H0u7LWlrX6EglrjxgeyOcRzXTNaOO52Z7FYXIbODhxG48CNxUUp6o2DZNOVUQaEQhCIoJUiVYIK02A4isCBOWXR/iJ+SrArzs24NbWcdS1tNv7nhz4/awj9yS/GUx/wCkbvB1MtBjZ5k9dT98VtNlOHdsjTKAsps3Z/f0SGkZgBv03iPP4LTbIaW06TXaiQfd9FxcvkencaRp8K23oipUyXUjBsgJvH4UvaYsrN6RyrW9GV7RdoxThty4mA1tyTuACyO0duvbmNSpTZlElozVXif1ZfC3zK1WN7Ih5JDzmI9oWMcM2oHRRsRjK2B2fUwtCjTc92fxPaDnDzedMzoNpJ0CSNU/kdNtzP8A59mDp9oe8zZBiH5Wlziykw5WjVzhJho4lM4XbI9oEVG7xBY9v7dHDoqGjh67C5rO+ZmaWPAD2lzPzNdl9oGNFqdhbCDqdXPTc3PApy05gQPbjdr7lb9cnPOTJvw2PZ/E5xAadJB3EHer59P74qT2M2V3OEoteB3jaQDt8GSQJ5Aj0UjE4cE2UKnXhdZNlWxpVdtfEhjYOpWkZhoVf2j2O2pRqgWcWEAgSRcSRJF4negp2+xv2JHmWL27TabQeZMA9N59FKwXaZlofSB4Ozs15lsEKh7RbELKgytIaWRJBgOuIcedrqANo1X1qDqzW4j+nFNjaRaIdTYZFNwaLjUSZ1V1ik53+RkT8PSqe23saHvpHIfzsIqNHM5bgcyIV7s7aTKjZEEHRY9mwXh1N+FLaT3Nmq1gd3bSZOUA8JieAV3sfYNWmZAEEyQDYHeQNw5KNJS9Ls65fKd0tGmwtPVLVpqXgsMQLoxFKAm+jnb7MT2paQ2W9Pf9hURDu78YvGnJbTFuaHnMMzQJjUkA3ELEnaf9U+oQCwNDi1v6coMSeNlHk9nTMckzI4jDtFQkuJA/UbBUmNr5nGNN3RdYzEl5JO+/2FFK7pX9PJyPvoQpEqRUJAhCFgAlSJVhhQrLZLpcG8Z9TYKtCew9QtMjWR7jKSltFMb1SZ6o7ZdZuLpUqD3NhuY5bSGgAzykgLZ0g8ZM7YOnXmudn4sQ7FMjx4am5p/ycC/3gLGbE7S1q2PDaji5r5GUmzY8QI52jzXnz6exXyna8R6/hDZOlsqNgnWCnNC6NbPMrplXihBVPjWlwM6cCAfitJiqMqrqYfipVPZ14rWtmbbgHTa3IC/orLBbJE5n+huT1/hWJYG6LoPCC6Zarb8HjVgJh1a912G5gSIVdi3oXWhIxpk8VgSui/MI3aKqoVCFYUXgiZSq9jVj0QMRgiDLSbdD5EH5KsfgiXE5WOk6tMerStQU2aLTqEzbaNNa7aIOz6ZaIDMvHRWVNqSjSAUoABFIS62dMNlxWZIhOOXBHFUOczdYsbXYahgaet1VbU2BTpDFVqY8PcVKg4XY75qz29hWve1p4+9c9tKZp7OxDWXc6k2m0aT3j7j/AGypa3aR2O+GPa+zwWu+m4XZkd/aSWk8wdFBcF09sEg2I9y4XoI8hvZykSpExMEIQsAEqRKsMKF01chdBKFHtP4YbQFXCPovIBol7DypVjmaege2PNQ8Dso4XaE1IyvD2tIIJBMEdNI81m/w6x/9NiWVKhGSrNJ7f7Xmzj+4NjlK9d2vs1j8gcLsjLuIjmuLJOq2j1fx8vxcvxlnsipM8irQOVFsZ9zzV4AqS+jkyT8jmoq/EGFYVTyVTjqkKWRl8M7YxWqg2uq3E1zYA3JA8yun1ZKr9q0Hluan7bHNc0ccp09JXO3s7lKRfYZrmkCp4KYvcRP1VfXx7M5IiJmPOVlNtY7GYsxSbVDv7mOEcpNgmf8AR9oNb46YcY1a4T+4fMJtNroMype6NlW2pTcQQ1reQUhzjdzJNM68lg37Hx+WW0oje5wnyaPqu+z2PxIJpvzl9xlykacTpCVprtj8Z+jb4XF6gmR/KnMqKipUywAHXepdGtCyoR40/C2lK2ootGrKeaQZ0tzVURqCfTcisU3RKSuVVHM57K8081dtps4jnAlY78YdpBlCjScJNWoXuDXZYFMQ2LHefctdJ79mXWHfC6xX4z4Bhbh3ucGuL3skmBlLc1zBi4F+aML5hy/5PJq1ZpMkO83SfWEmNrtcRlAa0CAA0A9XH8x5piqIJH8+9cLrPPZykSpEwgIQhYUEqRKsEUK4w+Hpd2IJfVN3WinTHM/mcqZOsrECATB1CDGRb4Zhq1GsZOsl28kb+UL2TBdpw+gO8H/laADNg4x7Q6ry/s9SZSpOq1HAOILWgndqYAve3NPYTa4Dg0m8EuPMzA8pXNknfSOzFan09b7L48VQXD9RB8itYHLyj8OtqA1atInXxt538XyXpdOqkn49D3qnskVqkBUG0Ks6K5xDrKmrUyZ1UMhfB0V7HKfh6Vk0yjFypFDEDMAkiey91vwnUKMJjF1twKq+1HaylhgGjxVD+XcOqxJ7XVS6TkcDuiI8wqU9dI2L8er+VHpOFrZgF3UYBoF5ph+2lRjpdkLRq0CI6b1u8FtulWpZ2ukR6Hmsu12DLiqH0c45m9QS7ipRrB2hlR6tJRa7L4eumS8G5WGHogEuG+J5xoqmkNIVpSqWv6KkMXN/wntKZrn3JKb5XGLfYq68OLXyMv2n2+MGRWguiWwOJC8m7X9pamNqBz7MYIY0XidSTvcYWp/FPEyKbf7i4+Vh8V5131rgH5dCrYpXpH8m++I25cFKSkKucTYiRKkREBCELABCELBQqULlKgFD3em19F1SfeUwF00oNFEzTdn9qHDYqlUJ8IIDv8XCHfXyXvtJ4NxeRIXzXTqZmwdYXrv4bdoO+w/cvP8A5aAAvq5mjXeWhXPknrZ1Y630b4ulRsRZKzED1UPaNeGrmrw6JRA2pjSJDVl61HGufmaWsYfzQTHyV3RGZ8lXGIxAayN0abkknTNKWujzXanZ4ud4zULjvnXmPveoNTs2Kepqjdr6LR7b2i0WBI5GSqX/AFtpBBueUmUU6Xh6KeCtVSR1R7KNsX5pNxLzN99lJodm6rCRRqlrDrvAS7PxJdENf1iPitZgQYE+iPJkctYktSkVWz+9pOyPcHDc4AifJX1B8hRccwei5wVeDCmQTLmmALlPNMlRWVJ0Umm6yeUTpkqm+JULF4j0uiviQFT7UxwZTc8+y1pcekKqf0hZjS5M8r7fY7vMSQDZgy+ep+IWYKfxdc1Hue7VxJPmZUcrtlaWjyctcqbBIUq5TIiwSJUiIoIQhYAIQhYwJUIWCKEq5ShAZDlN8K42Ptt1Co2qyQ9vo4b2u6wqRdJWkx5po9+2LthmJoirSI4OGha6LgjipNYZgvK/wt2gGYvunezXaW/vb4mfMea9SrsLCuLJPGj0cWTmthTwx3KY7ZrnC5joucLXCtqeKEXSpL0d1Wynp9lKBvUBeeZT2F2DhmaUm+g3qRjtqACxVX/qsockikxbRZ1dnUotTaOgUCpQDbAeico47iU3WxYSthUNekPFt4qtYYdqk2pjgN99yrGVXONh7kEh10aGliOafdjNIVHSY60/BT6FONUfCiS9Y+amY3Kx34k7VyU20GnxVLv5MBt6n4Lastpc7hzVftfsRRxQL6mZtU/nafQFpsR6KmKkq7I/kNuNSeIFcrYbX/D7FUpNMNrNH6TDvNh+RKydei5hyuaWuGoIII6gruVJ+Hj3Ln0aSLohIUxIRIlQiARCELA0CEIWMCVCFgglCQLpAKBdJAFs+xnYapiiKlXNToWjc6pybbT+70StpejzLp9FZ2R2PXrVmOoiO7c1xqGzWkEGOZ5Be7VBnbpBPuKYwGymUmtZTaGMbYAadeZ5qeKS4s18md+OFCMljcf3LvGDHEAn1H0XdLbTXtljgRyM+u8dCFZbb2cHt0XnO09kuY7Mwua7iCQVJfw6E/s0O0NomND5KpdtV06FVA2lWbZ4bU5kZXf7m/MLl1em7XvGf8h7keBRZf4aNm3IEuMdTCfo7QfU9jT9R0WTZSpgyHsJ5n6qfRxrh+Zvk4fVbSNybNMzDNFyZKfzgaQs0zaIHtPaP3D6qfha7qnsMe8n9LTH+42WbHlL7LdtVPtrCQIJcdANT5buq6wPZ6u+M8Ugd3tP9dAtNs3ZFOiLCXb3G5S6ZryzJH2VswjxVIncOH1U+s4AJyo5Qal0xzb5PbIterwVbj9nMriKjGvH9zQY6HUK6GGFlIbhxwWWxq467PNcX+HdBx8OenP6TI9HTbzVXivwvqf/AJ1mnk9pb7wT8F6//ThODDq85KRCsWN/R887V7GYygCXUXOaPzU/GB1i48wqDKvq+nhws/2i7AYTGAl7DTqbqlOGu/cIh4635q05f6cl4V9HzdCFre13YPE4Ey5veUSYFVgMcg9urD1skVdkOJk4QhdBMIJCF0lQCJCmbL2XVxDxTo03VHHc0THNx0aOZUdgX0d2RwrKeDpd2xjMzQXZWhs2GsapafFFcc8mZLsl+GTKUVMXlq1LEMH/AK2nmfzn3dV6I3DAafdtwC7Ke3eQXM9vtnT1K0iOWhO0sPKVwsptD2W+aTW2bmQ6mAEaLO7W2AHnRbMiyYqhCoQYytHm57ISbhScP2IYYlq3QF1IYFli39lH+Q/oxI/DugfaCco/h3hBqwFbWpomHao8EhP30yhw3ZPC0/Zot9ArOnRa2zWgcICdeU20/H5LcQ82/sCFyWpwLhyHEKZHqNlMimpb9yANVuI6oYFKYT7KSVuo809T0TTIl2I2guxQUij7PmulTgiXNnFOmnu7XTdU8NB5J1IlURTSB1E/9oUmEI8BeR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320" name="AutoShape 8" descr="data:image/jpeg;base64,/9j/4AAQSkZJRgABAQAAAQABAAD/2wCEAAkGBxQTEhUUEhQUFRUVFxUYFxcYFBcVFxcYFxUXFxcXFhUYHCggGBolHxUXIjEiJSkrLi4uFx8zODMsNygtLisBCgoKDg0OGhAQGiwfHB8sLCwsLCwsLCwsLCwsLCwsLCwsLCwsLCwsLCwsLCwsLCwsLCwsLCwsLCw3LCwsLDcsLP/AABEIANoA5wMBIgACEQEDEQH/xAAcAAABBQEBAQAAAAAAAAAAAAAAAQMEBQYCBwj/xAA8EAABAwIDBQUGBQMEAwEAAAABAAIRAyEEEjEFQVFhcQYTIoGRMqGxwdHwB0JSguEUYnIVkqLxIzNTQ//EABkBAAMBAQEAAAAAAAAAAAAAAAECAwAEBf/EACMRAAMAAgMAAgMBAQEAAAAAAAABAgMREiExIkEEE1EyYSP/2gAMAwEAAhEDEQA/APDkIQsYEIQsYEISgLGEVjs/Z5fr5DeeZ4DmlwGDvJEnUA+zyL+XLer6gxoBLxm5EwDbV8WDeQ1hJVaKRIuy9lgyaNLviNarwG0h/iXGPMq4ysDYq4hpgR3dId4AeBywPQqLSe6rGhDR+kBjegH3zTeIxwYC0ESNYuZ4WsFHkdCJVPZ1N0kUzH6nlrBzi2aOV1Br06YdDadOOIdm/wCMSoGJ2w65a0xzv7zb0UenjarzAZJ5DdzAj1TaYGWLn3jLTH7cpEcVIbst9XxGqxoO+HHdabpqhSeBL6WUj8xLh8XH4KTs7b/dutTzR+kw4jeNIneAQZutoKWyZV2C6k0TWBB3ZDB6Sq91Gk0g+MHkG/PULWYHbbDpmDX3aRYdCw6O5A+ij4/xalpbrIFwfl96JGx1jK/C4jCuAzEZrhwg0y4f4OkTza49AjE9mWnxUHB9M6NtnFptuPT6IqbOaRDj0Jb6dOoXWCY+nIDw5p0B1BkGA7fKKoLx9FTU7PsqglpyOPsg+w8jVs/ldyPRZ1+Ac0GQczZaRFxBvPqt7WM5tfF7QdeSN/8Al9VHOFa8htWGkxDzcR7IcTvA38iqKkSqGefYnClgGaxJNumvvUVabtBRLHNY8Q6nmY4EbyZkceqh0NjCq2abgdbHdA9/x6qiZCpZSIT+IwzmEtcCCPv0TCImgQhCwAQhCxgQhCxgQhCxgQhCxhVJwlDMegJ6Aak/e9NUqcydw1Wn2BszwGpUFj629lo5njuhLT0ikTtkzYez2FhfVdluQ0FuYZtSYBkkDfO8J6nSbMgZoPtObMdBpKkNpueRFg0XiwHHp96qV3WgFgPIdAPnzXK6OqcZGpitiXhjNOOgA3kga26DqrhvZmnTbDYLsoc+o+4ptOhG7MdwAVjsXDd0wmLmPDrLj7Oc/Bum8p7F4hjAGkhwBzPJ/O8+8gbuiHIfjozVDs+KjphzWbtAY/WRvJ3DS6uG4Onhx4Wy/c0XP73/AEvwUnC1S/xucGtmwO/yF07TwxqGdG6zqXdf0jl8UeQFJmsdWqXfVeA0fkgFvQNIM6a681W0Wd57DMo6AT6LTv2Ya1TQFrdxFieatGbMtoBHCw8rKbs6YxoyDNlkXjXduUmjRIsQYPPRaIbNIPhBPK64qYN3ApOTK8EQKFCN0jgRMfUdFK/pGRJABO+AZTwpO4acBCkNoPJkCQBvn7K22ZpFNXwUXANp5hV+IpZgBYEaG/oVr/6YjnviPRQMZgg4SbRyAv1R5MRwmYftBRL2y+czBlPEgWbPGNPNV+yHZTmaSCCMw3ETYjg4blr8bg5kOGognfxnn/CyeGYaVcA6THryVos5rxFltbBUntJcAd7su4f/AEp/2mRmadLxCxu0dmupnc4ayOG4xw5r0wbPaOUS7ebRcx0kQsrisE/O5rPbpeJhF/A4btxadCF0KjjqNGPISKwx9EFrarBAcS17QLMqC5A/tIuOFxuVeVQiCEIWMCEIWMCEIWMCEqVqwdFrhsIXvZRbc2c/qRpI4AgeZXoowxZ3bGNu0SZEgGLE8yfcqD8O8EC91V24EnpNh6/ALbYF+YuqXI0G7NzA4T7uq58j7OnFOlsg0cA2m2LmYcZ109o/TQJqlQJeDGmnIbvPer0YEubf85ueQGg+9ySrhsthqbnpuuuZtnZJFfiMrIGolzj1sPgs1jceS63Gw+Z4/wAK5x9MgGxvfy4qhw1KXy7Qa/QIma2XuyAXRmvpf6fwtXSoWA03854dfgAqDYRALnuFh7I5rQ4J+bp8eJ+XqtsPEdwmHDRzN56rtwuniClFNDQyZxSb5JTT4p9rEpYspByIfdid3oldT3/fkpeRGVbQOZB7vQneoVfC8p1VzUpyITVSnx3LaGVGW2hhPCTfcR75+Sw+28LDg8ayRrwvHmvVMXh5F90rzzbWGguEzefesloDey3punIRrkBH9wgTB3GIPUKoZRiqXGczDE6b5t6i3GFaYcljGBwnwAg/qAnTnDv+KrdqVIcS0yHNaY45XZXe7L6Lol9HJknsyu28IBWxlNo8JArt5QQ4x5PePJZdaHb+OnEVHAxmYW+RbELPLoRyV0wQhCIoIQhYwIQhYKFShIlagFHovZXCkUWsBh1UiTvDQJNvRbdlMADLpZrRewHCVmey1KGUz+bIAPPT4BbTD0Ia06gXnj9lclHbK6JDKAkj8rAGnmbZvemH4eTfU3I4ciPvVS8PpzJ01vrJ5fwunUYk6kD7Kk/Cq6Mnt63hHtHWN/AdFWUMFAjUzfrvK1GJwQzSTc2PEbyR9f4TD8JAMW+XKeKQvOiNhKdg0ffP74LUYShlaI5e5QtmYEe07yHQfwrghMkC6+jgNTrVwlaUxNDoC6XLClc9MmKGVIWpGO3p2UBTgNTNRqkt5pqsLI6GIeIEjqsL2loiXADUCDztHuW5cy4HFZftDhC5xIFg0E8JEm6zQ0jDKoGHol4kWY7iATAI5iQVQbUpeHLva5zQeIdYCOMgLUYyiDh2gXL6dtAA7KI94WQ2m4+MyZ8DhfW4m3GD7lRErW0YTaM5zedPhooZVltelDieJ9+/6qtXRPhw16IhCEwgIQhYwJUiVYKBKEifw9Ivc1o1cQ0eZhAZHsPZtgbRpm3hptPVxaCPkVrMTDaTRwa33ALNghrAxuoyt6jT4NHqr2u6TlncB7h9Fx0/TtleEnZ7rC14JPmdPOFGxeKc54p0xMnxk6c/IDdvJUmiyB0HwGgUrZeEySdXECPvmfkkab6KKku2MnBhhkkudEXvlB5aSVw3Bl5mBlB9eauxh4Hr6nUpuqyLI/rBOQjUqUJMsp8lMk3W0N2xHtXIXRauXFAKHWn7/lK5NSnGlYFCtEJxoTZclzooGh0FJUK5ah6YGiDXf81ErsD6bx/afWF1i3apmiSWuHEH4Ij60ijrmGMG9oy+6fisxixNQcHlzCObrN95C1G1KcZhxkjqFjtoV8wtbNBHJwOo5zCEsTIjIbXcZEiCQD6WPvBVYr7tK3NkqgWqSeQcbvb5Pz24QqGF1z4cFrsCkQhMTBCELGBKkSrBQK17Ogd+xxEhpBjiZho9SPRVQVnsT/2t6j1Nh8UteDx6eq7Fd3lW+jZJ/aBHvhX+FfLxzWX7NnLSqEal7gOkn+FqNiUxAOoj1hcTO9eFxRpKywzbn73W+ai0gpVF0fRVlaJU9ktwUGu7iucbUeN8KlxNYgnxJbopjj7LRx5ph9YDVZvE7WcP+5Vc7auY6lRdnVOI2ffhcOfKpMHXcbqxBRT2Bxol98nTWHJQmlQ9oVSBbms3oHHbLhtUHepFMLFjaUHVWeF2xoL+qE1/RqxddGmARUsFW0doOPD5+5Sf62RDrFV2iDlorsXqUmEdG7U/9p5zZP3dctZHl9EOw/RUbdp+GRuMj5/fJYHaEMeRq03HG+oHmvQ9qVRJB+5/7WH7SUYaXNGbKdORQXoH4Z/aAplpAJPeXIizX8WkacweHNUZwZaQHNcQ42c289BoVe1Q03MC1yJ9Dv8AJc1H0u7LWlrX6EglrjxgeyOcRzXTNaOO52Z7FYXIbODhxG48CNxUUp6o2DZNOVUQaEQhCIoJUiVYIK02A4isCBOWXR/iJ+SrArzs24NbWcdS1tNv7nhz4/awj9yS/GUx/wCkbvB1MtBjZ5k9dT98VtNlOHdsjTKAsps3Z/f0SGkZgBv03iPP4LTbIaW06TXaiQfd9FxcvkencaRp8K23oipUyXUjBsgJvH4UvaYsrN6RyrW9GV7RdoxThty4mA1tyTuACyO0duvbmNSpTZlElozVXif1ZfC3zK1WN7Ih5JDzmI9oWMcM2oHRRsRjK2B2fUwtCjTc92fxPaDnDzedMzoNpJ0CSNU/kdNtzP8A59mDp9oe8zZBiH5Wlziykw5WjVzhJho4lM4XbI9oEVG7xBY9v7dHDoqGjh67C5rO+ZmaWPAD2lzPzNdl9oGNFqdhbCDqdXPTc3PApy05gQPbjdr7lb9cnPOTJvw2PZ/E5xAadJB3EHer59P74qT2M2V3OEoteB3jaQDt8GSQJ5Aj0UjE4cE2UKnXhdZNlWxpVdtfEhjYOpWkZhoVf2j2O2pRqgWcWEAgSRcSRJF4negp2+xv2JHmWL27TabQeZMA9N59FKwXaZlofSB4Ozs15lsEKh7RbELKgytIaWRJBgOuIcedrqANo1X1qDqzW4j+nFNjaRaIdTYZFNwaLjUSZ1V1ik53+RkT8PSqe23saHvpHIfzsIqNHM5bgcyIV7s7aTKjZEEHRY9mwXh1N+FLaT3Nmq1gd3bSZOUA8JieAV3sfYNWmZAEEyQDYHeQNw5KNJS9Ls65fKd0tGmwtPVLVpqXgsMQLoxFKAm+jnb7MT2paQ2W9Pf9hURDu78YvGnJbTFuaHnMMzQJjUkA3ELEnaf9U+oQCwNDi1v6coMSeNlHk9nTMckzI4jDtFQkuJA/UbBUmNr5nGNN3RdYzEl5JO+/2FFK7pX9PJyPvoQpEqRUJAhCFgAlSJVhhQrLZLpcG8Z9TYKtCew9QtMjWR7jKSltFMb1SZ6o7ZdZuLpUqD3NhuY5bSGgAzykgLZ0g8ZM7YOnXmudn4sQ7FMjx4am5p/ycC/3gLGbE7S1q2PDaji5r5GUmzY8QI52jzXnz6exXyna8R6/hDZOlsqNgnWCnNC6NbPMrplXihBVPjWlwM6cCAfitJiqMqrqYfipVPZ14rWtmbbgHTa3IC/orLBbJE5n+huT1/hWJYG6LoPCC6Zarb8HjVgJh1a912G5gSIVdi3oXWhIxpk8VgSui/MI3aKqoVCFYUXgiZSq9jVj0QMRgiDLSbdD5EH5KsfgiXE5WOk6tMerStQU2aLTqEzbaNNa7aIOz6ZaIDMvHRWVNqSjSAUoABFIS62dMNlxWZIhOOXBHFUOczdYsbXYahgaet1VbU2BTpDFVqY8PcVKg4XY75qz29hWve1p4+9c9tKZp7OxDWXc6k2m0aT3j7j/AGypa3aR2O+GPa+zwWu+m4XZkd/aSWk8wdFBcF09sEg2I9y4XoI8hvZykSpExMEIQsAEqRKsMKF01chdBKFHtP4YbQFXCPovIBol7DypVjmaege2PNQ8Dso4XaE1IyvD2tIIJBMEdNI81m/w6x/9NiWVKhGSrNJ7f7Xmzj+4NjlK9d2vs1j8gcLsjLuIjmuLJOq2j1fx8vxcvxlnsipM8irQOVFsZ9zzV4AqS+jkyT8jmoq/EGFYVTyVTjqkKWRl8M7YxWqg2uq3E1zYA3JA8yun1ZKr9q0Hluan7bHNc0ccp09JXO3s7lKRfYZrmkCp4KYvcRP1VfXx7M5IiJmPOVlNtY7GYsxSbVDv7mOEcpNgmf8AR9oNb46YcY1a4T+4fMJtNroMype6NlW2pTcQQ1reQUhzjdzJNM68lg37Hx+WW0oje5wnyaPqu+z2PxIJpvzl9xlykacTpCVprtj8Z+jb4XF6gmR/KnMqKipUywAHXepdGtCyoR40/C2lK2ootGrKeaQZ0tzVURqCfTcisU3RKSuVVHM57K8081dtps4jnAlY78YdpBlCjScJNWoXuDXZYFMQ2LHefctdJ79mXWHfC6xX4z4Bhbh3ucGuL3skmBlLc1zBi4F+aML5hy/5PJq1ZpMkO83SfWEmNrtcRlAa0CAA0A9XH8x5piqIJH8+9cLrPPZykSpEwgIQhYUEqRKsEUK4w+Hpd2IJfVN3WinTHM/mcqZOsrECATB1CDGRb4Zhq1GsZOsl28kb+UL2TBdpw+gO8H/laADNg4x7Q6ry/s9SZSpOq1HAOILWgndqYAve3NPYTa4Dg0m8EuPMzA8pXNknfSOzFan09b7L48VQXD9RB8itYHLyj8OtqA1atInXxt538XyXpdOqkn49D3qnskVqkBUG0Ks6K5xDrKmrUyZ1UMhfB0V7HKfh6Vk0yjFypFDEDMAkiey91vwnUKMJjF1twKq+1HaylhgGjxVD+XcOqxJ7XVS6TkcDuiI8wqU9dI2L8er+VHpOFrZgF3UYBoF5ph+2lRjpdkLRq0CI6b1u8FtulWpZ2ukR6Hmsu12DLiqH0c45m9QS7ipRrB2hlR6tJRa7L4eumS8G5WGHogEuG+J5xoqmkNIVpSqWv6KkMXN/wntKZrn3JKb5XGLfYq68OLXyMv2n2+MGRWguiWwOJC8m7X9pamNqBz7MYIY0XidSTvcYWp/FPEyKbf7i4+Vh8V5131rgH5dCrYpXpH8m++I25cFKSkKucTYiRKkREBCELABCELBQqULlKgFD3em19F1SfeUwF00oNFEzTdn9qHDYqlUJ8IIDv8XCHfXyXvtJ4NxeRIXzXTqZmwdYXrv4bdoO+w/cvP8A5aAAvq5mjXeWhXPknrZ1Y630b4ulRsRZKzED1UPaNeGrmrw6JRA2pjSJDVl61HGufmaWsYfzQTHyV3RGZ8lXGIxAayN0abkknTNKWujzXanZ4ud4zULjvnXmPveoNTs2Kepqjdr6LR7b2i0WBI5GSqX/AFtpBBueUmUU6Xh6KeCtVSR1R7KNsX5pNxLzN99lJodm6rCRRqlrDrvAS7PxJdENf1iPitZgQYE+iPJkctYktSkVWz+9pOyPcHDc4AifJX1B8hRccwei5wVeDCmQTLmmALlPNMlRWVJ0Umm6yeUTpkqm+JULF4j0uiviQFT7UxwZTc8+y1pcekKqf0hZjS5M8r7fY7vMSQDZgy+ep+IWYKfxdc1Hue7VxJPmZUcrtlaWjyctcqbBIUq5TIiwSJUiIoIQhYAIQhYwJUIWCKEq5ShAZDlN8K42Ptt1Co2qyQ9vo4b2u6wqRdJWkx5po9+2LthmJoirSI4OGha6LgjipNYZgvK/wt2gGYvunezXaW/vb4mfMea9SrsLCuLJPGj0cWTmthTwx3KY7ZrnC5joucLXCtqeKEXSpL0d1Wynp9lKBvUBeeZT2F2DhmaUm+g3qRjtqACxVX/qsockikxbRZ1dnUotTaOgUCpQDbAeico47iU3WxYSthUNekPFt4qtYYdqk2pjgN99yrGVXONh7kEh10aGliOafdjNIVHSY60/BT6FONUfCiS9Y+amY3Kx34k7VyU20GnxVLv5MBt6n4Lastpc7hzVftfsRRxQL6mZtU/nafQFpsR6KmKkq7I/kNuNSeIFcrYbX/D7FUpNMNrNH6TDvNh+RKydei5hyuaWuGoIII6gruVJ+Hj3Ln0aSLohIUxIRIlQiARCELA0CEIWMCVCFgglCQLpAKBdJAFs+xnYapiiKlXNToWjc6pybbT+70StpejzLp9FZ2R2PXrVmOoiO7c1xqGzWkEGOZ5Be7VBnbpBPuKYwGymUmtZTaGMbYAadeZ5qeKS4s18md+OFCMljcf3LvGDHEAn1H0XdLbTXtljgRyM+u8dCFZbb2cHt0XnO09kuY7Mwua7iCQVJfw6E/s0O0NomND5KpdtV06FVA2lWbZ4bU5kZXf7m/MLl1em7XvGf8h7keBRZf4aNm3IEuMdTCfo7QfU9jT9R0WTZSpgyHsJ5n6qfRxrh+Zvk4fVbSNybNMzDNFyZKfzgaQs0zaIHtPaP3D6qfha7qnsMe8n9LTH+42WbHlL7LdtVPtrCQIJcdANT5buq6wPZ6u+M8Ugd3tP9dAtNs3ZFOiLCXb3G5S6ZryzJH2VswjxVIncOH1U+s4AJyo5Qal0xzb5PbIterwVbj9nMriKjGvH9zQY6HUK6GGFlIbhxwWWxq467PNcX+HdBx8OenP6TI9HTbzVXivwvqf/AJ1mnk9pb7wT8F6//ThODDq85KRCsWN/R887V7GYygCXUXOaPzU/GB1i48wqDKvq+nhws/2i7AYTGAl7DTqbqlOGu/cIh4635q05f6cl4V9HzdCFre13YPE4Ey5veUSYFVgMcg9urD1skVdkOJk4QhdBMIJCF0lQCJCmbL2XVxDxTo03VHHc0THNx0aOZUdgX0d2RwrKeDpd2xjMzQXZWhs2GsapafFFcc8mZLsl+GTKUVMXlq1LEMH/AK2nmfzn3dV6I3DAafdtwC7Ke3eQXM9vtnT1K0iOWhO0sPKVwsptD2W+aTW2bmQ6mAEaLO7W2AHnRbMiyYqhCoQYytHm57ISbhScP2IYYlq3QF1IYFli39lH+Q/oxI/DugfaCco/h3hBqwFbWpomHao8EhP30yhw3ZPC0/Zot9ArOnRa2zWgcICdeU20/H5LcQ82/sCFyWpwLhyHEKZHqNlMimpb9yANVuI6oYFKYT7KSVuo809T0TTIl2I2guxQUij7PmulTgiXNnFOmnu7XTdU8NB5J1IlURTSB1E/9oUmEI8BeR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322" name="AutoShape 10" descr="data:image/jpeg;base64,/9j/4AAQSkZJRgABAQAAAQABAAD/2wCEAAkGBxQTEhUUEhQUFRUVFxUYFxcYFBcVFxcYFxUXFxcXFhUYHCggGBolHxUXIjEiJSkrLi4uFx8zODMsNygtLisBCgoKDg0OGhAQGiwfHB8sLCwsLCwsLCwsLCwsLCwsLCwsLCwsLCwsLCwsLCwsLCwsLCwsLCwsLCw3LCwsLDcsLP/AABEIANoA5wMBIgACEQEDEQH/xAAcAAABBQEBAQAAAAAAAAAAAAAAAQMEBQYCBwj/xAA8EAABAwIDBQUGBQMEAwEAAAABAAIRAyEEEjEFQVFhcQYTIoGRMqGxwdHwB0JSguEUYnIVkqLxIzNTQ//EABkBAAMBAQEAAAAAAAAAAAAAAAECAwAEBf/EACMRAAMAAgMAAgMBAQEAAAAAAAABAgMREiExIkEEE1EyYSP/2gAMAwEAAhEDEQA/APDkIQsYEIQsYEISgLGEVjs/Z5fr5DeeZ4DmlwGDvJEnUA+zyL+XLer6gxoBLxm5EwDbV8WDeQ1hJVaKRIuy9lgyaNLviNarwG0h/iXGPMq4ysDYq4hpgR3dId4AeBywPQqLSe6rGhDR+kBjegH3zTeIxwYC0ESNYuZ4WsFHkdCJVPZ1N0kUzH6nlrBzi2aOV1Br06YdDadOOIdm/wCMSoGJ2w65a0xzv7zb0UenjarzAZJ5DdzAj1TaYGWLn3jLTH7cpEcVIbst9XxGqxoO+HHdabpqhSeBL6WUj8xLh8XH4KTs7b/dutTzR+kw4jeNIneAQZutoKWyZV2C6k0TWBB3ZDB6Sq91Gk0g+MHkG/PULWYHbbDpmDX3aRYdCw6O5A+ij4/xalpbrIFwfl96JGx1jK/C4jCuAzEZrhwg0y4f4OkTza49AjE9mWnxUHB9M6NtnFptuPT6IqbOaRDj0Jb6dOoXWCY+nIDw5p0B1BkGA7fKKoLx9FTU7PsqglpyOPsg+w8jVs/ldyPRZ1+Ac0GQczZaRFxBvPqt7WM5tfF7QdeSN/8Al9VHOFa8htWGkxDzcR7IcTvA38iqKkSqGefYnClgGaxJNumvvUVabtBRLHNY8Q6nmY4EbyZkceqh0NjCq2abgdbHdA9/x6qiZCpZSIT+IwzmEtcCCPv0TCImgQhCwAQhCxgQhCxgQhCxgQhCxhVJwlDMegJ6Aak/e9NUqcydw1Wn2BszwGpUFj629lo5njuhLT0ikTtkzYez2FhfVdluQ0FuYZtSYBkkDfO8J6nSbMgZoPtObMdBpKkNpueRFg0XiwHHp96qV3WgFgPIdAPnzXK6OqcZGpitiXhjNOOgA3kga26DqrhvZmnTbDYLsoc+o+4ptOhG7MdwAVjsXDd0wmLmPDrLj7Oc/Bum8p7F4hjAGkhwBzPJ/O8+8gbuiHIfjozVDs+KjphzWbtAY/WRvJ3DS6uG4Onhx4Wy/c0XP73/AEvwUnC1S/xucGtmwO/yF07TwxqGdG6zqXdf0jl8UeQFJmsdWqXfVeA0fkgFvQNIM6a681W0Wd57DMo6AT6LTv2Ya1TQFrdxFieatGbMtoBHCw8rKbs6YxoyDNlkXjXduUmjRIsQYPPRaIbNIPhBPK64qYN3ApOTK8EQKFCN0jgRMfUdFK/pGRJABO+AZTwpO4acBCkNoPJkCQBvn7K22ZpFNXwUXANp5hV+IpZgBYEaG/oVr/6YjnviPRQMZgg4SbRyAv1R5MRwmYftBRL2y+czBlPEgWbPGNPNV+yHZTmaSCCMw3ETYjg4blr8bg5kOGognfxnn/CyeGYaVcA6THryVos5rxFltbBUntJcAd7su4f/AEp/2mRmadLxCxu0dmupnc4ayOG4xw5r0wbPaOUS7ebRcx0kQsrisE/O5rPbpeJhF/A4btxadCF0KjjqNGPISKwx9EFrarBAcS17QLMqC5A/tIuOFxuVeVQiCEIWMCEIWMCEIWMCEqVqwdFrhsIXvZRbc2c/qRpI4AgeZXoowxZ3bGNu0SZEgGLE8yfcqD8O8EC91V24EnpNh6/ALbYF+YuqXI0G7NzA4T7uq58j7OnFOlsg0cA2m2LmYcZ109o/TQJqlQJeDGmnIbvPer0YEubf85ueQGg+9ySrhsthqbnpuuuZtnZJFfiMrIGolzj1sPgs1jceS63Gw+Z4/wAK5x9MgGxvfy4qhw1KXy7Qa/QIma2XuyAXRmvpf6fwtXSoWA03854dfgAqDYRALnuFh7I5rQ4J+bp8eJ+XqtsPEdwmHDRzN56rtwuniClFNDQyZxSb5JTT4p9rEpYspByIfdid3oldT3/fkpeRGVbQOZB7vQneoVfC8p1VzUpyITVSnx3LaGVGW2hhPCTfcR75+Sw+28LDg8ayRrwvHmvVMXh5F90rzzbWGguEzefesloDey3punIRrkBH9wgTB3GIPUKoZRiqXGczDE6b5t6i3GFaYcljGBwnwAg/qAnTnDv+KrdqVIcS0yHNaY45XZXe7L6Lol9HJknsyu28IBWxlNo8JArt5QQ4x5PePJZdaHb+OnEVHAxmYW+RbELPLoRyV0wQhCIoIQhYwIQhYKFShIlagFHovZXCkUWsBh1UiTvDQJNvRbdlMADLpZrRewHCVmey1KGUz+bIAPPT4BbTD0Ia06gXnj9lclHbK6JDKAkj8rAGnmbZvemH4eTfU3I4ciPvVS8PpzJ01vrJ5fwunUYk6kD7Kk/Cq6Mnt63hHtHWN/AdFWUMFAjUzfrvK1GJwQzSTc2PEbyR9f4TD8JAMW+XKeKQvOiNhKdg0ffP74LUYShlaI5e5QtmYEe07yHQfwrghMkC6+jgNTrVwlaUxNDoC6XLClc9MmKGVIWpGO3p2UBTgNTNRqkt5pqsLI6GIeIEjqsL2loiXADUCDztHuW5cy4HFZftDhC5xIFg0E8JEm6zQ0jDKoGHol4kWY7iATAI5iQVQbUpeHLva5zQeIdYCOMgLUYyiDh2gXL6dtAA7KI94WQ2m4+MyZ8DhfW4m3GD7lRErW0YTaM5zedPhooZVltelDieJ9+/6qtXRPhw16IhCEwgIQhYwJUiVYKBKEifw9Ivc1o1cQ0eZhAZHsPZtgbRpm3hptPVxaCPkVrMTDaTRwa33ALNghrAxuoyt6jT4NHqr2u6TlncB7h9Fx0/TtleEnZ7rC14JPmdPOFGxeKc54p0xMnxk6c/IDdvJUmiyB0HwGgUrZeEySdXECPvmfkkab6KKku2MnBhhkkudEXvlB5aSVw3Bl5mBlB9eauxh4Hr6nUpuqyLI/rBOQjUqUJMsp8lMk3W0N2xHtXIXRauXFAKHWn7/lK5NSnGlYFCtEJxoTZclzooGh0FJUK5ah6YGiDXf81ErsD6bx/afWF1i3apmiSWuHEH4Ij60ijrmGMG9oy+6fisxixNQcHlzCObrN95C1G1KcZhxkjqFjtoV8wtbNBHJwOo5zCEsTIjIbXcZEiCQD6WPvBVYr7tK3NkqgWqSeQcbvb5Pz24QqGF1z4cFrsCkQhMTBCELGBKkSrBQK17Ogd+xxEhpBjiZho9SPRVQVnsT/2t6j1Nh8UteDx6eq7Fd3lW+jZJ/aBHvhX+FfLxzWX7NnLSqEal7gOkn+FqNiUxAOoj1hcTO9eFxRpKywzbn73W+ai0gpVF0fRVlaJU9ktwUGu7iucbUeN8KlxNYgnxJbopjj7LRx5ph9YDVZvE7WcP+5Vc7auY6lRdnVOI2ffhcOfKpMHXcbqxBRT2Bxol98nTWHJQmlQ9oVSBbms3oHHbLhtUHepFMLFjaUHVWeF2xoL+qE1/RqxddGmARUsFW0doOPD5+5Sf62RDrFV2iDlorsXqUmEdG7U/9p5zZP3dctZHl9EOw/RUbdp+GRuMj5/fJYHaEMeRq03HG+oHmvQ9qVRJB+5/7WH7SUYaXNGbKdORQXoH4Z/aAplpAJPeXIizX8WkacweHNUZwZaQHNcQ42c289BoVe1Q03MC1yJ9Dv8AJc1H0u7LWlrX6EglrjxgeyOcRzXTNaOO52Z7FYXIbODhxG48CNxUUp6o2DZNOVUQaEQhCIoJUiVYIK02A4isCBOWXR/iJ+SrArzs24NbWcdS1tNv7nhz4/awj9yS/GUx/wCkbvB1MtBjZ5k9dT98VtNlOHdsjTKAsps3Z/f0SGkZgBv03iPP4LTbIaW06TXaiQfd9FxcvkencaRp8K23oipUyXUjBsgJvH4UvaYsrN6RyrW9GV7RdoxThty4mA1tyTuACyO0duvbmNSpTZlElozVXif1ZfC3zK1WN7Ih5JDzmI9oWMcM2oHRRsRjK2B2fUwtCjTc92fxPaDnDzedMzoNpJ0CSNU/kdNtzP8A59mDp9oe8zZBiH5Wlziykw5WjVzhJho4lM4XbI9oEVG7xBY9v7dHDoqGjh67C5rO+ZmaWPAD2lzPzNdl9oGNFqdhbCDqdXPTc3PApy05gQPbjdr7lb9cnPOTJvw2PZ/E5xAadJB3EHer59P74qT2M2V3OEoteB3jaQDt8GSQJ5Aj0UjE4cE2UKnXhdZNlWxpVdtfEhjYOpWkZhoVf2j2O2pRqgWcWEAgSRcSRJF4negp2+xv2JHmWL27TabQeZMA9N59FKwXaZlofSB4Ozs15lsEKh7RbELKgytIaWRJBgOuIcedrqANo1X1qDqzW4j+nFNjaRaIdTYZFNwaLjUSZ1V1ik53+RkT8PSqe23saHvpHIfzsIqNHM5bgcyIV7s7aTKjZEEHRY9mwXh1N+FLaT3Nmq1gd3bSZOUA8JieAV3sfYNWmZAEEyQDYHeQNw5KNJS9Ls65fKd0tGmwtPVLVpqXgsMQLoxFKAm+jnb7MT2paQ2W9Pf9hURDu78YvGnJbTFuaHnMMzQJjUkA3ELEnaf9U+oQCwNDi1v6coMSeNlHk9nTMckzI4jDtFQkuJA/UbBUmNr5nGNN3RdYzEl5JO+/2FFK7pX9PJyPvoQpEqRUJAhCFgAlSJVhhQrLZLpcG8Z9TYKtCew9QtMjWR7jKSltFMb1SZ6o7ZdZuLpUqD3NhuY5bSGgAzykgLZ0g8ZM7YOnXmudn4sQ7FMjx4am5p/ycC/3gLGbE7S1q2PDaji5r5GUmzY8QI52jzXnz6exXyna8R6/hDZOlsqNgnWCnNC6NbPMrplXihBVPjWlwM6cCAfitJiqMqrqYfipVPZ14rWtmbbgHTa3IC/orLBbJE5n+huT1/hWJYG6LoPCC6Zarb8HjVgJh1a912G5gSIVdi3oXWhIxpk8VgSui/MI3aKqoVCFYUXgiZSq9jVj0QMRgiDLSbdD5EH5KsfgiXE5WOk6tMerStQU2aLTqEzbaNNa7aIOz6ZaIDMvHRWVNqSjSAUoABFIS62dMNlxWZIhOOXBHFUOczdYsbXYahgaet1VbU2BTpDFVqY8PcVKg4XY75qz29hWve1p4+9c9tKZp7OxDWXc6k2m0aT3j7j/AGypa3aR2O+GPa+zwWu+m4XZkd/aSWk8wdFBcF09sEg2I9y4XoI8hvZykSpExMEIQsAEqRKsMKF01chdBKFHtP4YbQFXCPovIBol7DypVjmaege2PNQ8Dso4XaE1IyvD2tIIJBMEdNI81m/w6x/9NiWVKhGSrNJ7f7Xmzj+4NjlK9d2vs1j8gcLsjLuIjmuLJOq2j1fx8vxcvxlnsipM8irQOVFsZ9zzV4AqS+jkyT8jmoq/EGFYVTyVTjqkKWRl8M7YxWqg2uq3E1zYA3JA8yun1ZKr9q0Hluan7bHNc0ccp09JXO3s7lKRfYZrmkCp4KYvcRP1VfXx7M5IiJmPOVlNtY7GYsxSbVDv7mOEcpNgmf8AR9oNb46YcY1a4T+4fMJtNroMype6NlW2pTcQQ1reQUhzjdzJNM68lg37Hx+WW0oje5wnyaPqu+z2PxIJpvzl9xlykacTpCVprtj8Z+jb4XF6gmR/KnMqKipUywAHXepdGtCyoR40/C2lK2ootGrKeaQZ0tzVURqCfTcisU3RKSuVVHM57K8081dtps4jnAlY78YdpBlCjScJNWoXuDXZYFMQ2LHefctdJ79mXWHfC6xX4z4Bhbh3ucGuL3skmBlLc1zBi4F+aML5hy/5PJq1ZpMkO83SfWEmNrtcRlAa0CAA0A9XH8x5piqIJH8+9cLrPPZykSpEwgIQhYUEqRKsEUK4w+Hpd2IJfVN3WinTHM/mcqZOsrECATB1CDGRb4Zhq1GsZOsl28kb+UL2TBdpw+gO8H/laADNg4x7Q6ry/s9SZSpOq1HAOILWgndqYAve3NPYTa4Dg0m8EuPMzA8pXNknfSOzFan09b7L48VQXD9RB8itYHLyj8OtqA1atInXxt538XyXpdOqkn49D3qnskVqkBUG0Ks6K5xDrKmrUyZ1UMhfB0V7HKfh6Vk0yjFypFDEDMAkiey91vwnUKMJjF1twKq+1HaylhgGjxVD+XcOqxJ7XVS6TkcDuiI8wqU9dI2L8er+VHpOFrZgF3UYBoF5ph+2lRjpdkLRq0CI6b1u8FtulWpZ2ukR6Hmsu12DLiqH0c45m9QS7ipRrB2hlR6tJRa7L4eumS8G5WGHogEuG+J5xoqmkNIVpSqWv6KkMXN/wntKZrn3JKb5XGLfYq68OLXyMv2n2+MGRWguiWwOJC8m7X9pamNqBz7MYIY0XidSTvcYWp/FPEyKbf7i4+Vh8V5131rgH5dCrYpXpH8m++I25cFKSkKucTYiRKkREBCELABCELBQqULlKgFD3em19F1SfeUwF00oNFEzTdn9qHDYqlUJ8IIDv8XCHfXyXvtJ4NxeRIXzXTqZmwdYXrv4bdoO+w/cvP8A5aAAvq5mjXeWhXPknrZ1Y630b4ulRsRZKzED1UPaNeGrmrw6JRA2pjSJDVl61HGufmaWsYfzQTHyV3RGZ8lXGIxAayN0abkknTNKWujzXanZ4ud4zULjvnXmPveoNTs2Kepqjdr6LR7b2i0WBI5GSqX/AFtpBBueUmUU6Xh6KeCtVSR1R7KNsX5pNxLzN99lJodm6rCRRqlrDrvAS7PxJdENf1iPitZgQYE+iPJkctYktSkVWz+9pOyPcHDc4AifJX1B8hRccwei5wVeDCmQTLmmALlPNMlRWVJ0Umm6yeUTpkqm+JULF4j0uiviQFT7UxwZTc8+y1pcekKqf0hZjS5M8r7fY7vMSQDZgy+ep+IWYKfxdc1Hue7VxJPmZUcrtlaWjyctcqbBIUq5TIiwSJUiIoIQhYAIQhYwJUIWCKEq5ShAZDlN8K42Ptt1Co2qyQ9vo4b2u6wqRdJWkx5po9+2LthmJoirSI4OGha6LgjipNYZgvK/wt2gGYvunezXaW/vb4mfMea9SrsLCuLJPGj0cWTmthTwx3KY7ZrnC5joucLXCtqeKEXSpL0d1Wynp9lKBvUBeeZT2F2DhmaUm+g3qRjtqACxVX/qsockikxbRZ1dnUotTaOgUCpQDbAeico47iU3WxYSthUNekPFt4qtYYdqk2pjgN99yrGVXONh7kEh10aGliOafdjNIVHSY60/BT6FONUfCiS9Y+amY3Kx34k7VyU20GnxVLv5MBt6n4Lastpc7hzVftfsRRxQL6mZtU/nafQFpsR6KmKkq7I/kNuNSeIFcrYbX/D7FUpNMNrNH6TDvNh+RKydei5hyuaWuGoIII6gruVJ+Hj3Ln0aSLohIUxIRIlQiARCELA0CEIWMCVCFgglCQLpAKBdJAFs+xnYapiiKlXNToWjc6pybbT+70StpejzLp9FZ2R2PXrVmOoiO7c1xqGzWkEGOZ5Be7VBnbpBPuKYwGymUmtZTaGMbYAadeZ5qeKS4s18md+OFCMljcf3LvGDHEAn1H0XdLbTXtljgRyM+u8dCFZbb2cHt0XnO09kuY7Mwua7iCQVJfw6E/s0O0NomND5KpdtV06FVA2lWbZ4bU5kZXf7m/MLl1em7XvGf8h7keBRZf4aNm3IEuMdTCfo7QfU9jT9R0WTZSpgyHsJ5n6qfRxrh+Zvk4fVbSNybNMzDNFyZKfzgaQs0zaIHtPaP3D6qfha7qnsMe8n9LTH+42WbHlL7LdtVPtrCQIJcdANT5buq6wPZ6u+M8Ugd3tP9dAtNs3ZFOiLCXb3G5S6ZryzJH2VswjxVIncOH1U+s4AJyo5Qal0xzb5PbIterwVbj9nMriKjGvH9zQY6HUK6GGFlIbhxwWWxq467PNcX+HdBx8OenP6TI9HTbzVXivwvqf/AJ1mnk9pb7wT8F6//ThODDq85KRCsWN/R887V7GYygCXUXOaPzU/GB1i48wqDKvq+nhws/2i7AYTGAl7DTqbqlOGu/cIh4635q05f6cl4V9HzdCFre13YPE4Ey5veUSYFVgMcg9urD1skVdkOJk4QhdBMIJCF0lQCJCmbL2XVxDxTo03VHHc0THNx0aOZUdgX0d2RwrKeDpd2xjMzQXZWhs2GsapafFFcc8mZLsl+GTKUVMXlq1LEMH/AK2nmfzn3dV6I3DAafdtwC7Ke3eQXM9vtnT1K0iOWhO0sPKVwsptD2W+aTW2bmQ6mAEaLO7W2AHnRbMiyYqhCoQYytHm57ISbhScP2IYYlq3QF1IYFli39lH+Q/oxI/DugfaCco/h3hBqwFbWpomHao8EhP30yhw3ZPC0/Zot9ArOnRa2zWgcICdeU20/H5LcQ82/sCFyWpwLhyHEKZHqNlMimpb9yANVuI6oYFKYT7KSVuo809T0TTIl2I2guxQUij7PmulTgiXNnFOmnu7XTdU8NB5J1IlURTSB1E/9oUmEI8BeR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3324" name="Picture 12" descr="http://nebolet.com/medimg/content/jepidemicheskij-paroti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1556792"/>
            <a:ext cx="3505150" cy="33123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ctr"/>
            <a:r>
              <a:rPr lang="uk-UA" sz="4000" i="1" dirty="0" smtClean="0">
                <a:latin typeface="Times New Roman" pitchFamily="18" charset="0"/>
                <a:cs typeface="Times New Roman" pitchFamily="18" charset="0"/>
              </a:rPr>
              <a:t>Симптоми</a:t>
            </a: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196752"/>
            <a:ext cx="5544616" cy="518457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температури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38-39 °.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припухлість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болючість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залозок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вух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головний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біль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іноді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—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зубний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болі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вухах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суглобах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слабкість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безсоння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сухість у роті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невеликий озноб</a:t>
            </a:r>
          </a:p>
        </p:txBody>
      </p:sp>
      <p:pic>
        <p:nvPicPr>
          <p:cNvPr id="5" name="Picture 2" descr="http://www.medpanorama.ru/pic3/070_lo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1268760"/>
            <a:ext cx="2381250" cy="2219326"/>
          </a:xfrm>
          <a:prstGeom prst="rect">
            <a:avLst/>
          </a:prstGeom>
          <a:noFill/>
        </p:spPr>
      </p:pic>
      <p:pic>
        <p:nvPicPr>
          <p:cNvPr id="3074" name="Picture 2" descr="http://narmed24.ru/img/2013/04/parotit-prichiny-400x3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3645024"/>
            <a:ext cx="381000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Причини </a:t>
            </a:r>
            <a:r>
              <a:rPr lang="ru-RU" sz="4000" i="1" dirty="0" err="1">
                <a:latin typeface="Times New Roman" pitchFamily="18" charset="0"/>
                <a:cs typeface="Times New Roman" pitchFamily="18" charset="0"/>
              </a:rPr>
              <a:t>захворювання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5410944" cy="4525963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Збудник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паротиту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параміксовірус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Вірус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нестійкий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інактивується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нагріванні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ультрафіолетовому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опроміненні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контакті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жиророзчинниками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2%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розчином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формаліну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1%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розчином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лізолу</a:t>
            </a:r>
            <a:r>
              <a:rPr lang="ru-RU" sz="2400" b="1" dirty="0" smtClean="0"/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base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Інфекція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розповсюджується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повітряно-краплинним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шляхом.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050" name="AutoShape 2" descr="data:image/jpeg;base64,/9j/4AAQSkZJRgABAQAAAQABAAD/2wCEAAkGBhQSERUSExQWFRUWGBoaGBgXFxkYFxsYGBcYFxgYGh0YGyYfGBolGRgYIC8gIycpLCwsFx4xNTAqNSYrLCkBCQoKDgwOGg8PGiwkHyQtLCwpLCwsLCwsLCwsLCwsLCkpLCwsKSwsLCwsLCwpLCwsLCwsKSwsLCwsLCksLCwsLP/AABEIAL0BCwMBIgACEQEDEQH/xAAbAAACAwEBAQAAAAAAAAAAAAAEBQIDBgABB//EADgQAAECBQIEBAUEAgIBBQAAAAECEQADBCExEkEFUWFxIoGRsROhwdHwBjLh8RRCI4JiFTNScpL/xAAaAQACAwEBAAAAAAAAAAAAAAACAwEEBQAG/8QAKREAAgICAgEEAQQDAQAAAAAAAAECEQMhEjEEEyJBUWEyQnGBUpGhFP/aAAwDAQACEQMRAD8A+4x4pTRylNAVTUPYQMpKIUY2V1dYcCBQg5N4lMUBuxMUT6piGYxn5J27kXIx+EQ4mqWlDqtnn84zXEeNFaVS0IKgQz9XDHoIK/UNYGWFEYsl+1oz3DZSi2tTJtixLe94p5Zty0aXj4UocpF3BKNSSVqZ3JyWY7Dl/ETq6hJlrUggEY5m9w3eKKmbMdSZGsXA1EAu2zmwHeF05K5qtagQQwKcBxv23aEp0XVHk7ZaqoVhIW9zqLkdQDvFM3iyySFeEWuX1Dm425ROXxBUsqBYyywSCXIVub4T0gSvmJDEqBu5bnyv6tEDUgLiKwZgQB4WCnO7Hk1oHranWUrKgCHLAvv94V8VnMv91jctyeBFF06X65tmw+sNULD6G6603ZiLEmwz/MHU88XIu7e3oMxnaeWUA6sY6fP1gihPiIUbN1D/AJzg1DjIJMvn16gXAAIcE7ObmD6eetYFxYYF+t/MwDV1QWgpQn1a1/UnrEqeqWCElO22H2h1fYQ4FUsJ0ttkXd89QYFpZSlF2IYOD1+UDSpkxyHAI2NwfsIMlV8ySQrSlQ3Y5tf86Qr00/siihfGJiSlyXBDAn5iNHw4qWkFZAFjyfdz5QvPEqVTTFIYtgm79s5icyuEzxgjS9gRtjCe3lHOKXWwGrHMutlOUJLm78v66QXw7jmkkFJILgK7bdoyaKspJsc3ILJHXqYvNczJDPl1dTtCHaEywp9m9lrT+5BIHy84Op6osNVnjDUFaUi5cHHK+Hu8OqPiSiGJHTa8BdO0U8njmzpa9i20N0LcPGJpKpyEqNxj+Yc8P4m1jGn43lftkZebx/lD+OiEuaCLRONModHR0RVMAzA03iAEC5JdhKLfQXHQqVxQxwr1GA9WIfoyGsdCxPETvBKa0RKyRZDxyRTW1GwihS2xEpyR5xWtDB3zzzCZXbbHRSpC/iM5QB0j8zCP/PyTdth+4w24pNABvdrRklzJiVlSAVvZ2te0ZWX9Zq+PBOJwTMqKhJWlOlL+H78zaG0qXMGpC0DTkKHLtkGAaWUv4iVrGlQIJYWsGABfEO6epGnVMURdsHnaIgrHZJVpGf4lT/ACVBTAkuB4mcWhdxKsR8IL1aQm74uzF+faHvFlJOlKyGU+7EbBusY+oSlMspUdKHcuc/aAkqdFjF7lbBqvStlhRXyYsk74hRxV1gEgMnvcnd4sqZui0sp0dLtt6RRU1joASWfLcnuz84KKados/ABXTQFIILHfk/LtEaZSUElZcNZucMFJlBI1bne7+e0B8SpkAgJS1ti7npzixCfSAaadhFLN+I2qwG0VcRrPEEpLgOHHsPICCpFKCjRfHK5x7QgJ0TWyEq+tjFhQvs7JJxSG8mnUhBUSb3bofrAk/iCwdIUzGCaif8RaQ7J9+v0gfiVKkTRpsP8Aa+0Cl82dK0vaNKKr+KnSXCu/zHOLRNmII1HUMA3P/wCoGqKh5emUHYbEWEByuMEo0El+f3gZphuSWmPDUpWbIPIk45ntziiqlgTAEHPIs1+fpA/Dl6tQJD5y7jcjlAkhKk1DKLB77g9YhRTW+yb0hjUzpgVpCrDL/lzFvC6r4ktQLk3e9329ooq5x1lJYBTMebWPnFMpCkzP+MbYax/PpBNKtk/I0p6laQQXFhvhjjl/cNuHcTYgkHz59HxCmRXKDhYKRu7bjZ7G7wbL4jKI2DtszeVwIqSxxvTIcUzb0lYJiGJvyb8eL5FbpUx5sP5+8ZRExSCFS/PVZhzHpDahrhNQyg6t/wAPo0KlGmUp4qNZR8XKFN2+cNF8dGIxMqeU+Ff7di92GAQMd4OlLBUG3ixj8qUVRQyeNFuzRGpUptnj1SQM37wulTipQAfP5eHsnhYsTFvHeTZUnUOwH4j2A88R5NlrYkBody6RI2jp6RpMP9HWxPrK9IRyiSLxALPIRdKVnvAqpjFtUV3osrbGCJr5zAvEqpgWBLe5i4KBJL994ixCngnJuNC4pJ2ZKr4scTAUvh8fzF3AJBAO7kljhzf6xL9WJ1FGk+FOroXOCfQ+sL5NWEIQskhOrSWPPDne8Z79st7NWK5Y9asM4xWBC9QYsDcF/wBuX8oTUv6seWpQQC1wCTz7Q5WiSoEDSq5xzJvcb3jH1VMU6kotfwpV3a8DJu7HYoxaphA40JnimljgJFgL84S/qNlK0ygSu2H0tub7x7TyiZg1oZruo5bOdnhoVj4K5splFlENv97wem9Fvil0ZyilCWClQBBAON+8Vpk/EOlPPFs/m8UifrBUsMp/2jyYNBnDC8tWXcu2X3goRuWwo7FvEZSQDpyMcvnACKtSilzcMwA5RGpq9cxmOkFvN4bIoky0On58zFuMG1bFr3u10U1NQUzErbmDEVSwqZqHIepx8o5K1FDWUMHnz8zFCyAoBGTm/TBG0GnfRLZRNkKmTFFAsLdLQfIoAhGqaq5u23ZtzEZfERLUEBLlsNv+c4vTUS5qiLhWWYZ6fgjnoiKj97KJFQSt0JaXvy7xKs4YUTRMAYFut3x6RNFOQFSmbkrY9usMQp5ek3I36pGYFvWg1G1sW1cwoWlQF8d4JXTCcy0nxbMd+sU0yXWFrII1Wtbs2OjxCfxsInWAIZjpNiXNy0DfLohyS2yUujXMJCifDzZ/4xF1LTTQNQs22bYsOTwXqSUfEDpJ7vcx0+saU77W84hx0M4pHkirULLD2GOneJTjLUkslldmu98GOXXFIFiR2vdoqkcQdVwBltoCS3VnfgacMrCBpJt1wxOL94Mpa5AOkGwdt/nvaEckJUQHe7tkZfeCJclb3AGehz9vrFfJFpKwZI2dLxbUNKsAseo7wdSUoIPiIf0zbbEZWlp/hkEh3369zDmkr2Nji4cnboPy0JKs4f4mnpZxEwN6e57PGvpZ4UkRiJFZZLjcB+mfIQ+4RWeJtjF/xcvGXF/JjeVjbVmgiucLGJvHi8RqszF2Z5A8RECLSXO//YCDT+5UBJqenP8A26xmS7NSFh8sMbj+o9qKpISQc3N3949qJpu/tiEfF6p0u5dIwBlrjzjpT4R0DjhzkrFHGV3SXYFTHdwLlhydh5x7+ouGKVTylSwwSQopZ3LWAvz94F4f/wAgHxlaWGrDgdTtk/KGM/iQVLCEzAtmALWtaKSaabZptOLSXwLeHVgMoEjSVf64ZT+L86wFN4mFTRLTu4HRufX7RIEpFxgn6kD094R1FMUJUo2UFBSQOZv6NEwSffRbhBW2FcS4Oua6SWS4u9vSKf8A1OXJdATZFiB1ubbuYCq/1FPWlLJCTcnboO0QnBJlla/3EOwNn2g0te0akezK+TMKykEEZsz29+sA8OqGmFN/E2T1s3UwuFap06U/uck5DYa2IMXMSAFkjUA4D/jxO1I5MkmkSJigwuSrrm7efvFCqs/E0gbtfHnFISJsy6tNsEh79Xw8WTTLACUnxnkXO4Ln6RZk/o6/oqmrUFWQEnk5YvggiLEyQpClhLLw4v8A3F8viAfSpgTvtb2iniFYUKVgPkAdMxN/JzpbEkmYfiupwX7bQ9NMgKExYA8If2B6mJoQkATlAWuCTc9W3MUiYqedSvDLALDnzPvBcnJCoR4fkqq+MhSSlPhFgDuW9u0dR8QV8P4bAqNut4V1UsFbS1Zty6RbVIXTqSVX7H1iOFgeq0230hlxNBCEy05VyvYducLpPDtKwJpYXi2X+pVF2SOn5ziqbULnKcmzb+0N4/COlPHN8lsP4mshIlg2LeQES/ybJlEFNw5exAa/tFFNQFQK0l0otnNrtzaPZlXrIJA8LEX6wqSrsam3sP4jO0KQMv3u1hFqKtJUPCAT05RRxCaElB/ddtvPyjpVShR8DvzGrpnYwFOxt7CpqyiY4Fvvs/nB5qgtjg23DjpC/wDyCoeJwx5AFujxXUcQlyy8vLMbO9+mDCuD39E9DyRVuOZv2P2guinODYC/fyhLTJJT8QFznS2WzjeCJVSHJcgc8B+fSKsotANG7pZupJTb9txz5GC+H8RbOR6xmKCcAp2N23DN+X84fTJIJ1Bn7EuD9OkC/tFHJjXTNjR8fSQxzEqjjqcDMYWtqQguFbX2x2/MwTwau1rIDG1rcusXV5smqKL8KKXM0CJlicO/riFi5ZJu/wCecF1p2GSBFkuWG/iIT5EL2qzq1Wm2u/Q+TN1hZNkOd23d9t/SGdZRgEqDu3tGZmcXAVpBORYh/n5QnL7Xsbgi5L2jCh4dLUrSsJWckHCQTe3lFPG+EoS6UgX/ANRbzHIxD9PcQzqZ9WS48SnOW5mOrqwHxLISzOVE6bH2jlx4DkprIZGrnKlrSgOE+IkbE7Z8/WPJFelT3fbsQ75gX9R1mqcnR+1IN0ndV9xyaKps1gCUEWFxh9hzbeAWlSNGPQHUy0nwgupySAfMYgyn4cAh5qg2L2ufa0Z5E9QmhSrBySRl3fHKHPGv+dKFDAL93y3P+IfH2rsJMhNlSyp0q8A3DAFtoXGlC5hSEkpbO3MXiVLSATST+0vl2drHv94treIA/wDEhJByVXTtDUlLZz62JKylKJo2bIGP6hwqVKSULIAB3ex3BIhXUzr6SSbO533Z8w0pqdM6Qz7Ni7jENX0xUErddi3ilfrmMgA9GtEP8ZecgZYfLrDKop0yJPgDq5Z8z0gbg3EyoaFf7P6/aC4/QLXuqT2z00etII2yHsTm/KB5gXOGkeEJsfxrCDKicmmRdiT8/wCopTJE3xyzpU9394JJxCmk3x+flCpUpUnNjYjrfMF8RTNnICiAw5XEWVVGFFJWsNt03vzvFdBPmatCLjmRYfn1iStwSuD6ZGgMtCRqyxfc+8XTlpUCqXZ9y1tj2gmpppMr/wBwueR9SwF4plypMyyEqbNg3uYhP5YxR4+xURn1CpUkIT/t6jmRFtZPQiWEMHLd+f53iigptSzrUSEsBzYn57xOookqGpDDxabjIJgpe5BR5Va/0NSJSJepQ2/+wvEPhlSQZZAH5a27bQIoEy/h3LYOxIzFEgAOQWI3drvjrCZe0dyG82nmKTpK0t5v7RV/6IRk5+fX0iqnlTFq0kqATcknI6PmCa+twgeeMDHbeFSWrC01ZdKrEyXBLgsSXx29IK/yNSvDghxd/wDtFRok6CVNcPnNn/O8dw6SH8ORZ9ri+YrSuqZOxxImBg5fcEO+AMbw/oq7wsrHzjKp7OOfL77w5opSpniKRl3bk355xWloVOKaG/8Ah6ywTZRu/J8tzfaLqOYmTN0oBfDb94muqASwyW59m7wKZmhW5O75PzttHQfIqu3aZoqqawBOcP15CLZF0g3ipaTMQC2z/cQJ/lKT4bBtovRddlJRtUaqtklKcPGSreCpK/CkAZ3e+X5Xje1CXEZurksuH+XBaKni5WujOootOpGoh7mwN8fb0jPcYo5gUXUVMXBPTdubPGp4hMGrTyY5Fs4e+H9IVcSUFpH+xBy4vzcEWv7xSlFNaNfFJ3ZlJq/ECQbHTtp5g+mGgHiPEVK8ISpsEtyOfzEX8ZqCFMM7OL3z0vC9FWQP9W6WPI/fyjofTL6GJpJExLOAfOBKApRqQpVhYGzfnzgWbTksQ1yL78r7xeeGmxUAb4Gdse0WJUmqQR5Xuhmv0OP4gNa5ik2SkOL3JhlW0mtAAOCc8xAdPRTUOSxGwfLQUXV10Q1sXU/A1KVqmYyS/wAoOpKtKSZcseew+8WTqoKBQSyhsDCWjpViY6b3yf5/LQ5SrbF/oa4oPpyNS0qOS/S+Q/mPWFnD5RQtZ2B8Lw+r5iZSfENSiLNzMKK/iC5agohweYa4g8bYGXiqlJ9FauJJUNMwElzyw9mO0Tl0aRJKy4cbHb/XyMSmUHxJfxiAno23UwvqZi5lsC3m0Enb2Jm3HbV/RXL4StdwQRyeCJWpJCXI6fm8WpoWUlILWv8AneJ1nFihWjSHbPLnEyTYuEIY1yeiNbw23iUCrkTfs+8FSJyJcogfuIsO5xFVHIC1AqOpRIPYO7CDKqnBnMkMBno4t3gGmmixCPckhVS8Q0KLv15Wx7wxpJSlJIIISbg4/c/ygOZI1VQ8IIza23WG6RMQTd0qtZJdxE0vsnDdu+k6BJc1TaJYCmFyTs7RCVIUolgynycW5tvBMhHwwpZDAmwOw2F+vvACOKaQq2X9T7QDj9htpdhC+LqI0BLKw5v6e8U8MlkL1KuHvZ8wJJJuW77EDnD/AFlMkEchyw3zMLldMiPv230WVM/4oIBxti+21ojwdZSdKs9fnEUSR4VIDYfa33iVVTqK0qTndul4FqlbHfk0NHOAYKDjD82uC3fcw6kOtPgYABi+RtscxmOHzVKUNXK7d+vT3jUcFmAFTWJs2cfSKUqtpCcjraDaJAGApxnuTYN5PeLpXD1zCVGxJ3y14Jp0Mp2L7978rHf8wbQU61Kw3z84iEHdIozyVbCqamCEaVH19wBAq6YPv6/zD+m4RuYLHC0xpLx20Zr8hJ9hcwWMZziRYvyxGlULRnuJC7GGeZ+myv4z2YzjM5VyLHuM83b6xm5vE1S1O5tbv0+vlDr9T6kk3YHu98Y8/lCA0qVr06iR59hGQnb0emwpcQXiFWFMps26CzB/45wu/wAZ1JFx0YAeUG8QlhCwMggm/PFolwqjGslXrez3c9YNLdDwWe6CmzXHJudvzlF1ZVaQDqDB7E5/DHlRTpmTSxAuA93HUececRpEo0uwTl8+v57Q621QRUioQpOoKKSTc4iqolqQNWssph67t84jM4gkMEp1eTDtiOqZImBKpimTlgftcw1JVR3wCLnISbeJSt8qfvtF8yp+ECo2PNhdTbdOsQmVkgJ8IAAO7j0hZPUJpUlXINbA9YbH3aFSlxWuyUqd8UKWovY9rRKlkfHAKiNI23LWucNAtDNEvVLIu7eRsYupaZC3S++BYfLMN4pdCIy5JX/aJ8VrAWlyyFDdnzhh0girpQEpSlkmw1YNhducDyjLlrTbBLsLjkXMXVVSJqxpbSLeLmc9v4hfKhnd8hTX8PmS1BZU7uxf8aGFFwVPwtajch3OwhlOopZSF/uLDF/JucJ66rXNIQgaQTf+YY3ehTwwxNyav6XYZQSUpX4fFYi1s7X+kWcUnEEEWcDnkWt5QMqRMlMX1vsekRlypk1WogJD88doBLWh3KlxS2GzZaZYSW1KcAPudz0iNRXTfiBFmJs318okyVrHiDh3fF/Y2iqu4glE0FLKLMXwB0MdVIKTpXZVxerCZiXuMtfHX5wZMlIWHIsbed26QHUUjrExeFZAu3IMItlV+lWmXLLenvBXe0Crt8umUz+HeBTWY4faLaOpUElJY28L2YfaDUzUL1ApAOdr+h7wFSUhVMD2Azf5/wBQub+guNO4hx4n4UpI2yMiz+sR4fPKj5ZuX5GKayVpVpTuQL8za8NZOmSjIBwObxXkuSph7YVTSdLuegv+WEaHgCSVBjY+3lGSo573VcE53APuI3f6WpBcjAA87P8AWKlbFZnUTQUtOxuce3K0afhNOAHhJTov3LdI1FNLZIEXvBhbcmee8qbqi1o6Ojo1jOOhLxiVvDqAeKSXTCPIhzxtDcMqkfPv1JIwcjdhuLj3MY9EkgjT4TueYvyMfQuLUpWlQPl3EYivkpAZTgAci7C7H+I89FtM9P407jQnrP3styd7v1s2d4LkL0yrWJBIGS6mbsYrlSfiKRbKmbORB3FJQTZiBa/QYFofB0my3YjKSnmk55/OJ8RlqEtl2dnJ7Oz+cH0tPq8RJIyHa7ZJaA+OKMxQTdKQc+UFFOjgPhk1DFByXIvkXt0MK+IDQoJuA9urwyRRoU3w31pu+9u+8RWBPSUkMsH0PTod4spK6ZDTaoWzaMIWHugli3Z2jlSkrUFIISRby7bxapCtJlmxDX59RztAs3hqtOokJbm9/wCWhsWrpC2q6QVplo1LbWo+X9CFs/iBBGlIS3IQx4KsFKiqIU8+U7JAJ2OfJzi/KGbW2RJWlTqwzhwTMTqmpAPPp9nhPxGgVLOoKdJ3BvDfiK9Q+GANRy3IZhTKkrUopIsnY5ztEWTlSaUf+hHBxoX4i7j05WMMKZaTMWsgci3QD6xCVRI0krIuOV2Fo48WlJdCEWw7NjfnC7YcVxSTJ1VQV+HQb/8Ayv6beUUSuDzLg6iDhvbp3i9XEjKSCUOb7/UC0QlfqFaywISdgB93iVa2S+LfuZZI4d8FB1IJUcm3kDfELE8DXr1TGvfIu92gus4vM1hKgQDvZni/iXEgCBklzaOtgyjCX9Epah8UB2ABe4zj2eElfVETTpNib7iGNPLlv1OD5XMA19CQoJDkHBx3gumDltx0GUFAR41OzPv3aD5yAiWpW7Oe+ybQPMJlyklZJIvyHQGISuIpLFX7R7tcnpC5fYxVFUEcMSkpMxRJ69hAtSlSmJfST4b4A5/eCpkgFLyCwOeR7cjEqCS9ruM2Njy9/SE5PaiX9BHBpGtTN4d7dI+mcJkCWhIy7P1J+kZ3gHDAgfEUBiwuwfdnbpD6hmlawq7Dnv26C0VJvRUzu1RpuGh1AcvSNMITcFkP4iIdRseHBxx7POeRK5UdHR0dFwrHRCahw0Tjo5nGZqafxkRiuP8ADFalApAGx2/gx9G4rTn9whJWBEwMosR5RgeTi4S0bPi5mtmCpqMuCz7i/wAsWDe0e1dItSikkM1zyA3h7P4aUlwQQHtCnidToD2U+ATknpyhcWmjXhPl0KZk5iJSX2cWw1h7Qv47TmxU7aRjm/5+GDOHUreNR6nG52+veC+I6WHM7HyLX2h/ad6Hme4VRaSV4Btc/P8AiJyKWWFa9R1Kci9tyzRfVVCijQAA7gKGX3bvaF9PwlSrlRYYsTjkPrBqa1RP8BM+qQPEq6hjBPLGwhNUTVTwSBYDtf6mGCqSWAXVsbEh/q+8U0KRpWEszjuzXfraGp29nS3oXKrkaPhoyzE98+cWGmTLQ6kh7N3/AIiPCpCEkqUDY2cWtEOILMxYYKA5W9fznDOSsRvjb7POHupbsSw54HKLJRCpyiRgfxHHiQQnSlB1nc7cu8VUs8hRypRv1+feCVfJya0rPKUGZMIJOkH62x0iM9YTMZLkPY56P1gaX8UKUlIIJyw/OcSm0Rl/vsfJ45pCeba6D6XiI/bMHh5tfo+0R4lI0KCpRCeYHPYiL5qUppw6b2uW3gdPDShPxNWQCOYc/nygR0k2qZ7RcSWVNMQokYtbzBidUEqV4U6bXx6NF1epSUBYFyPQHEJ6KQqYvLPfcwUknsFtxqD2Gf45lkE3BPZoMrOIggEczE6NISVS1sp7vsxG3WBZiEJmFCrDYtzPSF1YzcUFIrkzClKgwznfz84uXw5DsFnSbiznn9Y9k0UpnCg213x84hNXL0+EnV0F7eXOAb10M+Nl4kJltocPzZs9swbwqnAU7uo9OeftC6/bH2vDWkmgMdPiO75PaKk5NnDxNapQ0MQSRtszX5fzGz4Fw/UQGx94xXApSpigws+eo3MfWuBUmlAJzEeNi9XJvpGV52X040hjTyQlIEWx0dHoEqVHnm72dHR0dEkHR0eFTQLOrNhAuSQSi30W1ChpvGP4slKlENnf7Q7qp1nVGer9Sn0iwFzv+faM7yp8lSNHxYcWKqxgDoKnYufS57X9Iz1WnSpSlKBJGD9D+XMauqpx8Lw53bnuD5P6Rm6uRjUm+zm5AFt7OfrGMri9m1iaaORSCZLOQRgEW5kjrfbpFU+akoSs7MSdmA+4hpwKWb2F9if/ABD83z8+8JamW8tQZrHFsKPLpFuMrHp26AKyrQgOEuHzbe4Z8XMBTJxUkkqKUkbOOvoREgVKIllgnVy6bx7V0GrwglLAPk53uecNxtsahdOoEs4FibEvFvD5GlS0u+O4N46SoFLKJdJZw7Ws8dw6WxVyfJ3b+4sae0dqxeJxE5Y0ixLDPPc3iwcUy8suOX5iCpEsgrWLgv1IfPeA64Ni5JtaIT1aAppETTTFL+IUls87Y9oslUw+OlZe2W9GHlF1LWzQGIs29h7xZPqiVISEOoux6G7+XKGdrR1RqyVfUkDwpU2CpmwcDy3gKkUJ6lA3a1/kfIwZqUUkEgHkOozf5wFwulMqYXYggj2P0iErOldr6LFodBRpcptmzvz2iEpS5qdNrZPlY94OlzQmZM5Eg+bB4okUpC1aCwyzD5PA7J47KeII0SgglzgW5ZMUcOp2SlaC6k9W7g9Gg6aNLhYcH/Zns38wqVTKlKdJt6vvtDFtbAkqd0FcQ1qKVtpa+2X384upR8XxrLtk29IPoaVc1DFkghwbuW87Xj2jokpCgcP5WHPOYQ2r2Fx3ZRS0UtIWokMcdtvWJyqYalYBI5YPLs0dTUqlED/UbHcDvnaHKKJH7Qbjbtva+HtCpNyWiRJM1rYAYYDff0EMUyiCCc7C7/jMIZ8L4UdZTpLgnbncP0gkUI+MXGAH2BGfYbRWnKgHJD39FcJNnybmPpsmXpAEZj9KSAA9o1QjX8KHHHf2ea87I5ZKPY6OjovFA6Ojo6OOFE2pJObfKKTNfGYlJpFKN4YyKICKihKXZbcoxFooirMe1lIEoKQLw5CWhZVrcmJlBRiRDI5My86QpOGL5G8KONcGmEBZcN7co3FHTaphJFhBHGqIKlkART/8ilFyZej5fCaR864WHJSCQbFjctgBgLXHpAFTSLTqfDm/Q2O/4IbopQia7Zt57NjrEeN0vgvaxxd+v5zjNhptGpGfu18mRqCUqS4GWcbjDe8UlYRMSCrwqBbuDbty9YOrJXhBsCOZvaxZsF/aBKigStGpju3N9h5gRbUnei5YMnTLEw3YkkEDbfu14V/GBwWB5hgO8X8QnBSdIDD5AYZ+/tANFQOvT58wQPo8MaToh/gY01QSwKQLXvl8doGrJWVoLsbXsw2FsRatg61OMY2bbpA/D1awok5Lj/s4tD0qWwn9FqP+UZYtu2W/mOlUwlK1KUSeeGH/AIwtMwy1sCxBsWufvDRISpHjGnkVZvnyxHctApp/yUSVpI8R8RcuO+HiE1cwENcci3oIGSAfC+C/yaGfDS5YuQN9hyEBGVs5OzqWoKmBAcB/23AG193juI1BRsQWDnfYv2YwWurSkEJuq43zn0ihElS5alG5VsRdgPaBt3Vhb6smatkJUTqdsC3X5QKamWv/AEDt+e8SoF+H4ZsLX2e/4/ePF8PCF6gXANxyB3946U/myG2E01UqWUjTtjL2yOUEyJ5nqGj9xIHS3P3jgsKI03fytcP9oc8Lo0ychnHne5FsQqW3T6OZWqmTJCVF9R+fMt3f5QJQSyZuq2drG3KL6yoM1TEWawD87ekOODUgTpVjqWv2fe5vCpT3S6FylSC0VPw03Fy3e9h+d4snStKAlTF3OoO79Xu2cWg40hUbjobbg26mGMvgRN2/qFuMsj0UJZox7IcMnaQAHbqLQ/kVih1hfLoSIt0kdY0MXKKpmdlcZuxrL4hzEXCtEJ3P9xMKPL5/eLaySKzxRGwrExP/ACBCYLiXn7wayMB40OwmPY6Oh5XK5y2BMJ1F+kNqkeEwsly3UIr5VbSLGLSsYUUjSItnIcERMCPYclSoS5NuzF8S4fcn+dxtC6YHYH1/BGs4lJGrvCCukBw1rExhZ48JM2cOW0jJ8RpChJ0h2d982cDAPeF8tPi0ElizDGLZawbbm0a7iNIlaGV0wW6Rn6umCfEMuR5O7QON7TNTFkvsx9fVGTNY/tuxIDsTvE6dYWSUjubDIdrdYbfqXhiVyws5Af6Qgo5BlBkn9yjdsWHW+YsuSiWbdgdbxEMpAG7MzfgiNBMyHvgvjmwg2opAuXr3Ynn0iiioklAyCdwfKGPe0RT5EZ0xEsqKBrJc88+rRVKrdewANuz5c7RbRSRLmKQLuHc5e/WKa4/DXoGDf5tEz2qBdrYfI4ckeNR73AY9hmLZ1WEo0oHiA/Lc94Bl1BUdBO7PvePKiX4gkk/1eE2yb1oIopGtPjySQ4vch/rBxpJkuWEM4bIBcPduh+8EcCptaASd1D0AaL6asUkJY2UW6gOQzwLpL+Sa0BKShSWQPEQztfYXJ84KmJGgIDBy18m17/mYK4rTpKPisxDCzYdmLCFi1apoCg7B/NoH8MkYUNGEICyPMchy+ceJkqVMIdwcPfd/WDUzS4HNvqR7Q3ouHJN7g898OW8zAZJftQqc+IDQ8PJILEHs/R35RpJFLqCXFvvf3gmnoEhvzmIY0kkNCUnJ0Z2XOWcPonWPUxpEywA0BcMkgB4Pjc8bFwiYufI5SIGQOUQVSAxfHRZ4oTyaAlUERNCYPjoD04hepIWqoDHiaQ8oZx0d6aJ9Rn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2" name="Picture 4" descr="http://www.eurolab.ua/img/st_img/03_10/poratitis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1340768"/>
            <a:ext cx="3363328" cy="2376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000" i="1" dirty="0" smtClean="0">
                <a:latin typeface="Times New Roman" pitchFamily="18" charset="0"/>
                <a:cs typeface="Times New Roman" pitchFamily="18" charset="0"/>
              </a:rPr>
              <a:t>Особливості хвороби і ускладнення</a:t>
            </a: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931224" cy="446449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Найчастіше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захворювання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вражає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причому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представники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чоловічої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статі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хворіють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паротит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приблизно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півтора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рази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частіше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Найчастіше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свинка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розвивається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7 роками.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цілому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90%%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випадків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хвороби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діагностується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підлітків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виповнилося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Найчастіше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вірус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вражає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людей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весняний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березні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квітні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Найменша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випадків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захворювання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відзначається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серпні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вересні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1800" dirty="0" smtClean="0"/>
              <a:t>       </a:t>
            </a:r>
            <a:r>
              <a:rPr lang="ru-RU" sz="1800" i="1" dirty="0" err="1" smtClean="0"/>
              <a:t>Слід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пам’ятати</a:t>
            </a:r>
            <a:r>
              <a:rPr lang="ru-RU" sz="1800" i="1" dirty="0" smtClean="0"/>
              <a:t>, </a:t>
            </a:r>
            <a:r>
              <a:rPr lang="ru-RU" sz="1800" i="1" dirty="0" err="1" smtClean="0"/>
              <a:t>що</a:t>
            </a:r>
            <a:r>
              <a:rPr lang="ru-RU" sz="1800" i="1" dirty="0" smtClean="0"/>
              <a:t> причини </a:t>
            </a:r>
            <a:r>
              <a:rPr lang="ru-RU" sz="1800" i="1" dirty="0" err="1" smtClean="0"/>
              <a:t>виникнення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ускладнень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після</a:t>
            </a:r>
            <a:r>
              <a:rPr lang="ru-RU" sz="1800" i="1" dirty="0" smtClean="0"/>
              <a:t> паротиту – </a:t>
            </a:r>
            <a:r>
              <a:rPr lang="ru-RU" sz="1800" i="1" dirty="0" err="1" smtClean="0"/>
              <a:t>це</a:t>
            </a:r>
            <a:r>
              <a:rPr lang="ru-RU" sz="1800" i="1" dirty="0" smtClean="0"/>
              <a:t>, </a:t>
            </a:r>
            <a:r>
              <a:rPr lang="ru-RU" sz="1800" i="1" dirty="0" err="1" smtClean="0"/>
              <a:t>передусім</a:t>
            </a:r>
            <a:r>
              <a:rPr lang="ru-RU" sz="1800" i="1" dirty="0" smtClean="0"/>
              <a:t>, </a:t>
            </a:r>
            <a:r>
              <a:rPr lang="ru-RU" sz="1800" i="1" dirty="0" err="1" smtClean="0"/>
              <a:t>недотримання</a:t>
            </a:r>
            <a:r>
              <a:rPr lang="ru-RU" sz="1800" i="1" dirty="0" smtClean="0"/>
              <a:t> правил </a:t>
            </a:r>
            <a:r>
              <a:rPr lang="ru-RU" sz="1800" i="1" dirty="0" err="1" smtClean="0"/>
              <a:t>постільного</a:t>
            </a:r>
            <a:r>
              <a:rPr lang="ru-RU" sz="1800" i="1" dirty="0" smtClean="0"/>
              <a:t> режиму.</a:t>
            </a:r>
            <a:endParaRPr lang="uk-UA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Ускладнення:</a:t>
            </a:r>
          </a:p>
          <a:p>
            <a:pPr>
              <a:buFont typeface="Arial" pitchFamily="34" charset="0"/>
              <a:buChar char="•"/>
            </a:pP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Менінгіт</a:t>
            </a:r>
          </a:p>
          <a:p>
            <a:pPr>
              <a:buFont typeface="Arial" pitchFamily="34" charset="0"/>
              <a:buChar char="•"/>
            </a:pP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Орхіт</a:t>
            </a:r>
          </a:p>
          <a:p>
            <a:pPr>
              <a:buFont typeface="Arial" pitchFamily="34" charset="0"/>
              <a:buChar char="•"/>
            </a:pP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Гострий панкреатит</a:t>
            </a:r>
          </a:p>
          <a:p>
            <a:pPr>
              <a:buFont typeface="Arial" pitchFamily="34" charset="0"/>
              <a:buChar char="•"/>
            </a:pP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Повна глухота</a:t>
            </a:r>
          </a:p>
          <a:p>
            <a:pPr>
              <a:buFont typeface="Arial" pitchFamily="34" charset="0"/>
              <a:buChar char="•"/>
            </a:pP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Артрит</a:t>
            </a:r>
          </a:p>
          <a:p>
            <a:pPr>
              <a:buFont typeface="Arial" pitchFamily="34" charset="0"/>
              <a:buChar char="•"/>
            </a:pP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Ураження ЦНС</a:t>
            </a:r>
          </a:p>
          <a:p>
            <a:pPr>
              <a:buFont typeface="Arial" pitchFamily="34" charset="0"/>
              <a:buChar char="•"/>
            </a:pP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Ураження залізистих органів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uk-UA" sz="4000" i="1" dirty="0" smtClean="0">
                <a:latin typeface="Times New Roman" pitchFamily="18" charset="0"/>
                <a:cs typeface="Times New Roman" pitchFamily="18" charset="0"/>
              </a:rPr>
              <a:t>Профілактика</a:t>
            </a: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07504" y="1412776"/>
            <a:ext cx="5112568" cy="50405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попередити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паротит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дорослих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застосовується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єдиний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ефективний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метод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профілактики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вакцинація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Щеплення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паротиту проводиться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дітям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віці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12 до 15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місяців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календарем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вакцинації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 У 6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проводиться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ревакцинація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Вводиться вакцина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зовнішню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поверхню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плеча,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лопатку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підшкірно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http://t1.gstatic.com/images?q=tbn:ANd9GcQcnNK8GphkgUwDVZE1AELSZkXv7mDwPIm9NPxz2citNRhd9Vn0r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1772816"/>
            <a:ext cx="3258065" cy="2160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125</TotalTime>
  <Words>226</Words>
  <Application>Microsoft Office PowerPoint</Application>
  <PresentationFormat>Экран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Эркер</vt:lpstr>
      <vt:lpstr>Презентація на тему “Епідемічний паротит”</vt:lpstr>
      <vt:lpstr>Визначення</vt:lpstr>
      <vt:lpstr>Симптоми</vt:lpstr>
      <vt:lpstr>Причини захворювання</vt:lpstr>
      <vt:lpstr>Особливості хвороби і ускладнення</vt:lpstr>
      <vt:lpstr>Профілактика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16</cp:revision>
  <dcterms:created xsi:type="dcterms:W3CDTF">2014-04-17T16:45:32Z</dcterms:created>
  <dcterms:modified xsi:type="dcterms:W3CDTF">2014-06-09T16:47:47Z</dcterms:modified>
</cp:coreProperties>
</file>