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66" r:id="rId16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1239" autoAdjust="0"/>
    <p:restoredTop sz="93889" autoAdjust="0"/>
  </p:normalViewPr>
  <p:slideViewPr>
    <p:cSldViewPr>
      <p:cViewPr varScale="1">
        <p:scale>
          <a:sx n="67" d="100"/>
          <a:sy n="67" d="100"/>
        </p:scale>
        <p:origin x="-12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54D4857D-62A5-486B-9129-468003D7E020}" type="datetimeFigureOut">
              <a:rPr lang="ru-RU" smtClean="0"/>
              <a:pPr/>
              <a:t>07.01.2012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2EBE4566-6F3A-4CC1-BD6C-9C510D05F1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47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2D2EF2CE-B28C-4ED4-8FD0-48BB3F48846A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61807874-5299-41B2-A37A-6AA3547857F4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040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ru-RU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07.01.2012</a:t>
            </a:fld>
            <a:endParaRPr kumimoji="0" lang="ru-RU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ru-RU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Показать заголовок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07.01.2012</a:t>
            </a:fld>
            <a:endParaRPr kumimoji="0" lang="ru-RU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07.01.2012</a:t>
            </a:fld>
            <a:endParaRPr kumimoji="0" lang="ru-RU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0" lang="ru-RU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остой вопрос и отв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опрос и ответ с поясн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ru-RU" i="1" baseline="0"/>
            </a:lvl1pPr>
            <a:extLst/>
          </a:lstStyle>
          <a:p>
            <a:pPr lvl="0"/>
            <a:r>
              <a:rPr kumimoji="0" lang="ru-RU"/>
              <a:t>Пояснение к ответу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ru-RU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ПРАВИЛЬНО </a:t>
            </a:r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или НЕПРАВИЛЬНО?</a:t>
            </a:r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не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ПРАВИЛЬНО или </a:t>
            </a:r>
            <a:r>
              <a:rPr kumimoji="0" lang="ru-RU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НЕПРАВИЛЬНО</a:t>
            </a:r>
            <a:r>
              <a:rPr kumimoji="0" lang="ru-RU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0"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опоставление элемен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1BEBB2CB-903D-46EF-8227-E770ED8FF514}" type="datetimeFigureOut">
              <a:rPr/>
              <a:pPr/>
              <a:t>6/30/2006</a:t>
            </a:fld>
            <a:endParaRPr kumimoji="0" lang="ru-RU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ru-RU" i="1" baseline="0"/>
            </a:lvl1pPr>
            <a:extLst/>
          </a:lstStyle>
          <a:p>
            <a:r>
              <a:rPr kumimoji="0" lang="ru-RU"/>
              <a:t>Введите вопрос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100"/>
            </a:lvl1pPr>
            <a:extLst/>
          </a:lstStyle>
          <a:p>
            <a:pPr algn="r"/>
            <a:fld id="{8F67D422-08A8-451B-9A67-21962FC4B660}" type="datetimeFigureOut">
              <a:rPr kumimoji="0" lang="ru-RU" sz="1100"/>
              <a:pPr algn="r"/>
              <a:t>07.01.2012</a:t>
            </a:fld>
            <a:endParaRPr kumimoji="0" lang="ru-RU" sz="105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ru-RU" sz="1200"/>
            </a:lvl1pPr>
            <a:extLst/>
          </a:lstStyle>
          <a:p>
            <a:endParaRPr kumimoji="0" lang="ru-RU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200"/>
            </a:lvl1pPr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 sz="120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ru-RU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>
          <a:xfrm rot="20206883">
            <a:off x="1817903" y="762048"/>
            <a:ext cx="6509239" cy="3730647"/>
          </a:xfrm>
        </p:spPr>
        <p:txBody>
          <a:bodyPr>
            <a:noAutofit/>
          </a:bodyPr>
          <a:lstStyle>
            <a:extLst/>
          </a:lstStyle>
          <a:p>
            <a:r>
              <a:rPr lang="ru-RU" sz="17500" dirty="0" smtClean="0"/>
              <a:t>ВІЛ СНІД</a:t>
            </a:r>
            <a:endParaRPr lang="ru-RU" sz="17500" dirty="0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147248" cy="1273228"/>
          </a:xfrm>
        </p:spPr>
        <p:txBody>
          <a:bodyPr>
            <a:normAutofit/>
          </a:bodyPr>
          <a:lstStyle>
            <a:extLst/>
          </a:lstStyle>
          <a:p>
            <a:r>
              <a:rPr lang="uk-UA" sz="1600" dirty="0" smtClean="0"/>
              <a:t>Доклад на урок біології на тему “ВІЛ СНІД”</a:t>
            </a:r>
            <a:endParaRPr lang="ru-RU" sz="1600" dirty="0"/>
          </a:p>
          <a:p>
            <a:r>
              <a:rPr lang="uk-UA" sz="1600" dirty="0" smtClean="0"/>
              <a:t>учнів 9-В класу українського фізико-математичного ліцею ім. Т. Шевченка</a:t>
            </a:r>
          </a:p>
          <a:p>
            <a:r>
              <a:rPr lang="uk-UA" sz="1600" dirty="0" err="1" smtClean="0"/>
              <a:t>Котенка</a:t>
            </a:r>
            <a:r>
              <a:rPr lang="uk-UA" sz="1600" dirty="0" smtClean="0"/>
              <a:t> Романа та Винника Івана</a:t>
            </a:r>
          </a:p>
          <a:p>
            <a:r>
              <a:rPr lang="uk-UA" sz="1600" dirty="0" smtClean="0"/>
              <a:t>1.11.2011 р.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1143000"/>
          </a:xfrm>
        </p:spPr>
        <p:txBody>
          <a:bodyPr/>
          <a:lstStyle/>
          <a:p>
            <a:r>
              <a:rPr lang="ru-RU" dirty="0" smtClean="0"/>
              <a:t>СН</a:t>
            </a:r>
            <a:r>
              <a:rPr lang="uk-UA" dirty="0" smtClean="0"/>
              <a:t>ІД в Україні</a:t>
            </a:r>
            <a:endParaRPr lang="ru-RU" dirty="0"/>
          </a:p>
        </p:txBody>
      </p:sp>
      <p:pic>
        <p:nvPicPr>
          <p:cNvPr id="3" name="Рисунок 2" descr="Aid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268760"/>
            <a:ext cx="7056784" cy="53636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8244408" y="623731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/>
          <a:lstStyle/>
          <a:p>
            <a:r>
              <a:rPr lang="uk-UA" dirty="0" smtClean="0"/>
              <a:t>ВІЛ в Україні</a:t>
            </a:r>
            <a:endParaRPr lang="ru-RU" dirty="0"/>
          </a:p>
        </p:txBody>
      </p:sp>
      <p:pic>
        <p:nvPicPr>
          <p:cNvPr id="3" name="Рисунок 2" descr="Hi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268760"/>
            <a:ext cx="7056784" cy="53636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8244408" y="623731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uk-UA" sz="4000" dirty="0" smtClean="0"/>
              <a:t>Смертність від </a:t>
            </a:r>
            <a:r>
              <a:rPr lang="uk-UA" sz="4000" dirty="0" err="1" smtClean="0"/>
              <a:t>СНІДу</a:t>
            </a:r>
            <a:r>
              <a:rPr lang="uk-UA" sz="4000" dirty="0" smtClean="0"/>
              <a:t> в Україні</a:t>
            </a:r>
            <a:endParaRPr lang="ru-RU" sz="4000" dirty="0"/>
          </a:p>
        </p:txBody>
      </p:sp>
      <p:pic>
        <p:nvPicPr>
          <p:cNvPr id="3" name="Рисунок 2" descr="Aidsdeath200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124744"/>
            <a:ext cx="7272808" cy="55278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8172400" y="623731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Стилізоване зображення ВІЛ</a:t>
            </a:r>
            <a:endParaRPr lang="ru-RU" dirty="0"/>
          </a:p>
        </p:txBody>
      </p:sp>
      <p:pic>
        <p:nvPicPr>
          <p:cNvPr id="3" name="Рисунок 2" descr="Human_Immunodeficency_Virus_-_stylized_render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052736"/>
            <a:ext cx="5728474" cy="5589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8172400" y="623731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Епідемія ВІЛ у світі</a:t>
            </a:r>
            <a:endParaRPr lang="ru-RU" dirty="0"/>
          </a:p>
        </p:txBody>
      </p:sp>
      <p:pic>
        <p:nvPicPr>
          <p:cNvPr id="3" name="Рисунок 2" descr="800px-HIV_Epide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556792"/>
            <a:ext cx="9808657" cy="45365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172400" y="623731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uk-UA" sz="6600" dirty="0" err="1" smtClean="0"/>
              <a:t>Спасіба</a:t>
            </a:r>
            <a:r>
              <a:rPr lang="uk-UA" sz="6600" dirty="0" smtClean="0"/>
              <a:t> за </a:t>
            </a:r>
            <a:r>
              <a:rPr lang="uk-UA" sz="6600" dirty="0" err="1" smtClean="0"/>
              <a:t>помощь</a:t>
            </a:r>
            <a:r>
              <a:rPr lang="uk-UA" sz="6600" dirty="0" smtClean="0"/>
              <a:t>:</a:t>
            </a:r>
            <a:endParaRPr lang="ru-RU" sz="66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628800"/>
            <a:ext cx="75608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uk-UA" sz="4000" dirty="0" smtClean="0"/>
              <a:t> </a:t>
            </a:r>
            <a:r>
              <a:rPr lang="uk-UA" sz="4000" dirty="0" err="1" smtClean="0"/>
              <a:t>Педівікії</a:t>
            </a:r>
            <a:r>
              <a:rPr lang="uk-UA" sz="4000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uk-UA" sz="4000" dirty="0" smtClean="0"/>
              <a:t> Дімі з криками </a:t>
            </a:r>
            <a:r>
              <a:rPr lang="uk-UA" sz="4000" dirty="0" err="1" smtClean="0"/>
              <a:t>“Харе</a:t>
            </a:r>
            <a:r>
              <a:rPr lang="uk-UA" sz="4000" dirty="0" smtClean="0"/>
              <a:t> уже, оддавай </a:t>
            </a:r>
            <a:r>
              <a:rPr lang="uk-UA" sz="4000" dirty="0" err="1" smtClean="0"/>
              <a:t>ноут</a:t>
            </a:r>
            <a:r>
              <a:rPr lang="uk-UA" sz="4000" dirty="0" smtClean="0"/>
              <a:t>, мені </a:t>
            </a:r>
            <a:r>
              <a:rPr lang="uk-UA" sz="4000" dirty="0" err="1" smtClean="0"/>
              <a:t>ше</a:t>
            </a:r>
            <a:r>
              <a:rPr lang="uk-UA" sz="4000" dirty="0" smtClean="0"/>
              <a:t> </a:t>
            </a:r>
            <a:r>
              <a:rPr lang="uk-UA" sz="4000" dirty="0" err="1" smtClean="0"/>
              <a:t>фізіку</a:t>
            </a:r>
            <a:r>
              <a:rPr lang="uk-UA" sz="4000" dirty="0" smtClean="0"/>
              <a:t> </a:t>
            </a:r>
            <a:r>
              <a:rPr lang="uk-UA" sz="4000" dirty="0" err="1" smtClean="0"/>
              <a:t>дєлать”</a:t>
            </a:r>
            <a:endParaRPr lang="uk-UA" sz="4000" dirty="0" smtClean="0"/>
          </a:p>
          <a:p>
            <a:pPr>
              <a:buFont typeface="Wingdings" pitchFamily="2" charset="2"/>
              <a:buChar char="ü"/>
            </a:pPr>
            <a:r>
              <a:rPr lang="uk-UA" sz="4000" dirty="0" smtClean="0"/>
              <a:t> Зіновію за </a:t>
            </a:r>
            <a:r>
              <a:rPr lang="uk-UA" sz="4000" dirty="0" err="1" smtClean="0"/>
              <a:t>тєхналагічєскую</a:t>
            </a:r>
            <a:r>
              <a:rPr lang="uk-UA" sz="4000" dirty="0" smtClean="0"/>
              <a:t> </a:t>
            </a:r>
            <a:r>
              <a:rPr lang="uk-UA" sz="4000" dirty="0" err="1" smtClean="0"/>
              <a:t>поддєржку</a:t>
            </a:r>
            <a:endParaRPr lang="uk-UA" sz="4000" dirty="0" smtClean="0"/>
          </a:p>
          <a:p>
            <a:pPr>
              <a:buFont typeface="Wingdings" pitchFamily="2" charset="2"/>
              <a:buChar char="ü"/>
            </a:pPr>
            <a:r>
              <a:rPr lang="uk-UA" sz="4000" dirty="0" smtClean="0"/>
              <a:t> </a:t>
            </a:r>
            <a:r>
              <a:rPr lang="uk-UA" sz="4000" dirty="0" smtClean="0">
                <a:solidFill>
                  <a:srgbClr val="FFFF00"/>
                </a:solidFill>
              </a:rPr>
              <a:t>Жовтому</a:t>
            </a:r>
            <a:r>
              <a:rPr lang="uk-UA" sz="4000" dirty="0" smtClean="0"/>
              <a:t> карлику-</a:t>
            </a:r>
            <a:r>
              <a:rPr lang="uk-UA" sz="4000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імпотенту</a:t>
            </a:r>
            <a:r>
              <a:rPr lang="uk-UA" sz="4000" dirty="0" smtClean="0"/>
              <a:t> </a:t>
            </a:r>
            <a:r>
              <a:rPr lang="uk-UA" sz="4000" dirty="0" err="1" smtClean="0"/>
              <a:t>Рустему</a:t>
            </a:r>
            <a:r>
              <a:rPr lang="uk-UA" sz="4000" dirty="0" smtClean="0"/>
              <a:t> Путіну.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 rot="10800000">
            <a:off x="8172400" y="6237312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15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4"/>
          <p:cNvSpPr txBox="1"/>
          <p:nvPr/>
        </p:nvSpPr>
        <p:spPr>
          <a:xfrm>
            <a:off x="914400" y="1066800"/>
            <a:ext cx="754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extLst/>
          </a:lstStyle>
          <a:p>
            <a:pPr marL="0" indent="0">
              <a:buNone/>
            </a:pPr>
            <a:endParaRPr lang="ru-RU" sz="2800"/>
          </a:p>
        </p:txBody>
      </p:sp>
      <p:sp>
        <p:nvSpPr>
          <p:cNvPr id="28" name="Rectangle 6"/>
          <p:cNvSpPr>
            <a:spLocks noGrp="1"/>
          </p:cNvSpPr>
          <p:nvPr>
            <p:ph type="title"/>
          </p:nvPr>
        </p:nvSpPr>
        <p:spPr>
          <a:xfrm>
            <a:off x="-10117632" y="5013176"/>
            <a:ext cx="7696200" cy="11430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7" name="Rectangle 8"/>
          <p:cNvSpPr>
            <a:spLocks noGrp="1"/>
          </p:cNvSpPr>
          <p:nvPr>
            <p:ph idx="1"/>
          </p:nvPr>
        </p:nvSpPr>
        <p:spPr>
          <a:xfrm>
            <a:off x="-6373216" y="7461448"/>
            <a:ext cx="8568952" cy="4680520"/>
          </a:xfrm>
        </p:spPr>
        <p:txBody>
          <a:bodyPr>
            <a:normAutofit/>
          </a:bodyPr>
          <a:lstStyle>
            <a:extLst/>
          </a:lstStyle>
          <a:p>
            <a:pPr>
              <a:buNone/>
            </a:pPr>
            <a:endParaRPr lang="ru-RU" sz="3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316416" y="62373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2371" y="476672"/>
            <a:ext cx="84449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Загальний погляд на ВІЛ СНІД</a:t>
            </a:r>
            <a:endParaRPr lang="ru-RU" sz="4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2132856"/>
            <a:ext cx="777686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	</a:t>
            </a:r>
            <a:r>
              <a:rPr lang="uk-UA" sz="2800" dirty="0" smtClean="0"/>
              <a:t>ВІЛ (</a:t>
            </a:r>
            <a:r>
              <a:rPr lang="ru-RU" sz="2800" dirty="0" smtClean="0"/>
              <a:t>англ. </a:t>
            </a:r>
            <a:r>
              <a:rPr lang="en-US" sz="2800" dirty="0" smtClean="0"/>
              <a:t>Human Immunodeficiency Virus, HIV) – </a:t>
            </a:r>
            <a:r>
              <a:rPr lang="ru-RU" sz="2800" dirty="0" smtClean="0"/>
              <a:t>в</a:t>
            </a:r>
            <a:r>
              <a:rPr lang="uk-UA" sz="2800" dirty="0" err="1" smtClean="0"/>
              <a:t>ірус</a:t>
            </a:r>
            <a:r>
              <a:rPr lang="uk-UA" sz="2800" dirty="0" smtClean="0"/>
              <a:t> імунодефіциту людини, що призводить до захворювання на СНІД – Синдром Набутого </a:t>
            </a:r>
            <a:r>
              <a:rPr lang="uk-UA" sz="2800" dirty="0" err="1" smtClean="0"/>
              <a:t>ІмуноДефіциту</a:t>
            </a:r>
            <a:r>
              <a:rPr lang="uk-UA" sz="2800" dirty="0" smtClean="0"/>
              <a:t>, важке інфекційне захворювання, яке вража</a:t>
            </a:r>
            <a:r>
              <a:rPr lang="ru-RU" sz="2800" dirty="0" err="1" smtClean="0"/>
              <a:t>є</a:t>
            </a:r>
            <a:r>
              <a:rPr lang="ru-RU" sz="2800" dirty="0" smtClean="0"/>
              <a:t> </a:t>
            </a:r>
            <a:r>
              <a:rPr lang="ru-RU" sz="2800" dirty="0" err="1" smtClean="0"/>
              <a:t>імунну</a:t>
            </a:r>
            <a:r>
              <a:rPr lang="ru-RU" sz="2800" dirty="0" smtClean="0"/>
              <a:t> систему</a:t>
            </a:r>
            <a:r>
              <a:rPr lang="uk-UA" sz="2800" dirty="0" smtClean="0"/>
              <a:t> людини, знижуючи при цьому протидію </a:t>
            </a:r>
            <a:r>
              <a:rPr lang="uk-UA" sz="2800" dirty="0" err="1" smtClean="0"/>
              <a:t>огранізму</a:t>
            </a:r>
            <a:r>
              <a:rPr lang="uk-UA" sz="2800" dirty="0" smtClean="0"/>
              <a:t> іншим захворюванням.</a:t>
            </a:r>
            <a:endParaRPr lang="ru-RU" sz="2800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>
            <a:spLocks noGrp="1"/>
          </p:cNvSpPr>
          <p:nvPr>
            <p:ph type="title"/>
          </p:nvPr>
        </p:nvSpPr>
        <p:spPr>
          <a:xfrm>
            <a:off x="323528" y="1628800"/>
            <a:ext cx="8229600" cy="1143000"/>
          </a:xfrm>
        </p:spPr>
        <p:txBody>
          <a:bodyPr>
            <a:noAutofit/>
          </a:bodyPr>
          <a:lstStyle>
            <a:extLst/>
          </a:lstStyle>
          <a:p>
            <a:pPr algn="ctr"/>
            <a:r>
              <a:rPr lang="ru-RU" sz="8000" dirty="0" err="1" smtClean="0"/>
              <a:t>Цікаві</a:t>
            </a:r>
            <a:r>
              <a:rPr lang="ru-RU" sz="8000" dirty="0" smtClean="0"/>
              <a:t> </a:t>
            </a:r>
            <a:r>
              <a:rPr lang="ru-RU" sz="8000" dirty="0" err="1" smtClean="0"/>
              <a:t>відомості</a:t>
            </a:r>
            <a:endParaRPr lang="ru-RU" sz="8000" dirty="0"/>
          </a:p>
        </p:txBody>
      </p:sp>
      <p:sp>
        <p:nvSpPr>
          <p:cNvPr id="4" name="Rectangle 25"/>
          <p:cNvSpPr txBox="1">
            <a:spLocks/>
          </p:cNvSpPr>
          <p:nvPr/>
        </p:nvSpPr>
        <p:spPr>
          <a:xfrm>
            <a:off x="683568" y="3212976"/>
            <a:ext cx="7632848" cy="3312368"/>
          </a:xfrm>
          <a:prstGeom prst="rect">
            <a:avLst/>
          </a:prstGeom>
        </p:spPr>
        <p:txBody>
          <a:bodyPr vert="horz">
            <a:noAutofit/>
          </a:bodyPr>
          <a:lstStyle>
            <a:extLst/>
          </a:lstStyle>
          <a:p>
            <a:pPr marL="342900" marR="0" lvl="0" indent="-342900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 lang="ru-RU"/>
            </a:pPr>
            <a:r>
              <a:rPr lang="uk-UA" sz="2400" kern="0" dirty="0" smtClean="0"/>
              <a:t>Вперше СНІД було зафіксовано у США в 1983 році. Тоді хворий помер упродовж двох місяців.</a:t>
            </a:r>
          </a:p>
          <a:p>
            <a:pPr marL="342900" marR="0" lvl="0" indent="-342900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 lang="ru-RU"/>
            </a:pPr>
            <a:r>
              <a:rPr lang="uk-UA" sz="2400" kern="0" dirty="0" smtClean="0"/>
              <a:t>Сьогодні за добу в світі чотириста тисяч осіб заражаються цією хворобою.</a:t>
            </a:r>
          </a:p>
          <a:p>
            <a:pPr marL="342900" marR="0" lvl="0" indent="-342900" algn="l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 lang="ru-RU"/>
            </a:pPr>
            <a:r>
              <a:rPr lang="uk-UA" sz="2400" kern="0" dirty="0" smtClean="0"/>
              <a:t>Сам по собі СНІД  не є смертельною хворобою, але його функціонування в організмі настільки ослаблює імунну систему, що навіть нежить може стати для хворого смертельним.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16416" y="62373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3</a:t>
            </a:r>
            <a:endParaRPr lang="ru-RU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8000" dirty="0" smtClean="0"/>
              <a:t>Збудник </a:t>
            </a:r>
            <a:r>
              <a:rPr lang="uk-UA" sz="8000" dirty="0" err="1" smtClean="0"/>
              <a:t>СНІДу</a:t>
            </a:r>
            <a:endParaRPr lang="ru-RU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628800"/>
            <a:ext cx="7632848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300" dirty="0" smtClean="0"/>
              <a:t>	ВІЛ – вірус, що має вигляд спіралі у трикутній серцевині. Він має три типи: ВІЛ 1, </a:t>
            </a:r>
            <a:r>
              <a:rPr lang="uk-UA" sz="2300" dirty="0" err="1" smtClean="0"/>
              <a:t>ВІЛ</a:t>
            </a:r>
            <a:r>
              <a:rPr lang="uk-UA" sz="2300" dirty="0" smtClean="0"/>
              <a:t> 2 (що дуже поширені у Західній Європі), та ВІЛ 3, на який страждають переважно американці та африканці. Вірус вражає Т-лімфоцити, що служать для його розмноження, та макрофаги, що розносять його безпосередньо по організму зараженого. </a:t>
            </a:r>
            <a:r>
              <a:rPr lang="uk-UA" sz="2300" dirty="0" err="1" smtClean="0"/>
              <a:t>Зруйновуючи</a:t>
            </a:r>
            <a:r>
              <a:rPr lang="uk-UA" sz="2300" dirty="0" smtClean="0"/>
              <a:t> Т-лімфоцити, ВІЛ призводить до втрати організмом захисних реакцій, внаслідок чого активізується так звана умовно-патогенна флора організму і різко підвищується ймовірність смертельних запалень, уражень нервової системи, розвитку онкологічних захворювань.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16416" y="62373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4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Можливі способи зараження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628800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3600" dirty="0" smtClean="0"/>
              <a:t> При статевому контакті з </a:t>
            </a:r>
            <a:r>
              <a:rPr lang="en-US" sz="3600" dirty="0" smtClean="0"/>
              <a:t>       </a:t>
            </a:r>
            <a:r>
              <a:rPr lang="uk-UA" sz="3600" dirty="0" smtClean="0"/>
              <a:t>інфікованим.</a:t>
            </a:r>
          </a:p>
          <a:p>
            <a:pPr>
              <a:buFont typeface="Wingdings" pitchFamily="2" charset="2"/>
              <a:buChar char="Ø"/>
            </a:pPr>
            <a:r>
              <a:rPr lang="uk-UA" sz="3600" dirty="0" smtClean="0"/>
              <a:t> При </a:t>
            </a:r>
            <a:r>
              <a:rPr lang="uk-UA" sz="3600" dirty="0" err="1" smtClean="0"/>
              <a:t>кровообміні</a:t>
            </a:r>
            <a:r>
              <a:rPr lang="uk-UA" sz="3600" dirty="0" smtClean="0"/>
              <a:t> з інфікованим.</a:t>
            </a:r>
          </a:p>
          <a:p>
            <a:pPr>
              <a:buFont typeface="Wingdings" pitchFamily="2" charset="2"/>
              <a:buChar char="Ø"/>
            </a:pPr>
            <a:r>
              <a:rPr lang="uk-UA" sz="3600" dirty="0" smtClean="0"/>
              <a:t> При </a:t>
            </a:r>
            <a:r>
              <a:rPr lang="uk-UA" sz="3600" dirty="0" err="1" smtClean="0"/>
              <a:t>ін</a:t>
            </a:r>
            <a:r>
              <a:rPr lang="en-US" sz="3600" dirty="0" smtClean="0"/>
              <a:t>’</a:t>
            </a:r>
            <a:r>
              <a:rPr lang="uk-UA" sz="3600" dirty="0" err="1" smtClean="0"/>
              <a:t>єкційному</a:t>
            </a:r>
            <a:r>
              <a:rPr lang="uk-UA" sz="3600" dirty="0" smtClean="0"/>
              <a:t> вживанні наркотиків зараженим шприцом.</a:t>
            </a:r>
          </a:p>
          <a:p>
            <a:pPr>
              <a:buFont typeface="Wingdings" pitchFamily="2" charset="2"/>
              <a:buChar char="Ø"/>
            </a:pPr>
            <a:r>
              <a:rPr lang="uk-UA" sz="3600" dirty="0" smtClean="0"/>
              <a:t> При вигодовуванні грудним молоком малюка інфікованою матір</a:t>
            </a:r>
            <a:r>
              <a:rPr lang="en-US" sz="3600" dirty="0" smtClean="0"/>
              <a:t>’</a:t>
            </a:r>
            <a:r>
              <a:rPr lang="ru-RU" sz="3600" dirty="0" err="1" smtClean="0"/>
              <a:t>ю</a:t>
            </a:r>
            <a:r>
              <a:rPr lang="en-US" sz="3600" dirty="0" smtClean="0"/>
              <a:t>.</a:t>
            </a:r>
            <a:endParaRPr lang="ru-RU" sz="3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316416" y="62373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В</a:t>
            </a:r>
            <a:r>
              <a:rPr lang="uk-UA" sz="6000" dirty="0" smtClean="0"/>
              <a:t>ІЛ не передається:</a:t>
            </a:r>
            <a:endParaRPr lang="ru-RU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700808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4800" dirty="0" smtClean="0"/>
              <a:t> Через поцілунок.</a:t>
            </a:r>
          </a:p>
          <a:p>
            <a:pPr>
              <a:buFont typeface="Wingdings" pitchFamily="2" charset="2"/>
              <a:buChar char="Ø"/>
            </a:pPr>
            <a:r>
              <a:rPr lang="uk-UA" sz="4800" dirty="0" smtClean="0"/>
              <a:t> Через спільне користування туалетом, ванною, посудом.</a:t>
            </a:r>
          </a:p>
          <a:p>
            <a:pPr>
              <a:buFont typeface="Wingdings" pitchFamily="2" charset="2"/>
              <a:buChar char="Ø"/>
            </a:pPr>
            <a:r>
              <a:rPr lang="uk-UA" sz="4800" dirty="0" smtClean="0"/>
              <a:t> При рукостисканні.</a:t>
            </a:r>
          </a:p>
          <a:p>
            <a:pPr>
              <a:buFont typeface="Wingdings" pitchFamily="2" charset="2"/>
              <a:buChar char="Ø"/>
            </a:pPr>
            <a:r>
              <a:rPr lang="uk-UA" sz="4800" dirty="0" smtClean="0"/>
              <a:t> Через укуси комах.</a:t>
            </a:r>
            <a:endParaRPr lang="ru-RU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8316416" y="62373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>
            <a:noAutofit/>
          </a:bodyPr>
          <a:lstStyle/>
          <a:p>
            <a:r>
              <a:rPr lang="uk-UA" sz="8000" dirty="0" smtClean="0"/>
              <a:t>Період </a:t>
            </a:r>
            <a:r>
              <a:rPr lang="uk-UA" sz="8000" dirty="0" err="1" smtClean="0"/>
              <a:t>“вікна”</a:t>
            </a:r>
            <a:endParaRPr lang="ru-RU" sz="8000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916832"/>
            <a:ext cx="7272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	Період </a:t>
            </a:r>
            <a:r>
              <a:rPr lang="uk-UA" sz="3600" dirty="0" err="1" smtClean="0"/>
              <a:t>“вікна”</a:t>
            </a:r>
            <a:r>
              <a:rPr lang="uk-UA" sz="3600" dirty="0" smtClean="0"/>
              <a:t> – час, коли вірус ВІЛ присутній в крові людини, але аналіз на антитіла до нього ще є негативним. На жаль, в цей</a:t>
            </a:r>
            <a:r>
              <a:rPr lang="ru-RU" sz="3600" dirty="0" smtClean="0"/>
              <a:t> </a:t>
            </a:r>
            <a:r>
              <a:rPr lang="ru-RU" sz="3600" dirty="0" err="1" smtClean="0"/>
              <a:t>період</a:t>
            </a:r>
            <a:r>
              <a:rPr lang="ru-RU" sz="3600" dirty="0" smtClean="0"/>
              <a:t> заражена </a:t>
            </a:r>
            <a:r>
              <a:rPr lang="ru-RU" sz="3600" dirty="0" err="1" smtClean="0"/>
              <a:t>людина</a:t>
            </a:r>
            <a:r>
              <a:rPr lang="ru-RU" sz="3600" dirty="0" smtClean="0"/>
              <a:t> </a:t>
            </a:r>
            <a:r>
              <a:rPr lang="ru-RU" sz="3600" dirty="0" err="1" smtClean="0"/>
              <a:t>також</a:t>
            </a:r>
            <a:r>
              <a:rPr lang="ru-RU" sz="3600" dirty="0" smtClean="0"/>
              <a:t> </a:t>
            </a:r>
            <a:r>
              <a:rPr lang="ru-RU" sz="3600" dirty="0" err="1" smtClean="0"/>
              <a:t>може</a:t>
            </a:r>
            <a:r>
              <a:rPr lang="ru-RU" sz="3600" dirty="0" smtClean="0"/>
              <a:t> </a:t>
            </a:r>
            <a:r>
              <a:rPr lang="ru-RU" sz="3600" dirty="0" err="1" smtClean="0"/>
              <a:t>передавати</a:t>
            </a:r>
            <a:r>
              <a:rPr lang="ru-RU" sz="3600" dirty="0" smtClean="0"/>
              <a:t> </a:t>
            </a:r>
            <a:r>
              <a:rPr lang="ru-RU" sz="3600" dirty="0" err="1" smtClean="0"/>
              <a:t>вірус</a:t>
            </a:r>
            <a:r>
              <a:rPr lang="ru-RU" sz="3600" dirty="0" smtClean="0"/>
              <a:t> </a:t>
            </a:r>
            <a:r>
              <a:rPr lang="ru-RU" sz="3600" dirty="0" err="1" smtClean="0"/>
              <a:t>іншим</a:t>
            </a:r>
            <a:r>
              <a:rPr lang="ru-RU" sz="3600" dirty="0" smtClean="0"/>
              <a:t>. Становить </a:t>
            </a:r>
            <a:r>
              <a:rPr lang="ru-RU" sz="3600" dirty="0" err="1" smtClean="0"/>
              <a:t>від</a:t>
            </a:r>
            <a:r>
              <a:rPr lang="ru-RU" sz="3600" dirty="0" smtClean="0"/>
              <a:t> </a:t>
            </a:r>
            <a:r>
              <a:rPr lang="ru-RU" sz="3600" dirty="0" err="1" smtClean="0"/>
              <a:t>двох</a:t>
            </a:r>
            <a:r>
              <a:rPr lang="ru-RU" sz="3600" dirty="0" smtClean="0"/>
              <a:t> до шести </a:t>
            </a:r>
            <a:r>
              <a:rPr lang="ru-RU" sz="3600" dirty="0" err="1" smtClean="0"/>
              <a:t>місяців</a:t>
            </a:r>
            <a:r>
              <a:rPr lang="ru-RU" sz="3600" dirty="0" smtClean="0"/>
              <a:t>.</a:t>
            </a:r>
            <a:endParaRPr lang="uk-UA" sz="3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316416" y="62373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7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>
            <a:noAutofit/>
          </a:bodyPr>
          <a:lstStyle/>
          <a:p>
            <a:r>
              <a:rPr lang="uk-UA" sz="9600" dirty="0" smtClean="0"/>
              <a:t>Симптоми</a:t>
            </a:r>
            <a:endParaRPr lang="ru-RU" sz="96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772816"/>
            <a:ext cx="734481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	</a:t>
            </a:r>
            <a:r>
              <a:rPr lang="uk-UA" sz="2800" dirty="0" smtClean="0"/>
              <a:t>У більшості людей після зараження ВІЛ не спостерігається жодних симптомів. Іноді через кілька днів після інфікування з</a:t>
            </a:r>
            <a:r>
              <a:rPr lang="en-US" sz="2800" dirty="0" smtClean="0"/>
              <a:t>’</a:t>
            </a:r>
            <a:r>
              <a:rPr lang="uk-UA" sz="2800" dirty="0" smtClean="0"/>
              <a:t>являються симптоми, що нагадують грип: збільшення лімфовузлів, лихоманка, втрата 10% ваги тіла впродовж двох місяців, слабкість, проте ці симптоми протягом двох тижнів минають самі по собі. </a:t>
            </a:r>
            <a:r>
              <a:rPr lang="uk-UA" sz="2800" dirty="0" err="1" smtClean="0"/>
              <a:t>Безсимптомний</a:t>
            </a:r>
            <a:r>
              <a:rPr lang="uk-UA" sz="2800" dirty="0" smtClean="0"/>
              <a:t> етап розвитку хвороби може тривати аж до десяти років.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8316416" y="62373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>
            <a:noAutofit/>
          </a:bodyPr>
          <a:lstStyle/>
          <a:p>
            <a:r>
              <a:rPr lang="uk-UA" sz="9600" dirty="0" smtClean="0"/>
              <a:t>Цікаві факти</a:t>
            </a:r>
            <a:endParaRPr lang="ru-RU" sz="9600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204864"/>
            <a:ext cx="7272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dirty="0" smtClean="0"/>
              <a:t> 1 грудня визначається як Всесвітній день Боротьби зі </a:t>
            </a:r>
            <a:r>
              <a:rPr lang="uk-UA" sz="2400" dirty="0" err="1" smtClean="0"/>
              <a:t>СНІДом</a:t>
            </a:r>
            <a:r>
              <a:rPr lang="uk-UA" sz="2400" dirty="0" smtClean="0"/>
              <a:t> з 1988 року.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/>
              <a:t> При проведенні </a:t>
            </a:r>
            <a:r>
              <a:rPr lang="uk-UA" sz="2400" dirty="0" err="1" smtClean="0"/>
              <a:t>антиретровірусної</a:t>
            </a:r>
            <a:r>
              <a:rPr lang="uk-UA" sz="2400" dirty="0" smtClean="0"/>
              <a:t> терапії ризик передати вірус від матері до дитини знижується до 6%.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/>
              <a:t> Швидкі експрес-тести на ВІЛ дозволяють отримати результат протягом 10-30 хвилин без використання спеціального лабораторного обладнання для проведення </a:t>
            </a:r>
            <a:r>
              <a:rPr lang="uk-UA" sz="2400" dirty="0" err="1" smtClean="0"/>
              <a:t>імуно-ферментного</a:t>
            </a:r>
            <a:r>
              <a:rPr lang="uk-UA" sz="2400" dirty="0" smtClean="0"/>
              <a:t> аналізу.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316416" y="623731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QuizShow</Template>
  <TotalTime>0</TotalTime>
  <Words>290</Words>
  <Application>Microsoft Office PowerPoint</Application>
  <PresentationFormat>Экран (4:3)</PresentationFormat>
  <Paragraphs>59</Paragraphs>
  <Slides>15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QuizShow</vt:lpstr>
      <vt:lpstr>ВІЛ СНІД</vt:lpstr>
      <vt:lpstr>Презентация PowerPoint</vt:lpstr>
      <vt:lpstr>Цікаві відомості</vt:lpstr>
      <vt:lpstr>Збудник СНІДу</vt:lpstr>
      <vt:lpstr>Можливі способи зараження</vt:lpstr>
      <vt:lpstr>ВІЛ не передається:</vt:lpstr>
      <vt:lpstr>Період “вікна”</vt:lpstr>
      <vt:lpstr>Симптоми</vt:lpstr>
      <vt:lpstr>Цікаві факти</vt:lpstr>
      <vt:lpstr>СНІД в Україні</vt:lpstr>
      <vt:lpstr>ВІЛ в Україні</vt:lpstr>
      <vt:lpstr>Смертність від СНІДу в Україні</vt:lpstr>
      <vt:lpstr>Стилізоване зображення ВІЛ</vt:lpstr>
      <vt:lpstr>Епідемія ВІЛ у світі</vt:lpstr>
      <vt:lpstr>Спасіба за помощь: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2011-11-01T20:01:32Z</dcterms:created>
  <dcterms:modified xsi:type="dcterms:W3CDTF">2012-01-07T12:08:49Z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