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7C689-247B-489B-8F4A-B08C6655D735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B5CD7-D449-47D3-9526-12A797CDBAC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B5CD7-D449-47D3-9526-12A797CDBAC9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FC44-130A-49E8-88A4-82B18C7F34A9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98E64-0D03-4593-A90A-7106B48E518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FC44-130A-49E8-88A4-82B18C7F34A9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98E64-0D03-4593-A90A-7106B48E51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FC44-130A-49E8-88A4-82B18C7F34A9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98E64-0D03-4593-A90A-7106B48E51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FC44-130A-49E8-88A4-82B18C7F34A9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98E64-0D03-4593-A90A-7106B48E51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FC44-130A-49E8-88A4-82B18C7F34A9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98E64-0D03-4593-A90A-7106B48E51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FC44-130A-49E8-88A4-82B18C7F34A9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98E64-0D03-4593-A90A-7106B48E51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FC44-130A-49E8-88A4-82B18C7F34A9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98E64-0D03-4593-A90A-7106B48E51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FC44-130A-49E8-88A4-82B18C7F34A9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98E64-0D03-4593-A90A-7106B48E51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FC44-130A-49E8-88A4-82B18C7F34A9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98E64-0D03-4593-A90A-7106B48E51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FC44-130A-49E8-88A4-82B18C7F34A9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98E64-0D03-4593-A90A-7106B48E518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3FEFC44-130A-49E8-88A4-82B18C7F34A9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7398E64-0D03-4593-A90A-7106B48E51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3FEFC44-130A-49E8-88A4-82B18C7F34A9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7398E64-0D03-4593-A90A-7106B48E51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500174"/>
            <a:ext cx="8077200" cy="1673352"/>
          </a:xfrm>
        </p:spPr>
        <p:txBody>
          <a:bodyPr/>
          <a:lstStyle/>
          <a:p>
            <a:pPr algn="ctr"/>
            <a:r>
              <a:rPr lang="uk-UA" dirty="0" smtClean="0"/>
              <a:t>Захворювання нирок та сечовивідних шляхів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43750" y="6458518"/>
            <a:ext cx="2100250" cy="399482"/>
          </a:xfrm>
        </p:spPr>
        <p:txBody>
          <a:bodyPr/>
          <a:lstStyle/>
          <a:p>
            <a:r>
              <a:rPr lang="uk-UA" dirty="0" smtClean="0"/>
              <a:t>Даниленко 11-А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Гострий та хронічний цистит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5"/>
            <a:ext cx="9144000" cy="2143140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/>
              <a:t>      </a:t>
            </a:r>
            <a:r>
              <a:rPr lang="ru-RU" sz="2000" b="1" dirty="0" err="1" smtClean="0"/>
              <a:t>Гострий</a:t>
            </a:r>
            <a:r>
              <a:rPr lang="ru-RU" sz="2000" b="1" dirty="0" smtClean="0"/>
              <a:t> </a:t>
            </a:r>
            <a:r>
              <a:rPr lang="ru-RU" sz="2000" b="1" dirty="0" smtClean="0"/>
              <a:t>цистит – </a:t>
            </a:r>
            <a:r>
              <a:rPr lang="ru-RU" sz="2000" dirty="0" err="1" smtClean="0"/>
              <a:t>запалення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слизової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оболонки</a:t>
            </a:r>
            <a:r>
              <a:rPr lang="ru-RU" sz="2000" dirty="0" smtClean="0"/>
              <a:t> </a:t>
            </a:r>
            <a:r>
              <a:rPr lang="ru-RU" sz="2000" dirty="0" err="1" smtClean="0"/>
              <a:t>сечового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міхура</a:t>
            </a:r>
            <a:r>
              <a:rPr lang="ru-RU" sz="2000" dirty="0" smtClean="0"/>
              <a:t>. </a:t>
            </a:r>
            <a:r>
              <a:rPr lang="ru-RU" sz="2000" dirty="0" err="1" smtClean="0"/>
              <a:t>Частіше</a:t>
            </a:r>
            <a:r>
              <a:rPr lang="ru-RU" sz="2000" dirty="0" smtClean="0"/>
              <a:t> </a:t>
            </a:r>
            <a:r>
              <a:rPr lang="ru-RU" sz="2000" dirty="0" err="1" smtClean="0"/>
              <a:t>хворіють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жінки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b="1" dirty="0" smtClean="0"/>
              <a:t>      </a:t>
            </a:r>
            <a:r>
              <a:rPr lang="ru-RU" sz="2000" b="1" dirty="0" err="1" smtClean="0"/>
              <a:t>Хронічний</a:t>
            </a:r>
            <a:r>
              <a:rPr lang="ru-RU" sz="2000" b="1" dirty="0" smtClean="0"/>
              <a:t> </a:t>
            </a:r>
            <a:r>
              <a:rPr lang="ru-RU" sz="2000" b="1" dirty="0" smtClean="0"/>
              <a:t>цистит – </a:t>
            </a:r>
            <a:r>
              <a:rPr lang="ru-RU" sz="2000" dirty="0" err="1" smtClean="0"/>
              <a:t>вторинне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захворювання</a:t>
            </a:r>
            <a:r>
              <a:rPr lang="ru-RU" sz="2000" dirty="0" smtClean="0"/>
              <a:t>, яке </a:t>
            </a:r>
            <a:r>
              <a:rPr lang="ru-RU" sz="2000" dirty="0" err="1" smtClean="0"/>
              <a:t>ускладнює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перебіг</a:t>
            </a:r>
            <a:r>
              <a:rPr lang="ru-RU" sz="2000" dirty="0" smtClean="0"/>
              <a:t> </a:t>
            </a:r>
            <a:r>
              <a:rPr lang="ru-RU" sz="2000" dirty="0" err="1" smtClean="0"/>
              <a:t>сечокам’яної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хвороби</a:t>
            </a:r>
            <a:r>
              <a:rPr lang="ru-RU" sz="2000" dirty="0" smtClean="0"/>
              <a:t>, </a:t>
            </a:r>
            <a:r>
              <a:rPr lang="ru-RU" sz="2000" dirty="0" err="1" smtClean="0"/>
              <a:t>туберкульозу</a:t>
            </a:r>
            <a:r>
              <a:rPr lang="ru-RU" sz="2000" dirty="0" smtClean="0"/>
              <a:t> </a:t>
            </a:r>
            <a:r>
              <a:rPr lang="ru-RU" sz="2000" dirty="0" err="1" smtClean="0"/>
              <a:t>нирок</a:t>
            </a:r>
            <a:r>
              <a:rPr lang="ru-RU" sz="2000" dirty="0" smtClean="0"/>
              <a:t>, </a:t>
            </a:r>
            <a:r>
              <a:rPr lang="ru-RU" sz="2000" dirty="0" err="1" smtClean="0"/>
              <a:t>захворювань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передміхурової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залози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  <p:pic>
        <p:nvPicPr>
          <p:cNvPr id="19458" name="Picture 2" descr="https://encrypted-tbn2.gstatic.com/images?q=tbn:ANd9GcSVABB4Xb2Cv8oZ5B6KEQ1bX27BlHMUHXSng8mNHucu2hiyxqF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071810"/>
            <a:ext cx="2728705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Чинники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err="1" smtClean="0"/>
              <a:t>бактеріальний</a:t>
            </a:r>
            <a:r>
              <a:rPr lang="ru-RU" sz="2400" dirty="0" smtClean="0"/>
              <a:t> (</a:t>
            </a:r>
            <a:r>
              <a:rPr lang="ru-RU" sz="2400" dirty="0" err="1" smtClean="0"/>
              <a:t>кишечна</a:t>
            </a:r>
            <a:r>
              <a:rPr lang="ru-RU" sz="2400" dirty="0" smtClean="0"/>
              <a:t> та </a:t>
            </a:r>
            <a:r>
              <a:rPr lang="ru-RU" sz="2400" dirty="0" err="1" smtClean="0"/>
              <a:t>синьогнійна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паличка</a:t>
            </a:r>
            <a:r>
              <a:rPr lang="ru-RU" sz="2400" dirty="0" smtClean="0"/>
              <a:t>, протей, </a:t>
            </a:r>
            <a:r>
              <a:rPr lang="ru-RU" sz="2400" dirty="0" err="1" smtClean="0"/>
              <a:t>стафілококи</a:t>
            </a:r>
            <a:r>
              <a:rPr lang="ru-RU" sz="2400" dirty="0" smtClean="0"/>
              <a:t>, </a:t>
            </a:r>
            <a:r>
              <a:rPr lang="ru-RU" sz="2400" dirty="0" err="1" smtClean="0"/>
              <a:t>стрептококи</a:t>
            </a:r>
            <a:r>
              <a:rPr lang="ru-RU" sz="2400" dirty="0" smtClean="0"/>
              <a:t>, </a:t>
            </a:r>
            <a:r>
              <a:rPr lang="ru-RU" sz="2400" dirty="0" err="1" smtClean="0"/>
              <a:t>можлива</a:t>
            </a:r>
            <a:r>
              <a:rPr lang="ru-RU" sz="2400" dirty="0" smtClean="0"/>
              <a:t> </a:t>
            </a:r>
            <a:r>
              <a:rPr lang="ru-RU" sz="2400" dirty="0" err="1" smtClean="0"/>
              <a:t>асоціація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мікроорганізмів</a:t>
            </a:r>
            <a:r>
              <a:rPr lang="ru-RU" sz="2400" dirty="0" smtClean="0"/>
              <a:t>);</a:t>
            </a:r>
          </a:p>
          <a:p>
            <a:r>
              <a:rPr lang="ru-RU" sz="2400" dirty="0" err="1" smtClean="0"/>
              <a:t>хімічні</a:t>
            </a:r>
            <a:r>
              <a:rPr lang="ru-RU" sz="2400" dirty="0" smtClean="0"/>
              <a:t>;</a:t>
            </a:r>
          </a:p>
          <a:p>
            <a:r>
              <a:rPr lang="ru-RU" sz="2400" dirty="0" err="1" smtClean="0"/>
              <a:t>медикаментозні</a:t>
            </a:r>
            <a:r>
              <a:rPr lang="ru-RU" sz="2400" dirty="0" smtClean="0"/>
              <a:t>;</a:t>
            </a:r>
          </a:p>
          <a:p>
            <a:r>
              <a:rPr lang="ru-RU" sz="2400" dirty="0" err="1" smtClean="0"/>
              <a:t>променеві</a:t>
            </a:r>
            <a:r>
              <a:rPr lang="ru-RU" sz="2400" dirty="0" smtClean="0"/>
              <a:t>;</a:t>
            </a:r>
          </a:p>
          <a:p>
            <a:r>
              <a:rPr lang="ru-RU" sz="2400" dirty="0" err="1" smtClean="0"/>
              <a:t>алергічного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походження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Симптоми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75191"/>
            <a:ext cx="8786874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Характеризується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болем</a:t>
            </a:r>
            <a:r>
              <a:rPr lang="ru-RU" sz="2400" dirty="0" smtClean="0"/>
              <a:t> внизу живота, частим </a:t>
            </a:r>
            <a:r>
              <a:rPr lang="ru-RU" sz="2400" dirty="0" err="1" smtClean="0"/>
              <a:t>сечовипусканням</a:t>
            </a:r>
            <a:r>
              <a:rPr lang="ru-RU" sz="2400" dirty="0" smtClean="0"/>
              <a:t>, </a:t>
            </a:r>
            <a:r>
              <a:rPr lang="ru-RU" sz="2400" dirty="0" err="1" smtClean="0"/>
              <a:t>різзю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час </a:t>
            </a:r>
            <a:r>
              <a:rPr lang="ru-RU" sz="2400" dirty="0" err="1" smtClean="0"/>
              <a:t>сечовипускання</a:t>
            </a:r>
            <a:r>
              <a:rPr lang="ru-RU" sz="2400" dirty="0" smtClean="0"/>
              <a:t>. </a:t>
            </a:r>
            <a:r>
              <a:rPr lang="ru-RU" sz="2400" dirty="0" err="1" smtClean="0"/>
              <a:t>Біль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віддає</a:t>
            </a:r>
            <a:r>
              <a:rPr lang="ru-RU" sz="2400" dirty="0" smtClean="0"/>
              <a:t> в </a:t>
            </a:r>
            <a:r>
              <a:rPr lang="ru-RU" sz="2400" dirty="0" err="1" smtClean="0"/>
              <a:t>промежину</a:t>
            </a:r>
            <a:r>
              <a:rPr lang="ru-RU" sz="2400" dirty="0" smtClean="0"/>
              <a:t>, </a:t>
            </a:r>
            <a:r>
              <a:rPr lang="ru-RU" sz="2400" dirty="0" err="1" smtClean="0"/>
              <a:t>статеві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органи</a:t>
            </a:r>
            <a:r>
              <a:rPr lang="ru-RU" sz="2400" dirty="0" smtClean="0"/>
              <a:t>, </a:t>
            </a:r>
            <a:r>
              <a:rPr lang="ru-RU" sz="2400" dirty="0" err="1" smtClean="0"/>
              <a:t>супроводжується</a:t>
            </a:r>
            <a:r>
              <a:rPr lang="ru-RU" sz="2400" dirty="0" smtClean="0"/>
              <a:t> тенезмами, </a:t>
            </a:r>
            <a:r>
              <a:rPr lang="ru-RU" sz="2400" dirty="0" err="1" smtClean="0"/>
              <a:t>хворі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не </a:t>
            </a:r>
            <a:r>
              <a:rPr lang="ru-RU" sz="2400" dirty="0" err="1" smtClean="0"/>
              <a:t>утримувати</a:t>
            </a:r>
            <a:r>
              <a:rPr lang="ru-RU" sz="2400" dirty="0" smtClean="0"/>
              <a:t> сечу. </a:t>
            </a:r>
            <a:r>
              <a:rPr lang="ru-RU" sz="2400" dirty="0" err="1" smtClean="0"/>
              <a:t>Сечовипускання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супроводжуватись</a:t>
            </a:r>
            <a:r>
              <a:rPr lang="ru-RU" sz="2400" dirty="0" smtClean="0"/>
              <a:t> </a:t>
            </a:r>
            <a:r>
              <a:rPr lang="ru-RU" sz="2400" dirty="0" err="1" smtClean="0"/>
              <a:t>гематурією</a:t>
            </a:r>
            <a:r>
              <a:rPr lang="ru-RU" sz="2400" dirty="0" smtClean="0"/>
              <a:t>. </a:t>
            </a:r>
            <a:r>
              <a:rPr lang="ru-RU" sz="2400" dirty="0" err="1" smtClean="0"/>
              <a:t>Порушується</a:t>
            </a:r>
            <a:r>
              <a:rPr lang="ru-RU" sz="2400" dirty="0" smtClean="0"/>
              <a:t> сон, </a:t>
            </a:r>
            <a:r>
              <a:rPr lang="ru-RU" sz="2400" dirty="0" err="1" smtClean="0"/>
              <a:t>апетит</a:t>
            </a:r>
            <a:r>
              <a:rPr lang="ru-RU" sz="2400" dirty="0" smtClean="0"/>
              <a:t>, </a:t>
            </a:r>
            <a:r>
              <a:rPr lang="ru-RU" sz="2400" dirty="0" err="1" smtClean="0"/>
              <a:t>з’являється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дратівливість</a:t>
            </a:r>
            <a:r>
              <a:rPr lang="ru-RU" sz="2400" dirty="0" smtClean="0"/>
              <a:t>, температура </a:t>
            </a:r>
            <a:r>
              <a:rPr lang="ru-RU" sz="2400" dirty="0" err="1" smtClean="0"/>
              <a:t>тіла</a:t>
            </a:r>
            <a:r>
              <a:rPr lang="ru-RU" sz="2400" dirty="0" smtClean="0"/>
              <a:t> нормальна. </a:t>
            </a:r>
            <a:r>
              <a:rPr lang="ru-RU" sz="2400" dirty="0" err="1" smtClean="0"/>
              <a:t>Гострі</a:t>
            </a:r>
            <a:r>
              <a:rPr lang="ru-RU" sz="2400" dirty="0" smtClean="0"/>
              <a:t> </a:t>
            </a:r>
            <a:r>
              <a:rPr lang="ru-RU" sz="2400" dirty="0" err="1" smtClean="0"/>
              <a:t>явища</a:t>
            </a:r>
            <a:r>
              <a:rPr lang="ru-RU" sz="2400" dirty="0" smtClean="0"/>
              <a:t> </a:t>
            </a:r>
            <a:r>
              <a:rPr lang="ru-RU" sz="2400" dirty="0" err="1" smtClean="0"/>
              <a:t>тривають</a:t>
            </a:r>
            <a:r>
              <a:rPr lang="ru-RU" sz="2400" dirty="0" smtClean="0"/>
              <a:t> 4-7 </a:t>
            </a:r>
            <a:r>
              <a:rPr lang="ru-RU" sz="2400" dirty="0" err="1" smtClean="0"/>
              <a:t>діб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Принципи лікування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амбулаторно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2. </a:t>
            </a:r>
            <a:r>
              <a:rPr lang="ru-RU" dirty="0" err="1" smtClean="0"/>
              <a:t>Ліжковий</a:t>
            </a:r>
            <a:r>
              <a:rPr lang="ru-RU" dirty="0" smtClean="0"/>
              <a:t> режим, тепло.</a:t>
            </a:r>
          </a:p>
          <a:p>
            <a:pPr>
              <a:buNone/>
            </a:pPr>
            <a:r>
              <a:rPr lang="ru-RU" dirty="0" smtClean="0"/>
              <a:t>3. </a:t>
            </a:r>
            <a:r>
              <a:rPr lang="ru-RU" dirty="0" err="1" smtClean="0"/>
              <a:t>Дієта</a:t>
            </a:r>
            <a:r>
              <a:rPr lang="ru-RU" dirty="0" smtClean="0"/>
              <a:t>, </a:t>
            </a:r>
            <a:r>
              <a:rPr lang="ru-RU" dirty="0" err="1" smtClean="0"/>
              <a:t>виключає</a:t>
            </a:r>
            <a:r>
              <a:rPr lang="ru-RU" dirty="0" smtClean="0"/>
              <a:t> </a:t>
            </a:r>
            <a:r>
              <a:rPr lang="ru-RU" dirty="0" err="1" smtClean="0"/>
              <a:t>гострі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пряні</a:t>
            </a:r>
            <a:r>
              <a:rPr lang="ru-RU" dirty="0" smtClean="0"/>
              <a:t> страви, </a:t>
            </a:r>
            <a:r>
              <a:rPr lang="ru-RU" dirty="0" err="1" smtClean="0"/>
              <a:t>рекомендується</a:t>
            </a:r>
            <a:r>
              <a:rPr lang="ru-RU" dirty="0" smtClean="0"/>
              <a:t> </a:t>
            </a:r>
            <a:r>
              <a:rPr lang="ru-RU" dirty="0" err="1" smtClean="0"/>
              <a:t>вживати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рідини</a:t>
            </a:r>
            <a:r>
              <a:rPr lang="ru-RU" dirty="0" smtClean="0"/>
              <a:t> (чай, </a:t>
            </a:r>
            <a:r>
              <a:rPr lang="ru-RU" dirty="0" err="1" smtClean="0"/>
              <a:t>мінеральна</a:t>
            </a:r>
            <a:r>
              <a:rPr lang="ru-RU" dirty="0" smtClean="0"/>
              <a:t> вода, соки, </a:t>
            </a:r>
            <a:r>
              <a:rPr lang="ru-RU" dirty="0" err="1" smtClean="0"/>
              <a:t>настої</a:t>
            </a:r>
            <a:r>
              <a:rPr lang="ru-RU" dirty="0" smtClean="0"/>
              <a:t> </a:t>
            </a:r>
            <a:r>
              <a:rPr lang="ru-RU" dirty="0" err="1" smtClean="0"/>
              <a:t>сечогінних</a:t>
            </a:r>
            <a:r>
              <a:rPr lang="ru-RU" dirty="0" smtClean="0"/>
              <a:t> трав).</a:t>
            </a:r>
          </a:p>
          <a:p>
            <a:pPr>
              <a:buNone/>
            </a:pPr>
            <a:r>
              <a:rPr lang="ru-RU" dirty="0" smtClean="0"/>
              <a:t>4. </a:t>
            </a:r>
            <a:r>
              <a:rPr lang="ru-RU" dirty="0" err="1" smtClean="0"/>
              <a:t>Медикаментозне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антибіотикотерапія</a:t>
            </a:r>
            <a:r>
              <a:rPr lang="ru-RU" dirty="0" smtClean="0"/>
              <a:t> (1-2 </a:t>
            </a:r>
            <a:r>
              <a:rPr lang="ru-RU" dirty="0" err="1" smtClean="0"/>
              <a:t>антибіотики</a:t>
            </a:r>
            <a:r>
              <a:rPr lang="ru-RU" dirty="0" smtClean="0"/>
              <a:t> широкого спектра </a:t>
            </a:r>
            <a:r>
              <a:rPr lang="ru-RU" dirty="0" err="1" smtClean="0"/>
              <a:t>дії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врахуванням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бактеріологічного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сечі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похідні</a:t>
            </a:r>
            <a:r>
              <a:rPr lang="ru-RU" dirty="0" smtClean="0"/>
              <a:t> </a:t>
            </a:r>
            <a:r>
              <a:rPr lang="ru-RU" dirty="0" err="1" smtClean="0"/>
              <a:t>нітрофуранів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сульфаніламідні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антиспастичні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 (</a:t>
            </a:r>
            <a:r>
              <a:rPr lang="ru-RU" dirty="0" err="1" smtClean="0"/>
              <a:t>свічки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беладонною</a:t>
            </a:r>
            <a:r>
              <a:rPr lang="ru-RU" dirty="0" smtClean="0"/>
              <a:t>, </a:t>
            </a:r>
            <a:r>
              <a:rPr lang="ru-RU" dirty="0" err="1" smtClean="0"/>
              <a:t>платифілін</a:t>
            </a:r>
            <a:r>
              <a:rPr lang="ru-RU" dirty="0" smtClean="0"/>
              <a:t>, папаверин, но-шпа);</a:t>
            </a:r>
          </a:p>
          <a:p>
            <a:r>
              <a:rPr lang="ru-RU" dirty="0" err="1" smtClean="0"/>
              <a:t>промивання</a:t>
            </a:r>
            <a:r>
              <a:rPr lang="ru-RU" dirty="0" smtClean="0"/>
              <a:t> </a:t>
            </a:r>
            <a:r>
              <a:rPr lang="ru-RU" dirty="0" err="1" smtClean="0"/>
              <a:t>сечового</a:t>
            </a:r>
            <a:r>
              <a:rPr lang="ru-RU" dirty="0" smtClean="0"/>
              <a:t> </a:t>
            </a:r>
            <a:r>
              <a:rPr lang="ru-RU" dirty="0" err="1" smtClean="0"/>
              <a:t>міхура</a:t>
            </a:r>
            <a:r>
              <a:rPr lang="ru-RU" dirty="0" smtClean="0"/>
              <a:t> теплим </a:t>
            </a:r>
            <a:r>
              <a:rPr lang="ru-RU" dirty="0" err="1" smtClean="0"/>
              <a:t>розчином</a:t>
            </a:r>
            <a:r>
              <a:rPr lang="ru-RU" dirty="0" smtClean="0"/>
              <a:t> </a:t>
            </a:r>
            <a:r>
              <a:rPr lang="ru-RU" dirty="0" err="1" smtClean="0"/>
              <a:t>фурациліну</a:t>
            </a:r>
            <a:r>
              <a:rPr lang="ru-RU" dirty="0" smtClean="0"/>
              <a:t>, </a:t>
            </a:r>
            <a:r>
              <a:rPr lang="ru-RU" dirty="0" err="1" smtClean="0"/>
              <a:t>борної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, </a:t>
            </a:r>
            <a:r>
              <a:rPr lang="ru-RU" dirty="0" err="1" smtClean="0"/>
              <a:t>марганцевокислого</a:t>
            </a:r>
            <a:r>
              <a:rPr lang="ru-RU" dirty="0" smtClean="0"/>
              <a:t> </a:t>
            </a:r>
            <a:r>
              <a:rPr lang="ru-RU" dirty="0" err="1" smtClean="0"/>
              <a:t>калію</a:t>
            </a:r>
            <a:r>
              <a:rPr lang="ru-RU" dirty="0" smtClean="0"/>
              <a:t>, </a:t>
            </a:r>
            <a:r>
              <a:rPr lang="ru-RU" dirty="0" err="1" smtClean="0"/>
              <a:t>антибіотиками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променевому</a:t>
            </a:r>
            <a:r>
              <a:rPr lang="ru-RU" dirty="0" smtClean="0"/>
              <a:t> </a:t>
            </a:r>
            <a:r>
              <a:rPr lang="ru-RU" dirty="0" err="1" smtClean="0"/>
              <a:t>циститі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інстиляції</a:t>
            </a:r>
            <a:r>
              <a:rPr lang="ru-RU" dirty="0" smtClean="0"/>
              <a:t> 1% </a:t>
            </a:r>
            <a:r>
              <a:rPr lang="ru-RU" dirty="0" err="1" smtClean="0"/>
              <a:t>розчином</a:t>
            </a:r>
            <a:r>
              <a:rPr lang="ru-RU" dirty="0" smtClean="0"/>
              <a:t> метиленового </a:t>
            </a:r>
            <a:r>
              <a:rPr lang="ru-RU" dirty="0" err="1" smtClean="0"/>
              <a:t>синього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риб’ячого</a:t>
            </a:r>
            <a:r>
              <a:rPr lang="ru-RU" dirty="0" smtClean="0"/>
              <a:t> жиру;</a:t>
            </a:r>
          </a:p>
          <a:p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первинних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Гострий</a:t>
            </a:r>
            <a:r>
              <a:rPr lang="ru-RU" dirty="0" smtClean="0"/>
              <a:t> </a:t>
            </a:r>
            <a:r>
              <a:rPr lang="ru-RU" dirty="0" err="1" smtClean="0"/>
              <a:t>гломерулонефрит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57222" y="1500175"/>
            <a:ext cx="9501222" cy="2286016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sz="1800" b="1" dirty="0" err="1" smtClean="0"/>
              <a:t>Гострий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гломерулонефрит</a:t>
            </a:r>
            <a:r>
              <a:rPr lang="ru-RU" sz="1800" b="1" dirty="0" smtClean="0"/>
              <a:t> </a:t>
            </a:r>
            <a:r>
              <a:rPr lang="ru-RU" sz="1800" dirty="0" smtClean="0"/>
              <a:t>–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гостре</a:t>
            </a:r>
            <a:r>
              <a:rPr lang="ru-RU" sz="1800" dirty="0" smtClean="0"/>
              <a:t> </a:t>
            </a:r>
            <a:r>
              <a:rPr lang="ru-RU" sz="1800" dirty="0" err="1" smtClean="0"/>
              <a:t>двостороннє</a:t>
            </a:r>
            <a:r>
              <a:rPr lang="ru-RU" sz="1800" dirty="0" smtClean="0"/>
              <a:t> </a:t>
            </a:r>
            <a:r>
              <a:rPr lang="ru-RU" sz="1800" dirty="0" err="1" smtClean="0"/>
              <a:t>захворювання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нирок</a:t>
            </a:r>
            <a:r>
              <a:rPr lang="ru-RU" sz="1800" dirty="0" smtClean="0"/>
              <a:t> </a:t>
            </a:r>
            <a:r>
              <a:rPr lang="ru-RU" sz="1800" dirty="0" err="1" smtClean="0"/>
              <a:t>автоімунного</a:t>
            </a:r>
            <a:r>
              <a:rPr lang="ru-RU" sz="1800" dirty="0" smtClean="0"/>
              <a:t> генезу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переважним</a:t>
            </a:r>
            <a:r>
              <a:rPr lang="ru-RU" sz="1800" dirty="0" smtClean="0"/>
              <a:t> </a:t>
            </a:r>
            <a:r>
              <a:rPr lang="ru-RU" sz="1800" dirty="0" err="1" smtClean="0"/>
              <a:t>ураженням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ниркових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клубочків</a:t>
            </a:r>
            <a:r>
              <a:rPr lang="ru-RU" sz="1800" dirty="0" smtClean="0"/>
              <a:t> та </a:t>
            </a:r>
            <a:r>
              <a:rPr lang="ru-RU" sz="1800" dirty="0" err="1" smtClean="0"/>
              <a:t>залученням</a:t>
            </a:r>
            <a:r>
              <a:rPr lang="ru-RU" sz="1800" dirty="0" smtClean="0"/>
              <a:t> до </a:t>
            </a:r>
            <a:r>
              <a:rPr lang="ru-RU" sz="1800" dirty="0" err="1" smtClean="0"/>
              <a:t>процесу</a:t>
            </a:r>
            <a:r>
              <a:rPr lang="ru-RU" sz="1800" dirty="0" smtClean="0"/>
              <a:t> </a:t>
            </a:r>
            <a:r>
              <a:rPr lang="ru-RU" sz="1800" dirty="0" err="1" smtClean="0"/>
              <a:t>ниркових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канальців</a:t>
            </a:r>
            <a:r>
              <a:rPr lang="ru-RU" sz="1800" dirty="0" smtClean="0"/>
              <a:t>.</a:t>
            </a:r>
            <a:r>
              <a:rPr lang="ru-RU" sz="1800" dirty="0" smtClean="0"/>
              <a:t> </a:t>
            </a:r>
            <a:r>
              <a:rPr lang="ru-RU" sz="1800" dirty="0" err="1" smtClean="0"/>
              <a:t>Найчастіше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виникає</a:t>
            </a:r>
            <a:r>
              <a:rPr lang="ru-RU" sz="1800" dirty="0" smtClean="0"/>
              <a:t> у </a:t>
            </a:r>
            <a:r>
              <a:rPr lang="ru-RU" sz="1800" dirty="0" err="1" smtClean="0"/>
              <a:t>віці</a:t>
            </a:r>
            <a:r>
              <a:rPr lang="ru-RU" sz="1800" dirty="0" smtClean="0"/>
              <a:t> 20-40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.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рідко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розвивається</a:t>
            </a:r>
            <a:r>
              <a:rPr lang="ru-RU" sz="1800" dirty="0" smtClean="0"/>
              <a:t> </a:t>
            </a:r>
            <a:r>
              <a:rPr lang="ru-RU" sz="1800" dirty="0" smtClean="0"/>
              <a:t>у </a:t>
            </a:r>
            <a:r>
              <a:rPr lang="ru-RU" sz="1800" dirty="0" err="1" smtClean="0"/>
              <a:t>дітей</a:t>
            </a:r>
            <a:r>
              <a:rPr lang="ru-RU" sz="1800" dirty="0" smtClean="0"/>
              <a:t> </a:t>
            </a:r>
            <a:r>
              <a:rPr lang="ru-RU" sz="1800" dirty="0" err="1" smtClean="0"/>
              <a:t>віком</a:t>
            </a:r>
            <a:r>
              <a:rPr lang="ru-RU" sz="1800" dirty="0" smtClean="0"/>
              <a:t> до </a:t>
            </a:r>
            <a:r>
              <a:rPr lang="ru-RU" sz="1800" dirty="0" err="1" smtClean="0"/>
              <a:t>двох</a:t>
            </a:r>
            <a:r>
              <a:rPr lang="ru-RU" sz="1800" dirty="0" smtClean="0"/>
              <a:t>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та </a:t>
            </a:r>
            <a:r>
              <a:rPr lang="ru-RU" sz="1800" dirty="0" err="1" smtClean="0"/>
              <a:t>осіб</a:t>
            </a:r>
            <a:r>
              <a:rPr lang="ru-RU" sz="1800" dirty="0" smtClean="0"/>
              <a:t> </a:t>
            </a:r>
            <a:r>
              <a:rPr lang="ru-RU" sz="1800" dirty="0" err="1" smtClean="0"/>
              <a:t>похилого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віку</a:t>
            </a:r>
            <a:r>
              <a:rPr lang="ru-RU" sz="1800" dirty="0" smtClean="0"/>
              <a:t>. </a:t>
            </a:r>
            <a:r>
              <a:rPr lang="ru-RU" sz="1800" dirty="0" err="1" smtClean="0"/>
              <a:t>Найвища</a:t>
            </a:r>
            <a:r>
              <a:rPr lang="ru-RU" sz="1800" dirty="0" smtClean="0"/>
              <a:t> </a:t>
            </a:r>
            <a:r>
              <a:rPr lang="ru-RU" sz="1800" dirty="0" err="1" smtClean="0"/>
              <a:t>захворюваність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спостерігається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жовтня</a:t>
            </a:r>
            <a:r>
              <a:rPr lang="ru-RU" sz="1800" dirty="0" smtClean="0"/>
              <a:t> до </a:t>
            </a:r>
            <a:r>
              <a:rPr lang="ru-RU" sz="1800" dirty="0" err="1" smtClean="0"/>
              <a:t>березня</a:t>
            </a:r>
            <a:r>
              <a:rPr lang="ru-RU" sz="1800" dirty="0" smtClean="0"/>
              <a:t>. </a:t>
            </a:r>
            <a:r>
              <a:rPr lang="ru-RU" sz="1800" dirty="0" err="1" smtClean="0"/>
              <a:t>Летальність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складає</a:t>
            </a:r>
            <a:r>
              <a:rPr lang="ru-RU" sz="1800" dirty="0" smtClean="0"/>
              <a:t> 0,1% , </a:t>
            </a:r>
            <a:r>
              <a:rPr lang="ru-RU" sz="1800" dirty="0" err="1" smtClean="0"/>
              <a:t>зумовлена</a:t>
            </a:r>
            <a:r>
              <a:rPr lang="ru-RU" sz="1800" dirty="0" smtClean="0"/>
              <a:t> </a:t>
            </a:r>
            <a:r>
              <a:rPr lang="ru-RU" sz="1800" dirty="0" err="1" smtClean="0"/>
              <a:t>найчастіше</a:t>
            </a:r>
            <a:r>
              <a:rPr lang="ru-RU" sz="1800" dirty="0" smtClean="0"/>
              <a:t> </a:t>
            </a:r>
            <a:r>
              <a:rPr lang="ru-RU" sz="1800" dirty="0" err="1" smtClean="0"/>
              <a:t>гострою</a:t>
            </a:r>
            <a:r>
              <a:rPr lang="ru-RU" sz="1800" dirty="0" smtClean="0"/>
              <a:t> </a:t>
            </a:r>
            <a:r>
              <a:rPr lang="ru-RU" sz="1800" dirty="0" err="1" smtClean="0"/>
              <a:t>нирковою</a:t>
            </a:r>
            <a:r>
              <a:rPr lang="ru-RU" sz="1800" dirty="0" smtClean="0"/>
              <a:t> </a:t>
            </a:r>
            <a:r>
              <a:rPr lang="ru-RU" sz="1800" dirty="0" err="1" smtClean="0"/>
              <a:t>недостатністю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1026" name="Picture 2" descr="http://nazoferon.ua/wp-content/uploads/2013/09/ostryj-glomerulonefri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357562"/>
            <a:ext cx="2286016" cy="3314724"/>
          </a:xfrm>
          <a:prstGeom prst="rect">
            <a:avLst/>
          </a:prstGeom>
          <a:noFill/>
        </p:spPr>
      </p:pic>
      <p:pic>
        <p:nvPicPr>
          <p:cNvPr id="1028" name="Picture 4" descr="http://pielonefrit-i-urologia.ru/wp-content/uploads/2013/01/glomerulonefri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3286124"/>
            <a:ext cx="2182091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Чинники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625609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dirty="0" err="1" smtClean="0"/>
              <a:t>стрептококова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інфекція</a:t>
            </a:r>
            <a:r>
              <a:rPr lang="ru-RU" sz="2000" b="1" dirty="0" smtClean="0"/>
              <a:t> </a:t>
            </a:r>
            <a:r>
              <a:rPr lang="ru-RU" sz="2000" dirty="0" smtClean="0"/>
              <a:t>(у 60-80% </a:t>
            </a:r>
            <a:r>
              <a:rPr lang="ru-RU" sz="2000" dirty="0" err="1" smtClean="0"/>
              <a:t>випадків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гострому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гломерулонефриту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передує</a:t>
            </a:r>
            <a:r>
              <a:rPr lang="ru-RU" sz="2000" dirty="0" smtClean="0"/>
              <a:t>: </a:t>
            </a:r>
            <a:r>
              <a:rPr lang="ru-RU" sz="2000" dirty="0" err="1" smtClean="0"/>
              <a:t>ангіна</a:t>
            </a:r>
            <a:r>
              <a:rPr lang="ru-RU" sz="2000" dirty="0" smtClean="0"/>
              <a:t>, </a:t>
            </a:r>
            <a:r>
              <a:rPr lang="ru-RU" sz="2000" dirty="0" err="1" smtClean="0"/>
              <a:t>хронічний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тонзиліт</a:t>
            </a:r>
            <a:r>
              <a:rPr lang="ru-RU" sz="2000" dirty="0" smtClean="0"/>
              <a:t>, катар </a:t>
            </a:r>
            <a:r>
              <a:rPr lang="ru-RU" sz="2000" dirty="0" err="1" smtClean="0"/>
              <a:t>верхніх</a:t>
            </a:r>
            <a:r>
              <a:rPr lang="ru-RU" sz="2000" dirty="0" smtClean="0"/>
              <a:t> </a:t>
            </a:r>
            <a:r>
              <a:rPr lang="ru-RU" sz="2000" dirty="0" err="1" smtClean="0"/>
              <a:t>дихальних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шляхів</a:t>
            </a:r>
            <a:r>
              <a:rPr lang="ru-RU" sz="2000" dirty="0" smtClean="0"/>
              <a:t>, скарлатина, </a:t>
            </a:r>
            <a:r>
              <a:rPr lang="ru-RU" sz="2000" dirty="0" err="1" smtClean="0"/>
              <a:t>фурункульоз</a:t>
            </a:r>
            <a:r>
              <a:rPr lang="ru-RU" sz="2000" dirty="0" smtClean="0"/>
              <a:t>, </a:t>
            </a:r>
            <a:r>
              <a:rPr lang="ru-RU" sz="2000" dirty="0" err="1" smtClean="0"/>
              <a:t>бешиха</a:t>
            </a:r>
            <a:r>
              <a:rPr lang="ru-RU" sz="2000" dirty="0" smtClean="0"/>
              <a:t>, отит, </a:t>
            </a:r>
            <a:r>
              <a:rPr lang="ru-RU" sz="2000" dirty="0" err="1" smtClean="0"/>
              <a:t>рідше</a:t>
            </a:r>
            <a:r>
              <a:rPr lang="ru-RU" sz="2000" dirty="0" smtClean="0"/>
              <a:t> – </a:t>
            </a:r>
            <a:r>
              <a:rPr lang="ru-RU" sz="2000" dirty="0" err="1" smtClean="0"/>
              <a:t>пневмонія</a:t>
            </a:r>
            <a:r>
              <a:rPr lang="ru-RU" sz="2000" dirty="0" smtClean="0"/>
              <a:t>, ревматизм, </a:t>
            </a:r>
            <a:r>
              <a:rPr lang="ru-RU" sz="2000" dirty="0" err="1" smtClean="0"/>
              <a:t>септичний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ендокардит</a:t>
            </a:r>
            <a:r>
              <a:rPr lang="ru-RU" sz="2000" dirty="0" smtClean="0"/>
              <a:t>, у 20% </a:t>
            </a:r>
            <a:r>
              <a:rPr lang="ru-RU" sz="2000" dirty="0" err="1" smtClean="0"/>
              <a:t>випадків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виявити</a:t>
            </a:r>
            <a:r>
              <a:rPr lang="ru-RU" sz="2000" dirty="0" smtClean="0"/>
              <a:t> причину не </a:t>
            </a:r>
            <a:r>
              <a:rPr lang="ru-RU" sz="2000" dirty="0" err="1" smtClean="0"/>
              <a:t>вдається</a:t>
            </a:r>
            <a:r>
              <a:rPr lang="ru-RU" sz="2000" dirty="0" smtClean="0"/>
              <a:t>);</a:t>
            </a:r>
          </a:p>
          <a:p>
            <a:r>
              <a:rPr lang="ru-RU" sz="2000" b="1" dirty="0" err="1" smtClean="0"/>
              <a:t>інфекційно-імунні</a:t>
            </a:r>
            <a:r>
              <a:rPr lang="ru-RU" sz="2000" dirty="0" smtClean="0"/>
              <a:t> </a:t>
            </a:r>
            <a:r>
              <a:rPr lang="ru-RU" sz="2000" dirty="0" smtClean="0"/>
              <a:t>(</a:t>
            </a:r>
            <a:r>
              <a:rPr lang="ru-RU" sz="2000" dirty="0" err="1" smtClean="0"/>
              <a:t>віруси</a:t>
            </a:r>
            <a:r>
              <a:rPr lang="ru-RU" sz="2000" dirty="0" smtClean="0"/>
              <a:t> – </a:t>
            </a:r>
            <a:r>
              <a:rPr lang="ru-RU" sz="2000" dirty="0" err="1" smtClean="0"/>
              <a:t>вірус</a:t>
            </a:r>
            <a:r>
              <a:rPr lang="ru-RU" sz="2000" dirty="0" smtClean="0"/>
              <a:t> гепатиту В, краснухи, </a:t>
            </a:r>
            <a:r>
              <a:rPr lang="ru-RU" sz="2000" dirty="0" err="1" smtClean="0"/>
              <a:t>інфекційного</a:t>
            </a:r>
            <a:r>
              <a:rPr lang="ru-RU" sz="2000" dirty="0" smtClean="0"/>
              <a:t> мононуклеозу, герпесу, </a:t>
            </a:r>
            <a:r>
              <a:rPr lang="ru-RU" sz="2000" dirty="0" err="1" smtClean="0"/>
              <a:t>аденовірусу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інфікуванні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лептоспірами</a:t>
            </a:r>
            <a:r>
              <a:rPr lang="ru-RU" sz="2000" dirty="0" smtClean="0"/>
              <a:t>, </a:t>
            </a:r>
            <a:r>
              <a:rPr lang="ru-RU" sz="2000" dirty="0" err="1" smtClean="0"/>
              <a:t>рекеціями</a:t>
            </a:r>
            <a:r>
              <a:rPr lang="ru-RU" sz="2000" dirty="0" smtClean="0"/>
              <a:t>, </a:t>
            </a:r>
            <a:r>
              <a:rPr lang="ru-RU" sz="2000" dirty="0" err="1" smtClean="0"/>
              <a:t>при</a:t>
            </a:r>
            <a:r>
              <a:rPr lang="ru-RU" sz="2000" dirty="0" smtClean="0"/>
              <a:t> </a:t>
            </a:r>
            <a:r>
              <a:rPr lang="ru-RU" sz="2000" dirty="0" err="1" smtClean="0"/>
              <a:t>бруцельозі</a:t>
            </a:r>
            <a:r>
              <a:rPr lang="ru-RU" sz="2000" dirty="0" smtClean="0"/>
              <a:t>);</a:t>
            </a:r>
          </a:p>
          <a:p>
            <a:r>
              <a:rPr lang="ru-RU" sz="2000" b="1" dirty="0" err="1" smtClean="0"/>
              <a:t>неінфекційно-імунні</a:t>
            </a:r>
            <a:r>
              <a:rPr lang="ru-RU" sz="2000" dirty="0" smtClean="0"/>
              <a:t> (</a:t>
            </a:r>
            <a:r>
              <a:rPr lang="ru-RU" sz="2000" dirty="0" err="1" smtClean="0"/>
              <a:t>введення</a:t>
            </a:r>
            <a:r>
              <a:rPr lang="ru-RU" sz="2000" dirty="0" smtClean="0"/>
              <a:t> вакцин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сироваток</a:t>
            </a:r>
            <a:r>
              <a:rPr lang="ru-RU" sz="2000" dirty="0" smtClean="0"/>
              <a:t>, </a:t>
            </a:r>
            <a:r>
              <a:rPr lang="ru-RU" sz="2000" dirty="0" err="1" smtClean="0"/>
              <a:t>вплив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лікарських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засобів</a:t>
            </a:r>
            <a:r>
              <a:rPr lang="ru-RU" sz="2000" dirty="0" smtClean="0"/>
              <a:t>, пилку </a:t>
            </a:r>
            <a:r>
              <a:rPr lang="ru-RU" sz="2000" dirty="0" err="1" smtClean="0"/>
              <a:t>рослин</a:t>
            </a:r>
            <a:r>
              <a:rPr lang="ru-RU" sz="2000" dirty="0" smtClean="0"/>
              <a:t>, </a:t>
            </a:r>
            <a:r>
              <a:rPr lang="ru-RU" sz="2000" dirty="0" err="1" smtClean="0"/>
              <a:t>отрути</a:t>
            </a:r>
            <a:r>
              <a:rPr lang="ru-RU" sz="2000" dirty="0" smtClean="0"/>
              <a:t> комах</a:t>
            </a:r>
            <a:r>
              <a:rPr lang="ru-RU" sz="2000" dirty="0" smtClean="0"/>
              <a:t>).</a:t>
            </a:r>
          </a:p>
          <a:p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      В </a:t>
            </a:r>
            <a:r>
              <a:rPr lang="ru-RU" sz="2200" dirty="0" err="1" smtClean="0"/>
              <a:t>основі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захворювання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лежить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відкладання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імунних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комплексів</a:t>
            </a:r>
            <a:r>
              <a:rPr lang="ru-RU" sz="2200" dirty="0" smtClean="0"/>
              <a:t> та </a:t>
            </a:r>
            <a:r>
              <a:rPr lang="ru-RU" sz="2200" dirty="0" err="1" smtClean="0"/>
              <a:t>компонентів</a:t>
            </a:r>
            <a:r>
              <a:rPr lang="ru-RU" sz="2200" dirty="0" smtClean="0"/>
              <a:t> комплементу в </a:t>
            </a:r>
            <a:r>
              <a:rPr lang="ru-RU" sz="2200" dirty="0" err="1" smtClean="0"/>
              <a:t>ниркових</a:t>
            </a:r>
            <a:r>
              <a:rPr lang="ru-RU" sz="2200" dirty="0" smtClean="0"/>
              <a:t> клубочках, яке </a:t>
            </a:r>
            <a:r>
              <a:rPr lang="ru-RU" sz="2200" dirty="0" err="1" smtClean="0"/>
              <a:t>супроводжується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порушенням</a:t>
            </a:r>
            <a:r>
              <a:rPr lang="ru-RU" sz="2200" dirty="0" smtClean="0"/>
              <a:t> </a:t>
            </a:r>
            <a:r>
              <a:rPr lang="ru-RU" sz="2200" dirty="0" err="1" smtClean="0"/>
              <a:t>мікро</a:t>
            </a:r>
            <a:r>
              <a:rPr lang="ru-RU" sz="2200" dirty="0" smtClean="0"/>
              <a:t> </a:t>
            </a:r>
            <a:r>
              <a:rPr lang="ru-RU" sz="2200" dirty="0" err="1" smtClean="0"/>
              <a:t>циркуляції</a:t>
            </a:r>
            <a:r>
              <a:rPr lang="ru-RU" sz="2200" dirty="0" smtClean="0"/>
              <a:t> в </a:t>
            </a:r>
            <a:r>
              <a:rPr lang="ru-RU" sz="2200" dirty="0" err="1" smtClean="0"/>
              <a:t>нирках</a:t>
            </a:r>
            <a:r>
              <a:rPr lang="ru-RU" sz="2200" dirty="0" smtClean="0"/>
              <a:t> – </a:t>
            </a:r>
            <a:r>
              <a:rPr lang="ru-RU" sz="2200" dirty="0" err="1" smtClean="0"/>
              <a:t>збільшується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внутрішньо</a:t>
            </a:r>
            <a:r>
              <a:rPr lang="ru-RU" sz="2200" dirty="0" smtClean="0"/>
              <a:t> </a:t>
            </a:r>
            <a:r>
              <a:rPr lang="ru-RU" sz="2200" dirty="0" err="1" smtClean="0"/>
              <a:t>судинне</a:t>
            </a:r>
            <a:r>
              <a:rPr lang="ru-RU" sz="2200" dirty="0" smtClean="0"/>
              <a:t> </a:t>
            </a:r>
            <a:r>
              <a:rPr lang="ru-RU" sz="2200" dirty="0" err="1" smtClean="0"/>
              <a:t>зсідання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крові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в</a:t>
            </a:r>
            <a:r>
              <a:rPr lang="ru-RU" sz="2200" dirty="0" smtClean="0"/>
              <a:t> </a:t>
            </a:r>
            <a:r>
              <a:rPr lang="ru-RU" sz="2200" dirty="0" err="1" smtClean="0"/>
              <a:t>клубочкових</a:t>
            </a:r>
            <a:r>
              <a:rPr lang="ru-RU" sz="2200" dirty="0" smtClean="0"/>
              <a:t> </a:t>
            </a:r>
            <a:r>
              <a:rPr lang="ru-RU" sz="2200" dirty="0" err="1" smtClean="0"/>
              <a:t>капілярах</a:t>
            </a:r>
            <a:r>
              <a:rPr lang="ru-RU" sz="2200" dirty="0" smtClean="0"/>
              <a:t>, </a:t>
            </a:r>
            <a:r>
              <a:rPr lang="ru-RU" sz="2200" dirty="0" err="1" smtClean="0"/>
              <a:t>утворюються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тромбоцитарні</a:t>
            </a:r>
            <a:r>
              <a:rPr lang="ru-RU" sz="2200" dirty="0" smtClean="0"/>
              <a:t> </a:t>
            </a:r>
            <a:r>
              <a:rPr lang="ru-RU" sz="2200" dirty="0" err="1" smtClean="0"/>
              <a:t>агрегати</a:t>
            </a:r>
            <a:r>
              <a:rPr lang="ru-RU" sz="2200" dirty="0" smtClean="0"/>
              <a:t>, тромбоз, </a:t>
            </a:r>
            <a:r>
              <a:rPr lang="ru-RU" sz="2200" dirty="0" err="1" smtClean="0"/>
              <a:t>випадіння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фібрину</a:t>
            </a:r>
            <a:r>
              <a:rPr lang="ru-RU" sz="2200" dirty="0" smtClean="0"/>
              <a:t>, аж до </a:t>
            </a:r>
            <a:r>
              <a:rPr lang="ru-RU" sz="2200" dirty="0" err="1" smtClean="0"/>
              <a:t>повної</a:t>
            </a:r>
            <a:r>
              <a:rPr lang="ru-RU" sz="2200" dirty="0" smtClean="0"/>
              <a:t> </a:t>
            </a:r>
            <a:r>
              <a:rPr lang="ru-RU" sz="2200" dirty="0" err="1" smtClean="0"/>
              <a:t>обтурації</a:t>
            </a:r>
            <a:r>
              <a:rPr lang="ru-RU" sz="2200" dirty="0" smtClean="0"/>
              <a:t> </a:t>
            </a:r>
            <a:r>
              <a:rPr lang="ru-RU" sz="2200" dirty="0" err="1" smtClean="0"/>
              <a:t>отвору</a:t>
            </a:r>
            <a:r>
              <a:rPr lang="ru-RU" sz="2200" dirty="0" smtClean="0"/>
              <a:t> </a:t>
            </a:r>
            <a:r>
              <a:rPr lang="ru-RU" sz="2200" dirty="0" err="1" smtClean="0"/>
              <a:t>капілярів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клінічні</a:t>
            </a:r>
            <a:r>
              <a:rPr lang="ru-RU" dirty="0" smtClean="0"/>
              <a:t> </a:t>
            </a:r>
            <a:r>
              <a:rPr lang="ru-RU" dirty="0" err="1" smtClean="0"/>
              <a:t>синдроми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інфекційно-токсичний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сечовий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набряковий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гіпертонічний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Принципи лікування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1"/>
            <a:ext cx="9215470" cy="47577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1. В </a:t>
            </a:r>
            <a:r>
              <a:rPr lang="ru-RU" sz="2000" dirty="0" err="1" smtClean="0"/>
              <a:t>умовах</a:t>
            </a:r>
            <a:r>
              <a:rPr lang="ru-RU" sz="2000" dirty="0" smtClean="0"/>
              <a:t> </a:t>
            </a:r>
            <a:r>
              <a:rPr lang="ru-RU" sz="2000" dirty="0" err="1" smtClean="0"/>
              <a:t>стаціонару</a:t>
            </a:r>
            <a:r>
              <a:rPr lang="ru-RU" sz="2000" dirty="0" smtClean="0"/>
              <a:t>, </a:t>
            </a:r>
            <a:r>
              <a:rPr lang="ru-RU" sz="2000" dirty="0" err="1" smtClean="0"/>
              <a:t>ліжковий</a:t>
            </a:r>
            <a:r>
              <a:rPr lang="ru-RU" sz="2000" dirty="0" smtClean="0"/>
              <a:t> режим 2-4-6 </a:t>
            </a:r>
            <a:r>
              <a:rPr lang="ru-RU" sz="2000" dirty="0" err="1" smtClean="0"/>
              <a:t>тижнів</a:t>
            </a:r>
            <a:r>
              <a:rPr lang="ru-RU" sz="2000" dirty="0" smtClean="0"/>
              <a:t>, </a:t>
            </a:r>
            <a:r>
              <a:rPr lang="ru-RU" sz="2000" dirty="0" err="1" smtClean="0"/>
              <a:t>рівномірне</a:t>
            </a:r>
            <a:r>
              <a:rPr lang="ru-RU" sz="2000" dirty="0" smtClean="0"/>
              <a:t> </a:t>
            </a:r>
            <a:r>
              <a:rPr lang="ru-RU" sz="2000" dirty="0" err="1" smtClean="0"/>
              <a:t>зігрівання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тіла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smtClean="0"/>
              <a:t>2. </a:t>
            </a:r>
            <a:r>
              <a:rPr lang="ru-RU" sz="2000" dirty="0" err="1" smtClean="0"/>
              <a:t>Дієта</a:t>
            </a:r>
            <a:r>
              <a:rPr lang="ru-RU" sz="2000" dirty="0" smtClean="0"/>
              <a:t>. </a:t>
            </a:r>
            <a:r>
              <a:rPr lang="ru-RU" sz="2000" dirty="0" smtClean="0"/>
              <a:t>При </a:t>
            </a:r>
            <a:r>
              <a:rPr lang="ru-RU" sz="2000" dirty="0" err="1" smtClean="0"/>
              <a:t>загрозі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еклампсії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призначають</a:t>
            </a:r>
            <a:r>
              <a:rPr lang="ru-RU" sz="2000" dirty="0" smtClean="0"/>
              <a:t> режим голоду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спраги</a:t>
            </a:r>
            <a:r>
              <a:rPr lang="ru-RU" sz="2000" dirty="0" smtClean="0"/>
              <a:t> – на </a:t>
            </a:r>
            <a:r>
              <a:rPr lang="ru-RU" sz="2000" dirty="0" err="1" smtClean="0"/>
              <a:t>добу</a:t>
            </a:r>
            <a:r>
              <a:rPr lang="ru-RU" sz="2000" dirty="0" smtClean="0"/>
              <a:t> 200 г </a:t>
            </a:r>
            <a:r>
              <a:rPr lang="ru-RU" sz="2000" dirty="0" err="1" smtClean="0"/>
              <a:t>цукру</a:t>
            </a:r>
            <a:r>
              <a:rPr lang="ru-RU" sz="2000" dirty="0" smtClean="0"/>
              <a:t>, 200 мл води, </a:t>
            </a:r>
            <a:r>
              <a:rPr lang="ru-RU" sz="2000" dirty="0" err="1" smtClean="0"/>
              <a:t>шматочок</a:t>
            </a:r>
            <a:r>
              <a:rPr lang="ru-RU" sz="2000" dirty="0" smtClean="0"/>
              <a:t> лимона.</a:t>
            </a:r>
          </a:p>
          <a:p>
            <a:pPr>
              <a:buNone/>
            </a:pPr>
            <a:r>
              <a:rPr lang="ru-RU" sz="2000" dirty="0" smtClean="0"/>
              <a:t>3. </a:t>
            </a:r>
            <a:r>
              <a:rPr lang="ru-RU" sz="2000" dirty="0" err="1" smtClean="0"/>
              <a:t>Медикаментозна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терапія</a:t>
            </a:r>
            <a:r>
              <a:rPr lang="ru-RU" sz="2000" dirty="0" smtClean="0"/>
              <a:t>:</a:t>
            </a:r>
          </a:p>
          <a:p>
            <a:r>
              <a:rPr lang="ru-RU" sz="2000" dirty="0" err="1" smtClean="0"/>
              <a:t>антибіотикотерапія</a:t>
            </a:r>
            <a:r>
              <a:rPr lang="ru-RU" sz="2000" dirty="0" smtClean="0"/>
              <a:t> (</a:t>
            </a:r>
            <a:r>
              <a:rPr lang="ru-RU" sz="2000" dirty="0" err="1" smtClean="0"/>
              <a:t>пеніцилін</a:t>
            </a:r>
            <a:r>
              <a:rPr lang="ru-RU" sz="2000" dirty="0" smtClean="0"/>
              <a:t>, </a:t>
            </a:r>
            <a:r>
              <a:rPr lang="ru-RU" sz="2000" dirty="0" err="1" smtClean="0"/>
              <a:t>оксацилін</a:t>
            </a:r>
            <a:r>
              <a:rPr lang="ru-RU" sz="2000" dirty="0" smtClean="0"/>
              <a:t>, </a:t>
            </a:r>
            <a:r>
              <a:rPr lang="ru-RU" sz="2000" dirty="0" err="1" smtClean="0"/>
              <a:t>ампіокс</a:t>
            </a:r>
            <a:r>
              <a:rPr lang="ru-RU" sz="2000" dirty="0" smtClean="0"/>
              <a:t>, </a:t>
            </a:r>
            <a:r>
              <a:rPr lang="ru-RU" sz="2000" dirty="0" err="1" smtClean="0"/>
              <a:t>еритроміцин</a:t>
            </a:r>
            <a:r>
              <a:rPr lang="ru-RU" sz="2000" dirty="0" smtClean="0"/>
              <a:t>);</a:t>
            </a:r>
          </a:p>
          <a:p>
            <a:r>
              <a:rPr lang="ru-RU" sz="2000" dirty="0" err="1" smtClean="0"/>
              <a:t>глюкокортикостероїди</a:t>
            </a:r>
            <a:r>
              <a:rPr lang="ru-RU" sz="2000" dirty="0" smtClean="0"/>
              <a:t> (</a:t>
            </a:r>
            <a:r>
              <a:rPr lang="ru-RU" sz="2000" dirty="0" err="1" smtClean="0"/>
              <a:t>преднізолон</a:t>
            </a:r>
            <a:r>
              <a:rPr lang="ru-RU" sz="2000" dirty="0" smtClean="0"/>
              <a:t>);</a:t>
            </a:r>
          </a:p>
          <a:p>
            <a:r>
              <a:rPr lang="ru-RU" sz="2000" dirty="0" err="1" smtClean="0"/>
              <a:t>цитостатики</a:t>
            </a:r>
            <a:r>
              <a:rPr lang="ru-RU" sz="2000" dirty="0" smtClean="0"/>
              <a:t> (</a:t>
            </a:r>
            <a:r>
              <a:rPr lang="ru-RU" sz="2000" dirty="0" err="1" smtClean="0"/>
              <a:t>азатіоприн</a:t>
            </a:r>
            <a:r>
              <a:rPr lang="ru-RU" sz="2000" dirty="0" smtClean="0"/>
              <a:t>, </a:t>
            </a:r>
            <a:r>
              <a:rPr lang="ru-RU" sz="2000" dirty="0" err="1" smtClean="0"/>
              <a:t>циклофосфамід</a:t>
            </a:r>
            <a:r>
              <a:rPr lang="ru-RU" sz="2000" dirty="0" smtClean="0"/>
              <a:t>, </a:t>
            </a:r>
            <a:r>
              <a:rPr lang="ru-RU" sz="2000" dirty="0" err="1" smtClean="0"/>
              <a:t>лейкеран</a:t>
            </a:r>
            <a:r>
              <a:rPr lang="ru-RU" sz="2000" dirty="0" smtClean="0"/>
              <a:t>);</a:t>
            </a:r>
          </a:p>
          <a:p>
            <a:r>
              <a:rPr lang="ru-RU" sz="2000" dirty="0" err="1" smtClean="0"/>
              <a:t>антикоагулянти</a:t>
            </a:r>
            <a:r>
              <a:rPr lang="ru-RU" sz="2000" dirty="0" smtClean="0"/>
              <a:t> </a:t>
            </a:r>
            <a:r>
              <a:rPr lang="ru-RU" sz="2000" dirty="0" smtClean="0"/>
              <a:t>(гепарин, </a:t>
            </a:r>
            <a:r>
              <a:rPr lang="ru-RU" sz="2000" dirty="0" err="1" smtClean="0"/>
              <a:t>сулодексид</a:t>
            </a:r>
            <a:r>
              <a:rPr lang="ru-RU" sz="2000" dirty="0" smtClean="0"/>
              <a:t>);</a:t>
            </a:r>
          </a:p>
          <a:p>
            <a:r>
              <a:rPr lang="ru-RU" sz="2000" dirty="0" err="1" smtClean="0"/>
              <a:t>антиагреганти</a:t>
            </a:r>
            <a:r>
              <a:rPr lang="ru-RU" sz="2000" dirty="0" smtClean="0"/>
              <a:t> (</a:t>
            </a:r>
            <a:r>
              <a:rPr lang="ru-RU" sz="2000" dirty="0" err="1" smtClean="0"/>
              <a:t>курантил</a:t>
            </a:r>
            <a:r>
              <a:rPr lang="ru-RU" sz="2000" dirty="0" smtClean="0"/>
              <a:t>, </a:t>
            </a:r>
            <a:r>
              <a:rPr lang="ru-RU" sz="2000" dirty="0" err="1" smtClean="0"/>
              <a:t>трентал</a:t>
            </a:r>
            <a:r>
              <a:rPr lang="ru-RU" sz="2000" dirty="0" smtClean="0"/>
              <a:t>);</a:t>
            </a:r>
          </a:p>
          <a:p>
            <a:r>
              <a:rPr lang="ru-RU" sz="2000" dirty="0" err="1" smtClean="0"/>
              <a:t>нестероїдні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протизапальні</a:t>
            </a:r>
            <a:r>
              <a:rPr lang="ru-RU" sz="2000" dirty="0" smtClean="0"/>
              <a:t> (</a:t>
            </a:r>
            <a:r>
              <a:rPr lang="ru-RU" sz="2000" dirty="0" err="1" smtClean="0"/>
              <a:t>вольтарен</a:t>
            </a:r>
            <a:r>
              <a:rPr lang="ru-RU" sz="2000" dirty="0" smtClean="0"/>
              <a:t> – </a:t>
            </a:r>
            <a:r>
              <a:rPr lang="ru-RU" sz="2000" dirty="0" err="1" smtClean="0"/>
              <a:t>ортофен</a:t>
            </a:r>
            <a:r>
              <a:rPr lang="ru-RU" sz="2000" dirty="0" smtClean="0"/>
              <a:t>);</a:t>
            </a:r>
          </a:p>
          <a:p>
            <a:r>
              <a:rPr lang="ru-RU" sz="2000" dirty="0" err="1" smtClean="0"/>
              <a:t>амінохінолінові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препарати</a:t>
            </a:r>
            <a:r>
              <a:rPr lang="ru-RU" sz="2000" dirty="0" smtClean="0"/>
              <a:t> (</a:t>
            </a:r>
            <a:r>
              <a:rPr lang="ru-RU" sz="2000" dirty="0" err="1" smtClean="0"/>
              <a:t>делагіл</a:t>
            </a:r>
            <a:r>
              <a:rPr lang="ru-RU" sz="2000" dirty="0" smtClean="0"/>
              <a:t>);</a:t>
            </a:r>
          </a:p>
          <a:p>
            <a:r>
              <a:rPr lang="ru-RU" sz="2000" dirty="0" smtClean="0"/>
              <a:t>симптоматична </a:t>
            </a:r>
            <a:r>
              <a:rPr lang="ru-RU" sz="2000" dirty="0" err="1" smtClean="0"/>
              <a:t>терапія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8446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Хронічна</a:t>
            </a:r>
            <a:r>
              <a:rPr lang="ru-RU" dirty="0" smtClean="0"/>
              <a:t> </a:t>
            </a:r>
            <a:r>
              <a:rPr lang="ru-RU" dirty="0" err="1" smtClean="0"/>
              <a:t>ниркова</a:t>
            </a:r>
            <a:r>
              <a:rPr lang="ru-RU" dirty="0" smtClean="0"/>
              <a:t> </a:t>
            </a:r>
            <a:r>
              <a:rPr lang="ru-RU" dirty="0" err="1" smtClean="0"/>
              <a:t>недостатність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4625609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Хронічна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ниркова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недостатність</a:t>
            </a:r>
            <a:r>
              <a:rPr lang="ru-RU" sz="2400" b="1" dirty="0" smtClean="0"/>
              <a:t> </a:t>
            </a:r>
            <a:r>
              <a:rPr lang="ru-RU" sz="2400" dirty="0" smtClean="0"/>
              <a:t>– синдром, </a:t>
            </a:r>
            <a:r>
              <a:rPr lang="ru-RU" sz="2400" dirty="0" err="1" smtClean="0"/>
              <a:t>зумовлений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порушенням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екскреторної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інкреторної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нирок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розвивається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внаслідок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поступової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загибелі</a:t>
            </a:r>
            <a:r>
              <a:rPr lang="ru-RU" sz="2400" dirty="0" smtClean="0"/>
              <a:t> </a:t>
            </a:r>
            <a:r>
              <a:rPr lang="ru-RU" sz="2400" dirty="0" err="1" smtClean="0"/>
              <a:t>нефронів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прогресуючих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захворюваннях</a:t>
            </a:r>
            <a:r>
              <a:rPr lang="ru-RU" sz="2400" dirty="0" smtClean="0"/>
              <a:t> </a:t>
            </a:r>
            <a:r>
              <a:rPr lang="ru-RU" sz="2400" dirty="0" err="1" smtClean="0"/>
              <a:t>нирок</a:t>
            </a:r>
            <a:r>
              <a:rPr lang="ru-RU" sz="2400" dirty="0" smtClean="0"/>
              <a:t>. </a:t>
            </a:r>
            <a:endParaRPr lang="ru-RU" sz="2400" dirty="0"/>
          </a:p>
        </p:txBody>
      </p:sp>
      <p:pic>
        <p:nvPicPr>
          <p:cNvPr id="15362" name="Picture 2" descr="pochechnayanedo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286124"/>
            <a:ext cx="3286124" cy="3286124"/>
          </a:xfrm>
          <a:prstGeom prst="rect">
            <a:avLst/>
          </a:prstGeom>
          <a:noFill/>
        </p:spPr>
      </p:pic>
      <p:sp>
        <p:nvSpPr>
          <p:cNvPr id="15364" name="AutoShape 4" descr="data:image/jpeg;base64,/9j/4AAQSkZJRgABAQAAAQABAAD/2wCEAAkGBxQTEhQUEhQUFRQXGBgYFBcVFBQXGBUVFxQXFxYUFBcYHCggGRwmGxQYIjEhJSksLi4uGB8zODMsNygtLisBCgoKDg0OGhAQGzAkICYsLCwsLSwsLCwsLCw0LCwvLDQsLCwsLCwsLCwsLCwsLCwsLCwsLCwsLCw0LCwsLCwsLP/AABEIAL8AoAMBIgACEQEDEQH/xAAcAAACAwEBAQEAAAAAAAAAAAAEBQIDBgEHAAj/xABBEAABAwIDBQUGBAQEBgMAAAABAgMRACEEEjEFQVFhcQYTIoGhMpGxwdHwFEJScgdi4fEjY5LCFRZzorLyM0OC/8QAGgEAAQUBAAAAAAAAAAAAAAAAAwABAgQFBv/EADARAAICAQIFAwIDCQAAAAAAAAABAhEDBBIFISIxQRNRcWGhMpHBFCMkM0KBsdHx/9oADAMBAAIRAxEAPwDyUCrEpr5CavQmgJFEihurkoqxDdXobpx6K0NValurkt1chqnoVFCW6Jw2DUswkE8fqTuorA4IuLCRadTwHGtQy0lsBKAIvPGbQTxOvSKhOe3ku5p6Hh71D3S5REiOzse2ozwSIjqT9KIGyG4smepUdNSYp0WgTrffy899D92NJM7wNIoLm2b+PQ4IKlFC0bPaIMJA8z8qHVshOkEcYP1pw8MvkN3GlOK2slJk3pJv3JS0uF94r8gN/ZEeyoEc7eo/pQD2GKTChB5/Ki1beSTcH30yYxDbyQLdD6VNTku5n5+F4Z/g5Mzim6rU1TrF7PKZKZKemnHqKBLVFTT5ows+nnhltmhctqqFopkpuqVt07QBoWrRVKkUwcbodSaYicQiiG26+bboptukOkfIRV7bVTQ3RDTdSSJEEIq9DPGrW2aP2dhAtaEmwJE77C5tT1SJQi5SUV5GWxMNkRO9Vz5TA8vnUca6UqKpF/UU2fSkXBjUActNfOsxtF4kmfs1T/FKzuNPjWOCgvAPicYtRJBjpb71o/YOMUsqaWJUEKU2QLykiUnjSq0/fr7/AFrmHf7txLl/CFEwYsACb9B60XatoPNkcZJLsOnUQpIJgFSQrkCoA9NTWYdw3+IsRfOQPIqEe+BWm2ushKin8viB45TmB5TApSkhQWReVqKfOSB61GARK2xavBDcLbufP750EpSmlSDYa+fTjT5Sdwv/AG3ep/8AU0FiMH3pCEQTvi4SN6juHx0Ft5H2Kzux3g3ZbzRc76Dfw2qhGtxHqPpTRpsIQlAOmhjyqDYABIj6HWgKTT5D6jBHNDbIQLRVK2qcYnCgaaH06cqBcbq1F2rOU1GCWGe2QtWihnEUzW3QzqKTQArbTRTSKg0mi0Jp0I60iaMbarrSKKbRREhHG2qZ7KZlfkT9aHabplgUEKtvt00M89KbKuhlvQV+0Qv3LMUgjMeXCI6Vnca1C4veIgxqJsd2uvoa077YgkGRMGSNefO9KcbhMwAVmBSICkJzEp1AWnW2gqjB0dluoSYohAjf+aRBjmndru50t2glzKlzLCVAhEzKkqEFXIXtx1rY7AYwba82IQ6/F0DLDaN8ls634mBwFWdvdpYZbYLJWt1XsjLGWPzKVoALaUXeZWtyZLqK+WYh7tEruC0geIpKcxv4YvHA7q2Ha7s69gilKEJcQpIOfNCgcsKQoHnMKG4i1pOT7FbHCsU0p4j8O0oLWf1ZTmCAN/iAnlWy/iH2uSs5hcXDSf1kbzwA307pOkUXr8iacGZXvkk5HFBBiVJiVEHgkWvaJ93BzgiECMoSP0i5PErVqo68uutZfs+sIcUt7xLcmTH57BMe8gdK0GLQpSbpKEEwBYqV1OiRy3k8AajNO6NXT5G4pz7nMRihuuY0B3bj57uNDMbSBVlIg8dx6edWJSADvOp13jfzI9DSnGJOpsfv7t6aUtgec6NI4kRJhQIoBSJ8rVXsXGZ0FJPiT8KMUnxDmk+9MR8TT4nUqM3ieJZMO/yha61QriKbOt0E43FWJI5spaTRjKKoaTR7aKUUItaboxtFVtJo/DtUVIRNlqjEIi416T1FfMt0Y03U3FNUShNwkpLwCrN9OBBvzn31S5cRYjW/OPpRmIw5B3ZSZ/aefLhQjjgHz3QPOsvJjcJUztNNqIZse6Iv2whJackG6b6yJGhI9KzHaTbq8PiFZQkpEpyEWLWVBQAd2+DTzbmLkZIgm6pPspHHh9Kx3a5ordbAue6RmPlYnyo2FXFplPXvpdfB61tPY7f/AA9rE4dOULbSojhmANeOYtai+MxmLCdALz8Ca9qZxAGxMKlRgpbSgyY8QEEc68exSE97FiSDnOgCdYtfmelQjSk0jGw4pbt9dK7jbsZ2fcx2NSkeFlsZ3VH8iSISP3GDbrTXtdjEjagbQAhlLCUpToCAVG82JknXjVn8P9oLaQ6gJMvFK5OtgbHoCPfU+0rOHCkqxCsrn5Y/+UzpCRf5U7fUTx6n96pP3F76z0163uTca7+PM60vxSLaHz/rRLOFKrjwjd3iElXnBABq87Kn2jP7UgepmlvSOgS3qxd2cEuqjQD41oHW7yDcffuqjDsJbTCQB57+JJq9sW4/d6E5c7Q8sacdr7FK0yJ+wd4oN1FGoHiI3G46jX0+FVPoq9F7o2clqsPo5XAEw6aOZTQzIo1rpNSVIFHHKXZBTCKZMN0vQ4QLJ9arc2q4nRKAfM/On9WKLmPhuefj7j8rShOZRCUjUkwKrb2w3+RDrn/TaWR7zArKYXahLxW+A4APAkkJSlU3URBm2nCj8T2ucNklI5JSVH3qPypvXRoYuDT8q/q3S/2advHPH2cG4f3rbQPO5PpWb7QYtacpAYQqTKG3S9wjOLJA6cKTYnHPvmD3i+KSSq3NKbD3VPDbPKQFrhX6UTlR1cPDkKHKTyckjUxaHDpuqTXwr/V/oDLw6lf42KV4CZS2IHfKGg/YPdSx9xbjpUdFGVr0nkmdAKbYwFRK3HAf2AGBuAUfCByAoZTyCnMmCJgE+IkjWN1KUaVdgGXPhjcpfl4CnnXFi1kxqowI5E3PlQf/AAkKBA8IUCCvLcjgkHRPEnXlUUPKUZGo0m/9KE2tiHA2sEm4g9Cb+lDVR7GXqeJzzdK7fY5/zA4kKaae5BxKMpjik7hzmgdlpyPAqJJJnMTJJ4kyZieO+l2z03kU5bwpUDGuo68POpOhYFzujZNLAFx7vvlUs5Nxb5Us2Vjc4gmFDUHU8bceVXqx6bpiTF/6/wBqqtOzdhK0HBsHUx986grwzlvSfFY9YPsi3GfdUcJtm/jEGltZN0NnSbE6WJPLQ/OpPpr52FJtvF6kDmSFcQJ67/WrOnlyoweMY6lGf9gNrSjWyaEZo9kXo+2zLhlcCRCjvqpWAUrco9ATTVlNHJVAuY9af0ky9j1812Rhn9lqKiGzmUBJSNQOMUbsTCuNkrcaaKOLwVaP0hKhM860r5KiS23nV+opk23AUBjdkYhaEPthvEzC+7K1JKkETCSIAmnWBLmXnr047ff6i7bPagkZUQhHBKcqfJA16qrPJ20QsKLQdA/K5mg9cpHur1bsvtPC4gZUspZdSIUy62kLTGsSPFHv4gVqWcMj9CfJKfpU3jlJWmVVrIY+UoO/k/NRYU+vxZxrlmVCdQmPSnWxsGlSu7J9iwA+I6zPnXpHadjDMYw4rOhTgZDaGQoAB3MoF1wDQBMczesP2oYT32fCrSsZQVqKcudRJlKQBYDWOepqnODTpksijqYqltf+foPsFsVvIVbpieMGJoTaOwM4IGm+3pQ+x9tI7vIQGlwBGbIPIeya1GAxMiT7O8i499V5Jpma4U6aPLHthOYZZCgVIOigNOv1ppgMGpZGQFX7QT8K9A7lL5UPzCfdOtFsJWjwpTHG1O8raLGPO4KqMP2h7OHDYc4jFEJKiEMtSCpxZuMx/KlIBJi/SqGSCkKjKpUT7KfyjwpAFjpe5A3b6I/iah1zuHFSUNKIULwM+UBR/wBEedCB2wgxbhA6WF/9VEjzjZq6GbmnJleLTAgbuRt5TI8yDzOlZ/F8Ru5g/CneINomQNBFvIXpNjT19x+ZqRcdtmi2U/Lc6g2pkyrwn9x9fF86XbDwZSymdTeOvKmCNXBzT6gj/bUcL6yjxSN4L9mDs0cwaXsGj2dauHODRk0cygUvYpkyaJEVhf4gJ0BPJIobB7QW0SnuFQSpaUkmUpJGaAEmRmJ6ZhRuHqWLSR3biYlCt9vAvwqBO4aHyon1DY2m9tA20nmMQEgNrU+ow0WyErSQJzd4DAA51XiMapteTaanEs5R3S21Qy4QPEl5SAFBc7jANG7WwSFpzELZcSZS6mPCoaFZFo5mhUbdS46jCbQbCcyTJF2n1GyFtnQCJMcTbShZZbU2i2p8kv6fza+GFPbQwjSYwmFaIIsruxJ5ixrCbbcdfcK0CVZMqkBJEpCiqYtlIOnGTTJ9o7LxAbzZ8G4T3ajqyo6IUdINM0hIMpGtzxPnWW5O7IzTxv3T8/Qxreyu/azoWdBCgZE/zD60Elp1hRzpUj/MZBAV+4J3+/pW0wWym0TAF1EiQN5mPKaZYrZmZokCdTfpT+o0PHKq2yVr7nluL7SvNkhnE5FKElZSJP8ALniB7hrTPYXaHHKPixjuYXIIbPxSZHOs32lC23ogZSYuARP2aM2e05lOXLMeGZsdxHCj8muwbBDHN8jZq7RuvBaHGcO6kylalJWibRHgVE9BSb8EpFkKtuzZp/1Aj4e+idhhPcoA5zOs755z8aOdQBzqu5VyRs4NPCCtLuZ57ZzqpsjrP1E1bgdiCQVmVbhuBpuF8NAfvqa44i+/nupObLNEXW43/fWu4YEBWYybGdLGQBHKD76kg3+M8K6k3V0T8V1PB+MzuJq9OwJk0eyaWMKo9o1cTOYGrCqYsqpRh10xZVRUxDVhVGpSCCk6EEHobUrZXRzK6KhJ07QVsLGd6AmSHEnKsEQZBKc44gkGDpqKt7VdmMKUEKTCFTKBpm/W3+hXGLHeKTlhSgvu7OtOgtGYkuQ4lM8FEEdQOFC7U7U/iWm1pSQVD2TrNhoCd9UdTkbpIttbbkvIg2iXEoUy4fxLMG5s4lI1zEmFRxJm1KMF2pRhUhLiHXkzDa0lKQUbgvNvvukGj+0eBS6BhipefNmxBSQALWw44kEyo8YHGAU9nGspAzAcJBt0igSaXKXc0dNpZ5odS5eB0nteyf8A6HI/6jZi3HLW77PbRaxmFWWwUlBhaVRKbTNrEEb+VeNjAlBUhfCULSNQNQpO8gXtEweVbv8AhA8EHGJUpJ7xDRZIVIdCe+z5OJGZMjUSKjPGnHciGfSrEna5guO2QhxSgQkgzun40qHZspUA2fa0nTyqztHt04R7OlIXBPhUSAd0Ejr6Uz7O9pmMcMuQ4d8eykqCkqPBCoF+RHvqPUlZSxykucTN7TwP4JOZzEoST7KEpK1OEcEyBwv0qpLinQFAqE7iQSBzyAAelU9r9nq/Ho70WyDKDMHKTmGvEj30RMboA45h/wCSqIkmrN3QylKO6TKcSIT7Uc7AnpA9L9aXsbWcZUJlSN8giOlGvrH9j9KS41QipbUWJza5o2TBDl06H78q+Qggqn+X5/WlmwFHuxTJJsqePwAqOJdZT4nL+G+RXh10ewulTZo5pdWYs5oaMrpgw5ShtdGsOUVMQ6ZXRbK6UsOUY05RUxH2PxgbWu4lxLChe8svkHpKXj/p5UnwzwC38QAIaugflL7ivBPQnMaK7TYU/h23zYNvgA/qDgKTffGVsD/9UrcMYdhO91xbquYSAlP/AJD3VRk1vcvYuwx+pOEfeiDGFypBkk6knUk6qPMkzVqVDSDPw+71PKRE/wB+ldMTaTVR82dZCKiqQFjU2BFlAhQ4yL0t7P8AcsLeSQspUMwSk3QpKjlcTyIMTugU4xSTIPKjP4b7JbxGIecWCWmcKltSv53CSMp/UEoJ5SONEg34KuunGONSkr8GT7RPd5KS6h0XGYEJWP3BX3zNKez4ykhdju59K12ITh1KWh5TLakrgKWtKCqf0zqN/LMKVdqtgqw5BSCBG7h86IpLs/JgwnGE7DX+0H4hstvIU4poy0+BKkKH5HdykkWJ1Gt6GzgAH2Z0mIP7VCAfKajsP2ABu187z5602Q0mDrfXWCeJFD3U6N3T41GNryIMSsET8YUP6e+lD/iISPStqMM1HibSTOsD41S1gW0mUoA+9b0/qIPKCaI7Kw+RCY1+4qee08ZPvNqk6YB6epsKpdV6fCiYF3bMbi80lGC+RQ0qi2V0saXRbaqmmYY0ZXRra6UtO0W05RUxDdp2jWnqStropp6KmmIc9rHo2Wgf5oPuWKzu0FQcKngz8Siaa9qFzstEa97/ALqUY1yfwy/8sjzhsx8ap+JmppP5uMJU4bcONVKfg6jXWYqvG4iEkxu+9KXM43MPFPPKQi3Xh5jrQErOnj2GuKeBB8YSY3yTzIA+NH/854fBYUYdjD4gNE+N9Qb/AMVVgVgBcxYdAAKUM9ykgIbTOsq8Z6ibCTG4+dUbWdDphUK67uEdY/7Rxo0VSoz9TjWZdVqrM3tdlD6yrMchghQ4KkTcchNPu0m13XE4Vhs+FDCA6rKCVK01NgIA99BYXZwUtSU2ATKh1IygetXtyEgGTAy9cpIHpFPauvYDh0McjW7/AKVYTOkzMECCYnMP5708wbgWVC0/fG46H1pI45FCqxZFwb7qaUVIuKsfJGldTAt6VEKmxH3H376B2LtfvUqCx4knUbxz91HOOD6/e7+lAaoNutWDvK8UbhB8zOvQD1oV5ddW5qeN/p6UK45VyK2xSOS1mb1czl48CptVFNuUsbXRTa6iiomMkLopl2liF0Q2uppjjZtyiG3aUIciikO0RMRo8cc+zHBN215vKUqPzpNhlZmWv5Y+BTTLY7oUxiGzvAPvCgfgKS7MV/hhJ3SDQIrqkizDJscJrww/FpkRuis44nIqOf3bjWkQmUyT1FB7R2ZmEjWq6dM7DHNSimhZ3/36eZ58PXjmIvP39/1oZ/DLTukdKp7wncfv79aMmiM42OOz68ynj/IgEdSfoajjBl5XJHOUj4FHrUuzDRSXVEe0AB5En50TtDClwcDuihN9QsK2pWIXXqEcWTMXo8bFcJvMcaY4PZSU6m9T3pA5RtlXZ7BZAeJuaNxy48Pmem4VJ14N2Fyd3DmaWOuTrrShG3uZm8Q1ixw9KHd/Y+cXQ7i6445Q7i6K2c8K0Lq9C6BBq5C6iQGKHKvQ5S1LlENuU9khih2rkuUuS5VyXKlY462fi8pPMRVaFwTS9DtWd5T+bEMm3oPHiPvfR4elMgzHDjfdSALqTeIIuJHT58aHOG7mjT0fEHh6Zc0PkAEeIeUVUlpBJgChGdo7lJnmm3ofrUmse0CQSR1B+QoDi0buLWYci5SDUiLadOXGviIjn9xQqtptD808sqvpQ7+0xuTfmbelJRbHy6rFjVykMS5uJgb/AJ8qXYzGjRHv3eXHrp1oDEYpSj4j0Gg91DKcokcXlmPquKuXLFy+pe49zodblVqcqlblFZjttu2TWuhnF1FblUrXTEG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data:image/jpeg;base64,/9j/4AAQSkZJRgABAQAAAQABAAD/2wCEAAkGBxQTEhQUEhQUFRQXGBgYFBcVFBQXGBUVFxQXFxYUFBcYHCggGRwmGxQYIjEhJSksLi4uGB8zODMsNygtLisBCgoKDg0OGhAQGzAkICYsLCwsLSwsLCwsLCw0LCwvLDQsLCwsLCwsLCwsLCwsLCwsLCwsLCwsLCw0LCwsLCwsLP/AABEIAL8AoAMBIgACEQEDEQH/xAAcAAACAwEBAQEAAAAAAAAAAAAEBQIDBgEHAAj/xABBEAABAwIDBQUGBAQEBgMAAAABAgMRACEEEjEFQVFhcQYTIoGhMpGxwdHwFEJScgdi4fEjY5LCFRZzorLyM0OC/8QAGgEAAQUBAAAAAAAAAAAAAAAAAwABAgQFBv/EADARAAICAQIFAwIDCQAAAAAAAAABAhEDBBIFISIxQRNRcWGhMpHBFCMkM0KBsdHx/9oADAMBAAIRAxEAPwDyUCrEpr5CavQmgJFEihurkoqxDdXobpx6K0NValurkt1chqnoVFCW6Jw2DUswkE8fqTuorA4IuLCRadTwHGtQy0lsBKAIvPGbQTxOvSKhOe3ku5p6Hh71D3S5REiOzse2ozwSIjqT9KIGyG4smepUdNSYp0WgTrffy899D92NJM7wNIoLm2b+PQ4IKlFC0bPaIMJA8z8qHVshOkEcYP1pw8MvkN3GlOK2slJk3pJv3JS0uF94r8gN/ZEeyoEc7eo/pQD2GKTChB5/Ki1beSTcH30yYxDbyQLdD6VNTku5n5+F4Z/g5Mzim6rU1TrF7PKZKZKemnHqKBLVFTT5ows+nnhltmhctqqFopkpuqVt07QBoWrRVKkUwcbodSaYicQiiG26+bboptukOkfIRV7bVTQ3RDTdSSJEEIq9DPGrW2aP2dhAtaEmwJE77C5tT1SJQi5SUV5GWxMNkRO9Vz5TA8vnUca6UqKpF/UU2fSkXBjUActNfOsxtF4kmfs1T/FKzuNPjWOCgvAPicYtRJBjpb71o/YOMUsqaWJUEKU2QLykiUnjSq0/fr7/AFrmHf7txLl/CFEwYsACb9B60XatoPNkcZJLsOnUQpIJgFSQrkCoA9NTWYdw3+IsRfOQPIqEe+BWm2ushKin8viB45TmB5TApSkhQWReVqKfOSB61GARK2xavBDcLbufP750EpSmlSDYa+fTjT5Sdwv/AG3ep/8AU0FiMH3pCEQTvi4SN6juHx0Ft5H2Kzux3g3ZbzRc76Dfw2qhGtxHqPpTRpsIQlAOmhjyqDYABIj6HWgKTT5D6jBHNDbIQLRVK2qcYnCgaaH06cqBcbq1F2rOU1GCWGe2QtWihnEUzW3QzqKTQArbTRTSKg0mi0Jp0I60iaMbarrSKKbRREhHG2qZ7KZlfkT9aHabplgUEKtvt00M89KbKuhlvQV+0Qv3LMUgjMeXCI6Vnca1C4veIgxqJsd2uvoa077YgkGRMGSNefO9KcbhMwAVmBSICkJzEp1AWnW2gqjB0dluoSYohAjf+aRBjmndru50t2glzKlzLCVAhEzKkqEFXIXtx1rY7AYwba82IQ6/F0DLDaN8ls634mBwFWdvdpYZbYLJWt1XsjLGWPzKVoALaUXeZWtyZLqK+WYh7tEruC0geIpKcxv4YvHA7q2Ha7s69gilKEJcQpIOfNCgcsKQoHnMKG4i1pOT7FbHCsU0p4j8O0oLWf1ZTmCAN/iAnlWy/iH2uSs5hcXDSf1kbzwA307pOkUXr8iacGZXvkk5HFBBiVJiVEHgkWvaJ93BzgiECMoSP0i5PErVqo68uutZfs+sIcUt7xLcmTH57BMe8gdK0GLQpSbpKEEwBYqV1OiRy3k8AajNO6NXT5G4pz7nMRihuuY0B3bj57uNDMbSBVlIg8dx6edWJSADvOp13jfzI9DSnGJOpsfv7t6aUtgec6NI4kRJhQIoBSJ8rVXsXGZ0FJPiT8KMUnxDmk+9MR8TT4nUqM3ieJZMO/yha61QriKbOt0E43FWJI5spaTRjKKoaTR7aKUUItaboxtFVtJo/DtUVIRNlqjEIi416T1FfMt0Y03U3FNUShNwkpLwCrN9OBBvzn31S5cRYjW/OPpRmIw5B3ZSZ/aefLhQjjgHz3QPOsvJjcJUztNNqIZse6Iv2whJackG6b6yJGhI9KzHaTbq8PiFZQkpEpyEWLWVBQAd2+DTzbmLkZIgm6pPspHHh9Kx3a5ordbAue6RmPlYnyo2FXFplPXvpdfB61tPY7f/AA9rE4dOULbSojhmANeOYtai+MxmLCdALz8Ca9qZxAGxMKlRgpbSgyY8QEEc68exSE97FiSDnOgCdYtfmelQjSk0jGw4pbt9dK7jbsZ2fcx2NSkeFlsZ3VH8iSISP3GDbrTXtdjEjagbQAhlLCUpToCAVG82JknXjVn8P9oLaQ6gJMvFK5OtgbHoCPfU+0rOHCkqxCsrn5Y/+UzpCRf5U7fUTx6n96pP3F76z0163uTca7+PM60vxSLaHz/rRLOFKrjwjd3iElXnBABq87Kn2jP7UgepmlvSOgS3qxd2cEuqjQD41oHW7yDcffuqjDsJbTCQB57+JJq9sW4/d6E5c7Q8sacdr7FK0yJ+wd4oN1FGoHiI3G46jX0+FVPoq9F7o2clqsPo5XAEw6aOZTQzIo1rpNSVIFHHKXZBTCKZMN0vQ4QLJ9arc2q4nRKAfM/On9WKLmPhuefj7j8rShOZRCUjUkwKrb2w3+RDrn/TaWR7zArKYXahLxW+A4APAkkJSlU3URBm2nCj8T2ucNklI5JSVH3qPypvXRoYuDT8q/q3S/2advHPH2cG4f3rbQPO5PpWb7QYtacpAYQqTKG3S9wjOLJA6cKTYnHPvmD3i+KSSq3NKbD3VPDbPKQFrhX6UTlR1cPDkKHKTyckjUxaHDpuqTXwr/V/oDLw6lf42KV4CZS2IHfKGg/YPdSx9xbjpUdFGVr0nkmdAKbYwFRK3HAf2AGBuAUfCByAoZTyCnMmCJgE+IkjWN1KUaVdgGXPhjcpfl4CnnXFi1kxqowI5E3PlQf/AAkKBA8IUCCvLcjgkHRPEnXlUUPKUZGo0m/9KE2tiHA2sEm4g9Cb+lDVR7GXqeJzzdK7fY5/zA4kKaae5BxKMpjik7hzmgdlpyPAqJJJnMTJJ4kyZieO+l2z03kU5bwpUDGuo68POpOhYFzujZNLAFx7vvlUs5Nxb5Us2Vjc4gmFDUHU8bceVXqx6bpiTF/6/wBqqtOzdhK0HBsHUx986grwzlvSfFY9YPsi3GfdUcJtm/jEGltZN0NnSbE6WJPLQ/OpPpr52FJtvF6kDmSFcQJ67/WrOnlyoweMY6lGf9gNrSjWyaEZo9kXo+2zLhlcCRCjvqpWAUrco9ATTVlNHJVAuY9af0ky9j1812Rhn9lqKiGzmUBJSNQOMUbsTCuNkrcaaKOLwVaP0hKhM860r5KiS23nV+opk23AUBjdkYhaEPthvEzC+7K1JKkETCSIAmnWBLmXnr047ff6i7bPagkZUQhHBKcqfJA16qrPJ20QsKLQdA/K5mg9cpHur1bsvtPC4gZUspZdSIUy62kLTGsSPFHv4gVqWcMj9CfJKfpU3jlJWmVVrIY+UoO/k/NRYU+vxZxrlmVCdQmPSnWxsGlSu7J9iwA+I6zPnXpHadjDMYw4rOhTgZDaGQoAB3MoF1wDQBMczesP2oYT32fCrSsZQVqKcudRJlKQBYDWOepqnODTpksijqYqltf+foPsFsVvIVbpieMGJoTaOwM4IGm+3pQ+x9tI7vIQGlwBGbIPIeya1GAxMiT7O8i499V5Jpma4U6aPLHthOYZZCgVIOigNOv1ppgMGpZGQFX7QT8K9A7lL5UPzCfdOtFsJWjwpTHG1O8raLGPO4KqMP2h7OHDYc4jFEJKiEMtSCpxZuMx/KlIBJi/SqGSCkKjKpUT7KfyjwpAFjpe5A3b6I/iah1zuHFSUNKIULwM+UBR/wBEedCB2wgxbhA6WF/9VEjzjZq6GbmnJleLTAgbuRt5TI8yDzOlZ/F8Ru5g/CneINomQNBFvIXpNjT19x+ZqRcdtmi2U/Lc6g2pkyrwn9x9fF86XbDwZSymdTeOvKmCNXBzT6gj/bUcL6yjxSN4L9mDs0cwaXsGj2dauHODRk0cygUvYpkyaJEVhf4gJ0BPJIobB7QW0SnuFQSpaUkmUpJGaAEmRmJ6ZhRuHqWLSR3biYlCt9vAvwqBO4aHyon1DY2m9tA20nmMQEgNrU+ow0WyErSQJzd4DAA51XiMapteTaanEs5R3S21Qy4QPEl5SAFBc7jANG7WwSFpzELZcSZS6mPCoaFZFo5mhUbdS46jCbQbCcyTJF2n1GyFtnQCJMcTbShZZbU2i2p8kv6fza+GFPbQwjSYwmFaIIsruxJ5ixrCbbcdfcK0CVZMqkBJEpCiqYtlIOnGTTJ9o7LxAbzZ8G4T3ajqyo6IUdINM0hIMpGtzxPnWW5O7IzTxv3T8/Qxreyu/azoWdBCgZE/zD60Elp1hRzpUj/MZBAV+4J3+/pW0wWym0TAF1EiQN5mPKaZYrZmZokCdTfpT+o0PHKq2yVr7nluL7SvNkhnE5FKElZSJP8ALniB7hrTPYXaHHKPixjuYXIIbPxSZHOs32lC23ogZSYuARP2aM2e05lOXLMeGZsdxHCj8muwbBDHN8jZq7RuvBaHGcO6kylalJWibRHgVE9BSb8EpFkKtuzZp/1Aj4e+idhhPcoA5zOs755z8aOdQBzqu5VyRs4NPCCtLuZ57ZzqpsjrP1E1bgdiCQVmVbhuBpuF8NAfvqa44i+/nupObLNEXW43/fWu4YEBWYybGdLGQBHKD76kg3+M8K6k3V0T8V1PB+MzuJq9OwJk0eyaWMKo9o1cTOYGrCqYsqpRh10xZVRUxDVhVGpSCCk6EEHobUrZXRzK6KhJ07QVsLGd6AmSHEnKsEQZBKc44gkGDpqKt7VdmMKUEKTCFTKBpm/W3+hXGLHeKTlhSgvu7OtOgtGYkuQ4lM8FEEdQOFC7U7U/iWm1pSQVD2TrNhoCd9UdTkbpIttbbkvIg2iXEoUy4fxLMG5s4lI1zEmFRxJm1KMF2pRhUhLiHXkzDa0lKQUbgvNvvukGj+0eBS6BhipefNmxBSQALWw44kEyo8YHGAU9nGspAzAcJBt0igSaXKXc0dNpZ5odS5eB0nteyf8A6HI/6jZi3HLW77PbRaxmFWWwUlBhaVRKbTNrEEb+VeNjAlBUhfCULSNQNQpO8gXtEweVbv8AhA8EHGJUpJ7xDRZIVIdCe+z5OJGZMjUSKjPGnHciGfSrEna5guO2QhxSgQkgzun40qHZspUA2fa0nTyqztHt04R7OlIXBPhUSAd0Ejr6Uz7O9pmMcMuQ4d8eykqCkqPBCoF+RHvqPUlZSxykucTN7TwP4JOZzEoST7KEpK1OEcEyBwv0qpLinQFAqE7iQSBzyAAelU9r9nq/Ho70WyDKDMHKTmGvEj30RMboA45h/wCSqIkmrN3QylKO6TKcSIT7Uc7AnpA9L9aXsbWcZUJlSN8giOlGvrH9j9KS41QipbUWJza5o2TBDl06H78q+Qggqn+X5/WlmwFHuxTJJsqePwAqOJdZT4nL+G+RXh10ewulTZo5pdWYs5oaMrpgw5ShtdGsOUVMQ6ZXRbK6UsOUY05RUxH2PxgbWu4lxLChe8svkHpKXj/p5UnwzwC38QAIaugflL7ivBPQnMaK7TYU/h23zYNvgA/qDgKTffGVsD/9UrcMYdhO91xbquYSAlP/AJD3VRk1vcvYuwx+pOEfeiDGFypBkk6knUk6qPMkzVqVDSDPw+71PKRE/wB+ldMTaTVR82dZCKiqQFjU2BFlAhQ4yL0t7P8AcsLeSQspUMwSk3QpKjlcTyIMTugU4xSTIPKjP4b7JbxGIecWCWmcKltSv53CSMp/UEoJ5SONEg34KuunGONSkr8GT7RPd5KS6h0XGYEJWP3BX3zNKez4ykhdju59K12ITh1KWh5TLakrgKWtKCqf0zqN/LMKVdqtgqw5BSCBG7h86IpLs/JgwnGE7DX+0H4hstvIU4poy0+BKkKH5HdykkWJ1Gt6GzgAH2Z0mIP7VCAfKajsP2ABu187z5602Q0mDrfXWCeJFD3U6N3T41GNryIMSsET8YUP6e+lD/iISPStqMM1HibSTOsD41S1gW0mUoA+9b0/qIPKCaI7Kw+RCY1+4qee08ZPvNqk6YB6epsKpdV6fCiYF3bMbi80lGC+RQ0qi2V0saXRbaqmmYY0ZXRra6UtO0W05RUxDdp2jWnqStropp6KmmIc9rHo2Wgf5oPuWKzu0FQcKngz8Siaa9qFzstEa97/ALqUY1yfwy/8sjzhsx8ap+JmppP5uMJU4bcONVKfg6jXWYqvG4iEkxu+9KXM43MPFPPKQi3Xh5jrQErOnj2GuKeBB8YSY3yTzIA+NH/854fBYUYdjD4gNE+N9Qb/AMVVgVgBcxYdAAKUM9ykgIbTOsq8Z6ibCTG4+dUbWdDphUK67uEdY/7Rxo0VSoz9TjWZdVqrM3tdlD6yrMchghQ4KkTcchNPu0m13XE4Vhs+FDCA6rKCVK01NgIA99BYXZwUtSU2ATKh1IygetXtyEgGTAy9cpIHpFPauvYDh0McjW7/AKVYTOkzMECCYnMP5708wbgWVC0/fG46H1pI45FCqxZFwb7qaUVIuKsfJGldTAt6VEKmxH3H376B2LtfvUqCx4knUbxz91HOOD6/e7+lAaoNutWDvK8UbhB8zOvQD1oV5ddW5qeN/p6UK45VyK2xSOS1mb1czl48CptVFNuUsbXRTa6iiomMkLopl2liF0Q2uppjjZtyiG3aUIciikO0RMRo8cc+zHBN215vKUqPzpNhlZmWv5Y+BTTLY7oUxiGzvAPvCgfgKS7MV/hhJ3SDQIrqkizDJscJrww/FpkRuis44nIqOf3bjWkQmUyT1FB7R2ZmEjWq6dM7DHNSimhZ3/36eZ58PXjmIvP39/1oZ/DLTukdKp7wncfv79aMmiM42OOz68ynj/IgEdSfoajjBl5XJHOUj4FHrUuzDRSXVEe0AB5En50TtDClwcDuihN9QsK2pWIXXqEcWTMXo8bFcJvMcaY4PZSU6m9T3pA5RtlXZ7BZAeJuaNxy48Pmem4VJ14N2Fyd3DmaWOuTrrShG3uZm8Q1ixw9KHd/Y+cXQ7i6445Q7i6K2c8K0Lq9C6BBq5C6iQGKHKvQ5S1LlENuU9khih2rkuUuS5VyXKlY462fi8pPMRVaFwTS9DtWd5T+bEMm3oPHiPvfR4elMgzHDjfdSALqTeIIuJHT58aHOG7mjT0fEHh6Zc0PkAEeIeUVUlpBJgChGdo7lJnmm3ofrUmse0CQSR1B+QoDi0buLWYci5SDUiLadOXGviIjn9xQqtptD808sqvpQ7+0xuTfmbelJRbHy6rFjVykMS5uJgb/AJ8qXYzGjRHv3eXHrp1oDEYpSj4j0Gg91DKcokcXlmPquKuXLFy+pe49zodblVqcqlblFZjttu2TWuhnF1FblUrXTEG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68" name="Picture 8" descr="http://www.protorgi.info/image/data/ispoch_ka40pr5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643314"/>
            <a:ext cx="3400449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Чинники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err="1" smtClean="0"/>
              <a:t>хронічний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гломерулонефрит</a:t>
            </a:r>
            <a:r>
              <a:rPr lang="ru-RU" sz="2800" dirty="0" smtClean="0"/>
              <a:t>;</a:t>
            </a:r>
          </a:p>
          <a:p>
            <a:r>
              <a:rPr lang="ru-RU" sz="2800" dirty="0" err="1" smtClean="0"/>
              <a:t>хронічний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пієлонефрит</a:t>
            </a:r>
            <a:r>
              <a:rPr lang="ru-RU" sz="2800" dirty="0" smtClean="0"/>
              <a:t>;</a:t>
            </a:r>
          </a:p>
          <a:p>
            <a:r>
              <a:rPr lang="ru-RU" sz="2800" dirty="0" err="1" smtClean="0"/>
              <a:t>полікістоз</a:t>
            </a:r>
            <a:r>
              <a:rPr lang="ru-RU" sz="2800" dirty="0" smtClean="0"/>
              <a:t> </a:t>
            </a:r>
            <a:r>
              <a:rPr lang="ru-RU" sz="2800" dirty="0" err="1" smtClean="0"/>
              <a:t>нирок</a:t>
            </a:r>
            <a:r>
              <a:rPr lang="ru-RU" sz="2800" dirty="0" smtClean="0"/>
              <a:t>;</a:t>
            </a:r>
          </a:p>
          <a:p>
            <a:r>
              <a:rPr lang="ru-RU" sz="2800" dirty="0" err="1" smtClean="0"/>
              <a:t>природжені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набуті</a:t>
            </a:r>
            <a:r>
              <a:rPr lang="ru-RU" sz="2800" dirty="0" smtClean="0"/>
              <a:t> </a:t>
            </a:r>
            <a:r>
              <a:rPr lang="ru-RU" sz="2800" dirty="0" err="1" smtClean="0"/>
              <a:t>туболопатії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Симптоми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4929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</a:t>
            </a:r>
            <a:r>
              <a:rPr lang="ru-RU" sz="2000" dirty="0" err="1" smtClean="0"/>
              <a:t>Хронічна</a:t>
            </a:r>
            <a:r>
              <a:rPr lang="ru-RU" sz="2000" dirty="0" smtClean="0"/>
              <a:t> </a:t>
            </a:r>
            <a:r>
              <a:rPr lang="ru-RU" sz="2000" dirty="0" err="1" smtClean="0"/>
              <a:t>ниркова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недостатність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розвивається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поступово</a:t>
            </a:r>
            <a:r>
              <a:rPr lang="ru-RU" sz="2000" dirty="0" smtClean="0"/>
              <a:t>. </a:t>
            </a:r>
            <a:r>
              <a:rPr lang="ru-RU" sz="2000" dirty="0" err="1" smtClean="0"/>
              <a:t>Швидкість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прогресування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вираженість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клінічних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проявів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залежить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основного </a:t>
            </a:r>
            <a:r>
              <a:rPr lang="ru-RU" sz="2000" dirty="0" err="1" smtClean="0"/>
              <a:t>захворювання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ефективності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лікування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впливу</a:t>
            </a:r>
            <a:r>
              <a:rPr lang="ru-RU" sz="2000" dirty="0" smtClean="0"/>
              <a:t> </a:t>
            </a:r>
            <a:r>
              <a:rPr lang="ru-RU" sz="2000" dirty="0" err="1" smtClean="0"/>
              <a:t>несприятливих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факторів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</a:t>
            </a:r>
            <a:r>
              <a:rPr lang="ru-RU" sz="2000" dirty="0" err="1" smtClean="0"/>
              <a:t>Ураження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серцево-судинної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, </a:t>
            </a:r>
            <a:r>
              <a:rPr lang="ru-RU" sz="2000" dirty="0" err="1" smtClean="0"/>
              <a:t>артеріальна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гіпертонія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спостерігається</a:t>
            </a:r>
            <a:r>
              <a:rPr lang="ru-RU" sz="2000" dirty="0" smtClean="0"/>
              <a:t> у 75% </a:t>
            </a:r>
            <a:r>
              <a:rPr lang="ru-RU" sz="2000" dirty="0" err="1" smtClean="0"/>
              <a:t>хворих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початкових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стадіях</a:t>
            </a:r>
            <a:r>
              <a:rPr lang="ru-RU" sz="2000" dirty="0" smtClean="0"/>
              <a:t> та у 90% – у </a:t>
            </a:r>
            <a:r>
              <a:rPr lang="ru-RU" sz="2000" dirty="0" err="1" smtClean="0"/>
              <a:t>термінальній</a:t>
            </a:r>
            <a:r>
              <a:rPr lang="ru-RU" sz="2000" dirty="0" smtClean="0"/>
              <a:t>.</a:t>
            </a:r>
            <a:r>
              <a:rPr lang="ru-RU" sz="2000" dirty="0" smtClean="0"/>
              <a:t> </a:t>
            </a:r>
            <a:r>
              <a:rPr lang="ru-RU" sz="2000" dirty="0" err="1" smtClean="0"/>
              <a:t>Анемія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бути першим симптомом, </a:t>
            </a:r>
            <a:r>
              <a:rPr lang="ru-RU" sz="2000" dirty="0" err="1" smtClean="0"/>
              <a:t>спостерігається</a:t>
            </a:r>
            <a:r>
              <a:rPr lang="ru-RU" sz="2000" dirty="0" smtClean="0"/>
              <a:t> у 80% </a:t>
            </a:r>
            <a:r>
              <a:rPr lang="ru-RU" sz="2000" dirty="0" err="1" smtClean="0"/>
              <a:t>хворих</a:t>
            </a:r>
            <a:r>
              <a:rPr lang="ru-RU" sz="2000" dirty="0" smtClean="0"/>
              <a:t>, </a:t>
            </a:r>
            <a:r>
              <a:rPr lang="ru-RU" sz="2000" dirty="0" err="1" smtClean="0"/>
              <a:t>нерідко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точним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показником</a:t>
            </a:r>
            <a:r>
              <a:rPr lang="ru-RU" sz="2000" dirty="0" smtClean="0"/>
              <a:t> </a:t>
            </a:r>
            <a:r>
              <a:rPr lang="ru-RU" sz="2000" dirty="0" err="1" smtClean="0"/>
              <a:t>ураження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нирок</a:t>
            </a:r>
            <a:r>
              <a:rPr lang="ru-RU" sz="2000" dirty="0" smtClean="0"/>
              <a:t>. </a:t>
            </a:r>
            <a:r>
              <a:rPr lang="ru-RU" sz="2000" dirty="0" err="1" smtClean="0"/>
              <a:t>Клінічно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проявляється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блідістю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слизових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оболонок</a:t>
            </a:r>
            <a:r>
              <a:rPr lang="ru-RU" sz="2000" dirty="0" smtClean="0"/>
              <a:t> та </a:t>
            </a:r>
            <a:r>
              <a:rPr lang="ru-RU" sz="2000" dirty="0" err="1" smtClean="0"/>
              <a:t>шкіри</a:t>
            </a:r>
            <a:r>
              <a:rPr lang="ru-RU" sz="2000" dirty="0" smtClean="0"/>
              <a:t>, </a:t>
            </a:r>
            <a:r>
              <a:rPr lang="ru-RU" sz="2000" dirty="0" err="1" smtClean="0"/>
              <a:t>в’ялістю</a:t>
            </a:r>
            <a:r>
              <a:rPr lang="ru-RU" sz="2000" dirty="0" smtClean="0"/>
              <a:t>, </a:t>
            </a:r>
            <a:r>
              <a:rPr lang="ru-RU" sz="2000" dirty="0" err="1" smtClean="0"/>
              <a:t>та</a:t>
            </a:r>
            <a:r>
              <a:rPr lang="ru-RU" sz="2000" dirty="0" smtClean="0"/>
              <a:t> </a:t>
            </a:r>
            <a:r>
              <a:rPr lang="ru-RU" sz="2000" dirty="0" err="1" smtClean="0"/>
              <a:t>брудно</a:t>
            </a:r>
            <a:r>
              <a:rPr lang="ru-RU" sz="2000" dirty="0" smtClean="0"/>
              <a:t> </a:t>
            </a:r>
            <a:r>
              <a:rPr lang="ru-RU" sz="2000" dirty="0" err="1" smtClean="0"/>
              <a:t>жовтим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відтінком</a:t>
            </a:r>
            <a:r>
              <a:rPr lang="ru-RU" sz="2000" dirty="0" smtClean="0"/>
              <a:t> </a:t>
            </a:r>
            <a:r>
              <a:rPr lang="ru-RU" sz="2000" dirty="0" err="1" smtClean="0"/>
              <a:t>шкіри</a:t>
            </a:r>
            <a:r>
              <a:rPr lang="ru-RU" sz="2000" dirty="0" smtClean="0"/>
              <a:t>.</a:t>
            </a:r>
            <a:r>
              <a:rPr lang="ru-RU" sz="2000" dirty="0" smtClean="0"/>
              <a:t> </a:t>
            </a:r>
            <a:r>
              <a:rPr lang="ru-RU" sz="2000" dirty="0" err="1" smtClean="0"/>
              <a:t>Іноді</a:t>
            </a:r>
            <a:r>
              <a:rPr lang="ru-RU" sz="2000" dirty="0" smtClean="0"/>
              <a:t> у </a:t>
            </a:r>
            <a:r>
              <a:rPr lang="ru-RU" sz="2000" dirty="0" err="1" smtClean="0"/>
              <a:t>хворих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виникають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уремічні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психози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проявляються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нав’язливими</a:t>
            </a:r>
            <a:r>
              <a:rPr lang="ru-RU" sz="2000" dirty="0" smtClean="0"/>
              <a:t> страхами, </a:t>
            </a:r>
            <a:r>
              <a:rPr lang="ru-RU" sz="2000" dirty="0" err="1" smtClean="0"/>
              <a:t>галюцинаціями</a:t>
            </a:r>
            <a:r>
              <a:rPr lang="ru-RU" sz="2000" dirty="0" smtClean="0"/>
              <a:t>, </a:t>
            </a:r>
            <a:r>
              <a:rPr lang="ru-RU" sz="2000" dirty="0" err="1" smtClean="0"/>
              <a:t>депресією</a:t>
            </a:r>
            <a:r>
              <a:rPr lang="ru-RU" sz="2000" dirty="0" smtClean="0"/>
              <a:t>, </a:t>
            </a:r>
            <a:r>
              <a:rPr lang="ru-RU" sz="2000" dirty="0" err="1" smtClean="0"/>
              <a:t>порушенням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свідомості</a:t>
            </a:r>
            <a:r>
              <a:rPr lang="ru-RU" sz="2000" dirty="0" smtClean="0"/>
              <a:t>. </a:t>
            </a:r>
            <a:r>
              <a:rPr lang="ru-RU" sz="2000" dirty="0" err="1" smtClean="0"/>
              <a:t>Можливий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розвиток</a:t>
            </a:r>
            <a:r>
              <a:rPr lang="ru-RU" sz="2000" dirty="0" smtClean="0"/>
              <a:t> </a:t>
            </a:r>
            <a:r>
              <a:rPr lang="ru-RU" sz="2000" dirty="0" err="1" smtClean="0"/>
              <a:t>ниркової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еклампсії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Принципи лікування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dirty="0" smtClean="0"/>
              <a:t>1. </a:t>
            </a:r>
            <a:r>
              <a:rPr lang="ru-RU" sz="3800" dirty="0" err="1" smtClean="0"/>
              <a:t>Хворі</a:t>
            </a:r>
            <a:r>
              <a:rPr lang="ru-RU" sz="3800" dirty="0" smtClean="0"/>
              <a:t> </a:t>
            </a:r>
            <a:r>
              <a:rPr lang="ru-RU" sz="3800" dirty="0" err="1" smtClean="0"/>
              <a:t>лікуються</a:t>
            </a:r>
            <a:r>
              <a:rPr lang="ru-RU" sz="3800" dirty="0" smtClean="0"/>
              <a:t> </a:t>
            </a:r>
            <a:r>
              <a:rPr lang="ru-RU" sz="3800" dirty="0" err="1" smtClean="0"/>
              <a:t>стаціонарно</a:t>
            </a:r>
            <a:r>
              <a:rPr lang="ru-RU" sz="3800" dirty="0" smtClean="0"/>
              <a:t>, </a:t>
            </a:r>
            <a:r>
              <a:rPr lang="ru-RU" sz="3800" dirty="0" err="1" smtClean="0"/>
              <a:t>ліжковий</a:t>
            </a:r>
            <a:r>
              <a:rPr lang="ru-RU" sz="3800" dirty="0" smtClean="0"/>
              <a:t> режим.</a:t>
            </a:r>
          </a:p>
          <a:p>
            <a:pPr>
              <a:buNone/>
            </a:pPr>
            <a:r>
              <a:rPr lang="ru-RU" sz="3800" dirty="0" smtClean="0"/>
              <a:t>2. </a:t>
            </a:r>
            <a:r>
              <a:rPr lang="ru-RU" sz="3800" dirty="0" err="1" smtClean="0"/>
              <a:t>Дієта</a:t>
            </a:r>
            <a:r>
              <a:rPr lang="ru-RU" sz="3800" dirty="0" smtClean="0"/>
              <a:t>. </a:t>
            </a:r>
            <a:r>
              <a:rPr lang="ru-RU" sz="3800" dirty="0" err="1" smtClean="0"/>
              <a:t>Обмежують</a:t>
            </a:r>
            <a:r>
              <a:rPr lang="ru-RU" sz="3800" dirty="0" smtClean="0"/>
              <a:t> </a:t>
            </a:r>
            <a:r>
              <a:rPr lang="ru-RU" sz="3800" dirty="0" err="1" smtClean="0"/>
              <a:t>надходження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білка</a:t>
            </a:r>
            <a:r>
              <a:rPr lang="ru-RU" sz="3800" dirty="0" smtClean="0"/>
              <a:t> (до 60-20 г на </a:t>
            </a:r>
            <a:r>
              <a:rPr lang="ru-RU" sz="3800" dirty="0" err="1" smtClean="0"/>
              <a:t>добу</a:t>
            </a:r>
            <a:r>
              <a:rPr lang="ru-RU" sz="3800" dirty="0" smtClean="0"/>
              <a:t>), </a:t>
            </a:r>
            <a:r>
              <a:rPr lang="ru-RU" sz="3800" dirty="0" err="1" smtClean="0"/>
              <a:t>фосфатів</a:t>
            </a:r>
            <a:r>
              <a:rPr lang="ru-RU" sz="3800" dirty="0" smtClean="0"/>
              <a:t>,</a:t>
            </a:r>
          </a:p>
          <a:p>
            <a:pPr>
              <a:buNone/>
            </a:pPr>
            <a:r>
              <a:rPr lang="ru-RU" sz="3800" dirty="0" smtClean="0"/>
              <a:t>контроль </a:t>
            </a:r>
            <a:r>
              <a:rPr lang="ru-RU" sz="3800" dirty="0" smtClean="0"/>
              <a:t>за </a:t>
            </a:r>
            <a:r>
              <a:rPr lang="ru-RU" sz="3800" dirty="0" err="1" smtClean="0"/>
              <a:t>надходженням</a:t>
            </a:r>
            <a:r>
              <a:rPr lang="ru-RU" sz="3800" dirty="0" smtClean="0"/>
              <a:t> </a:t>
            </a:r>
            <a:r>
              <a:rPr lang="ru-RU" sz="3800" dirty="0" err="1" smtClean="0"/>
              <a:t>натрію</a:t>
            </a:r>
            <a:r>
              <a:rPr lang="ru-RU" sz="3800" dirty="0" smtClean="0"/>
              <a:t> хлориду, </a:t>
            </a:r>
            <a:r>
              <a:rPr lang="ru-RU" sz="3800" dirty="0" err="1" smtClean="0"/>
              <a:t>калію</a:t>
            </a:r>
            <a:r>
              <a:rPr lang="ru-RU" sz="3800" dirty="0" smtClean="0"/>
              <a:t>, води. </a:t>
            </a:r>
            <a:r>
              <a:rPr lang="ru-RU" sz="3800" dirty="0" err="1" smtClean="0"/>
              <a:t>Білок</a:t>
            </a:r>
            <a:r>
              <a:rPr lang="ru-RU" sz="3800" dirty="0" smtClean="0"/>
              <a:t> повинен бути </a:t>
            </a:r>
            <a:r>
              <a:rPr lang="ru-RU" sz="3800" dirty="0" err="1" smtClean="0"/>
              <a:t>високоцінним</a:t>
            </a:r>
            <a:r>
              <a:rPr lang="ru-RU" sz="3800" dirty="0" smtClean="0"/>
              <a:t> </a:t>
            </a:r>
            <a:r>
              <a:rPr lang="ru-RU" sz="3800" dirty="0" err="1" smtClean="0"/>
              <a:t>тваринного</a:t>
            </a:r>
            <a:endParaRPr lang="ru-RU" sz="3800" dirty="0" smtClean="0"/>
          </a:p>
          <a:p>
            <a:pPr>
              <a:buNone/>
            </a:pPr>
            <a:r>
              <a:rPr lang="ru-RU" sz="3800" dirty="0" err="1" smtClean="0"/>
              <a:t>походження</a:t>
            </a:r>
            <a:r>
              <a:rPr lang="ru-RU" sz="3800" dirty="0" smtClean="0"/>
              <a:t> </a:t>
            </a:r>
            <a:r>
              <a:rPr lang="ru-RU" sz="3800" dirty="0" smtClean="0"/>
              <a:t>– </a:t>
            </a:r>
            <a:r>
              <a:rPr lang="ru-RU" sz="3800" dirty="0" err="1" smtClean="0"/>
              <a:t>м’ясо</a:t>
            </a:r>
            <a:r>
              <a:rPr lang="ru-RU" sz="3800" dirty="0" smtClean="0"/>
              <a:t>, </a:t>
            </a:r>
            <a:r>
              <a:rPr lang="ru-RU" sz="3800" dirty="0" err="1" smtClean="0"/>
              <a:t>птиця</a:t>
            </a:r>
            <a:r>
              <a:rPr lang="ru-RU" sz="3800" dirty="0" smtClean="0"/>
              <a:t>, </a:t>
            </a:r>
            <a:r>
              <a:rPr lang="ru-RU" sz="3800" dirty="0" err="1" smtClean="0"/>
              <a:t>яйця</a:t>
            </a:r>
            <a:r>
              <a:rPr lang="ru-RU" sz="3800" dirty="0" smtClean="0"/>
              <a:t>. </a:t>
            </a:r>
            <a:r>
              <a:rPr lang="ru-RU" sz="3800" dirty="0" err="1" smtClean="0"/>
              <a:t>Вживання</a:t>
            </a:r>
            <a:r>
              <a:rPr lang="ru-RU" sz="3800" dirty="0" smtClean="0"/>
              <a:t> молока та </a:t>
            </a:r>
            <a:r>
              <a:rPr lang="ru-RU" sz="3800" dirty="0" err="1" smtClean="0"/>
              <a:t>риби</a:t>
            </a:r>
            <a:r>
              <a:rPr lang="ru-RU" sz="3800" dirty="0" smtClean="0"/>
              <a:t> треба </a:t>
            </a:r>
            <a:r>
              <a:rPr lang="ru-RU" sz="3800" dirty="0" err="1" smtClean="0"/>
              <a:t>обмежити</a:t>
            </a:r>
            <a:r>
              <a:rPr lang="ru-RU" sz="3800" dirty="0" smtClean="0"/>
              <a:t>.</a:t>
            </a:r>
          </a:p>
          <a:p>
            <a:pPr>
              <a:buNone/>
            </a:pPr>
            <a:r>
              <a:rPr lang="ru-RU" sz="3800" dirty="0" smtClean="0"/>
              <a:t>3. </a:t>
            </a:r>
            <a:r>
              <a:rPr lang="ru-RU" sz="3800" dirty="0" err="1" smtClean="0"/>
              <a:t>Медикаментозна</a:t>
            </a:r>
            <a:r>
              <a:rPr lang="ru-RU" sz="3800" dirty="0" smtClean="0"/>
              <a:t> </a:t>
            </a:r>
            <a:r>
              <a:rPr lang="ru-RU" sz="3800" dirty="0" err="1" smtClean="0"/>
              <a:t>терапія</a:t>
            </a:r>
            <a:r>
              <a:rPr lang="ru-RU" sz="3800" dirty="0" smtClean="0"/>
              <a:t>:</a:t>
            </a:r>
          </a:p>
          <a:p>
            <a:r>
              <a:rPr lang="ru-RU" sz="3800" dirty="0" err="1" smtClean="0"/>
              <a:t>сорбенти</a:t>
            </a:r>
            <a:r>
              <a:rPr lang="ru-RU" sz="3800" dirty="0" smtClean="0"/>
              <a:t> (</a:t>
            </a:r>
            <a:r>
              <a:rPr lang="ru-RU" sz="3800" dirty="0" err="1" smtClean="0"/>
              <a:t>адсорбують</a:t>
            </a:r>
            <a:r>
              <a:rPr lang="ru-RU" sz="3800" dirty="0" smtClean="0"/>
              <a:t> на </a:t>
            </a:r>
            <a:r>
              <a:rPr lang="ru-RU" sz="3800" dirty="0" err="1" smtClean="0"/>
              <a:t>собі</a:t>
            </a:r>
            <a:r>
              <a:rPr lang="ru-RU" sz="3800" dirty="0" smtClean="0"/>
              <a:t> </a:t>
            </a:r>
            <a:r>
              <a:rPr lang="ru-RU" sz="3800" dirty="0" err="1" smtClean="0"/>
              <a:t>аміак</a:t>
            </a:r>
            <a:r>
              <a:rPr lang="ru-RU" sz="3800" dirty="0" smtClean="0"/>
              <a:t> та </a:t>
            </a:r>
            <a:r>
              <a:rPr lang="ru-RU" sz="3800" dirty="0" err="1" smtClean="0"/>
              <a:t>інші</a:t>
            </a:r>
            <a:r>
              <a:rPr lang="ru-RU" sz="3800" dirty="0" smtClean="0"/>
              <a:t> </a:t>
            </a:r>
            <a:r>
              <a:rPr lang="ru-RU" sz="3800" dirty="0" err="1" smtClean="0"/>
              <a:t>токсичні</a:t>
            </a:r>
            <a:r>
              <a:rPr lang="ru-RU" sz="3800" dirty="0" smtClean="0"/>
              <a:t> </a:t>
            </a:r>
            <a:r>
              <a:rPr lang="ru-RU" sz="3800" dirty="0" err="1" smtClean="0"/>
              <a:t>речовини</a:t>
            </a:r>
            <a:r>
              <a:rPr lang="ru-RU" sz="3800" dirty="0" smtClean="0"/>
              <a:t> у кишечнику: </a:t>
            </a:r>
            <a:r>
              <a:rPr lang="ru-RU" sz="3800" dirty="0" err="1" smtClean="0"/>
              <a:t>ентеродез</a:t>
            </a:r>
            <a:r>
              <a:rPr lang="ru-RU" sz="3800" dirty="0" smtClean="0"/>
              <a:t>, карболен, </a:t>
            </a:r>
            <a:r>
              <a:rPr lang="ru-RU" sz="3800" dirty="0" err="1" smtClean="0"/>
              <a:t>ентеросгель</a:t>
            </a:r>
            <a:r>
              <a:rPr lang="ru-RU" sz="3800" dirty="0" smtClean="0"/>
              <a:t>);</a:t>
            </a:r>
          </a:p>
          <a:p>
            <a:r>
              <a:rPr lang="ru-RU" sz="3800" dirty="0" err="1" smtClean="0"/>
              <a:t>кишковий</a:t>
            </a:r>
            <a:r>
              <a:rPr lang="ru-RU" sz="3800" dirty="0" smtClean="0"/>
              <a:t> та </a:t>
            </a:r>
            <a:r>
              <a:rPr lang="ru-RU" sz="3800" dirty="0" err="1" smtClean="0"/>
              <a:t>шлунковий</a:t>
            </a:r>
            <a:r>
              <a:rPr lang="ru-RU" sz="3800" dirty="0" smtClean="0"/>
              <a:t> </a:t>
            </a:r>
            <a:r>
              <a:rPr lang="ru-RU" sz="3800" dirty="0" err="1" smtClean="0"/>
              <a:t>діаліз</a:t>
            </a:r>
            <a:r>
              <a:rPr lang="ru-RU" sz="3800" dirty="0" smtClean="0"/>
              <a:t> (</a:t>
            </a:r>
            <a:r>
              <a:rPr lang="ru-RU" sz="3800" dirty="0" err="1" smtClean="0"/>
              <a:t>сифонні</a:t>
            </a:r>
            <a:r>
              <a:rPr lang="ru-RU" sz="3800" dirty="0" smtClean="0"/>
              <a:t> </a:t>
            </a:r>
            <a:r>
              <a:rPr lang="ru-RU" sz="3800" dirty="0" err="1" smtClean="0"/>
              <a:t>клізми</a:t>
            </a:r>
            <a:r>
              <a:rPr lang="ru-RU" sz="3800" dirty="0" smtClean="0"/>
              <a:t>, </a:t>
            </a:r>
            <a:r>
              <a:rPr lang="ru-RU" sz="3800" dirty="0" err="1" smtClean="0"/>
              <a:t>промивання</a:t>
            </a:r>
            <a:r>
              <a:rPr lang="ru-RU" sz="3800" dirty="0" smtClean="0"/>
              <a:t> кишечника, </a:t>
            </a:r>
            <a:r>
              <a:rPr lang="ru-RU" sz="3800" dirty="0" err="1" smtClean="0"/>
              <a:t>шлунка</a:t>
            </a:r>
            <a:r>
              <a:rPr lang="ru-RU" sz="3800" dirty="0" smtClean="0"/>
              <a:t>, </a:t>
            </a:r>
            <a:r>
              <a:rPr lang="ru-RU" sz="3800" dirty="0" err="1" smtClean="0"/>
              <a:t>стимуляція</a:t>
            </a:r>
            <a:r>
              <a:rPr lang="ru-RU" sz="3800" dirty="0" smtClean="0"/>
              <a:t> </a:t>
            </a:r>
            <a:r>
              <a:rPr lang="ru-RU" sz="3800" dirty="0" err="1" smtClean="0"/>
              <a:t>виділення</a:t>
            </a:r>
            <a:r>
              <a:rPr lang="ru-RU" sz="3800" dirty="0" smtClean="0"/>
              <a:t> калу);</a:t>
            </a:r>
          </a:p>
          <a:p>
            <a:r>
              <a:rPr lang="ru-RU" sz="3800" dirty="0" err="1" smtClean="0"/>
              <a:t>протиазотемічні</a:t>
            </a:r>
            <a:r>
              <a:rPr lang="ru-RU" sz="3800" dirty="0" smtClean="0"/>
              <a:t> </a:t>
            </a:r>
            <a:r>
              <a:rPr lang="ru-RU" sz="3800" dirty="0" err="1" smtClean="0"/>
              <a:t>засоби</a:t>
            </a:r>
            <a:r>
              <a:rPr lang="ru-RU" sz="3800" dirty="0" smtClean="0"/>
              <a:t> (</a:t>
            </a:r>
            <a:r>
              <a:rPr lang="ru-RU" sz="3800" dirty="0" err="1" smtClean="0"/>
              <a:t>леспенефрил</a:t>
            </a:r>
            <a:r>
              <a:rPr lang="ru-RU" sz="3800" dirty="0" smtClean="0"/>
              <a:t>, </a:t>
            </a:r>
            <a:r>
              <a:rPr lang="ru-RU" sz="3800" dirty="0" err="1" smtClean="0"/>
              <a:t>хофітол</a:t>
            </a:r>
            <a:r>
              <a:rPr lang="ru-RU" sz="3800" dirty="0" smtClean="0"/>
              <a:t>, </a:t>
            </a:r>
            <a:r>
              <a:rPr lang="ru-RU" sz="3800" dirty="0" err="1" smtClean="0"/>
              <a:t>пілозурил</a:t>
            </a:r>
            <a:r>
              <a:rPr lang="ru-RU" sz="3800" dirty="0" smtClean="0"/>
              <a:t>);</a:t>
            </a:r>
          </a:p>
          <a:p>
            <a:r>
              <a:rPr lang="ru-RU" sz="3800" dirty="0" err="1" smtClean="0"/>
              <a:t>анаболічні</a:t>
            </a:r>
            <a:r>
              <a:rPr lang="ru-RU" sz="3800" dirty="0" smtClean="0"/>
              <a:t> </a:t>
            </a:r>
            <a:r>
              <a:rPr lang="ru-RU" sz="3800" dirty="0" err="1" smtClean="0"/>
              <a:t>препарати</a:t>
            </a:r>
            <a:r>
              <a:rPr lang="ru-RU" sz="3800" dirty="0" smtClean="0"/>
              <a:t> (</a:t>
            </a:r>
            <a:r>
              <a:rPr lang="ru-RU" sz="3800" dirty="0" err="1" smtClean="0"/>
              <a:t>ретаболил</a:t>
            </a:r>
            <a:r>
              <a:rPr lang="ru-RU" sz="3800" dirty="0" smtClean="0"/>
              <a:t>);</a:t>
            </a:r>
          </a:p>
          <a:p>
            <a:r>
              <a:rPr lang="ru-RU" sz="3800" dirty="0" err="1" smtClean="0"/>
              <a:t>корекція</a:t>
            </a:r>
            <a:r>
              <a:rPr lang="ru-RU" sz="3800" dirty="0" smtClean="0"/>
              <a:t> ацидозу (4,2 % </a:t>
            </a:r>
            <a:r>
              <a:rPr lang="ru-RU" sz="3800" dirty="0" err="1" smtClean="0"/>
              <a:t>натрій</a:t>
            </a:r>
            <a:r>
              <a:rPr lang="ru-RU" sz="3800" dirty="0" smtClean="0"/>
              <a:t> </a:t>
            </a:r>
            <a:r>
              <a:rPr lang="ru-RU" sz="3800" dirty="0" err="1" smtClean="0"/>
              <a:t>гідрокарбонат</a:t>
            </a:r>
            <a:r>
              <a:rPr lang="ru-RU" sz="3800" dirty="0" smtClean="0"/>
              <a:t>);</a:t>
            </a:r>
          </a:p>
          <a:p>
            <a:r>
              <a:rPr lang="ru-RU" sz="3800" dirty="0" err="1" smtClean="0"/>
              <a:t>корекція</a:t>
            </a:r>
            <a:r>
              <a:rPr lang="ru-RU" sz="3800" dirty="0" smtClean="0"/>
              <a:t> </a:t>
            </a:r>
            <a:r>
              <a:rPr lang="ru-RU" sz="3800" dirty="0" err="1" smtClean="0"/>
              <a:t>гіперкаліємії</a:t>
            </a:r>
            <a:r>
              <a:rPr lang="ru-RU" sz="3800" dirty="0" smtClean="0"/>
              <a:t> (</a:t>
            </a:r>
            <a:r>
              <a:rPr lang="ru-RU" sz="3800" dirty="0" err="1" smtClean="0"/>
              <a:t>резоніум</a:t>
            </a:r>
            <a:r>
              <a:rPr lang="ru-RU" sz="3800" dirty="0" smtClean="0"/>
              <a:t>, 5% </a:t>
            </a:r>
            <a:r>
              <a:rPr lang="ru-RU" sz="3800" dirty="0" err="1" smtClean="0"/>
              <a:t>розчин</a:t>
            </a:r>
            <a:r>
              <a:rPr lang="ru-RU" sz="3800" dirty="0" smtClean="0"/>
              <a:t> </a:t>
            </a:r>
            <a:r>
              <a:rPr lang="ru-RU" sz="3800" dirty="0" err="1" smtClean="0"/>
              <a:t>глюкози</a:t>
            </a:r>
            <a:r>
              <a:rPr lang="ru-RU" sz="3800" dirty="0" smtClean="0"/>
              <a:t> </a:t>
            </a:r>
            <a:r>
              <a:rPr lang="ru-RU" sz="3800" dirty="0" err="1" smtClean="0"/>
              <a:t>з</a:t>
            </a:r>
            <a:r>
              <a:rPr lang="ru-RU" sz="3800" dirty="0" smtClean="0"/>
              <a:t> </a:t>
            </a:r>
            <a:r>
              <a:rPr lang="ru-RU" sz="3800" dirty="0" err="1" smtClean="0"/>
              <a:t>інсуліном</a:t>
            </a:r>
            <a:r>
              <a:rPr lang="ru-RU" sz="3800" dirty="0" smtClean="0"/>
              <a:t>);</a:t>
            </a:r>
          </a:p>
          <a:p>
            <a:r>
              <a:rPr lang="ru-RU" sz="3800" dirty="0" err="1" smtClean="0"/>
              <a:t>корекція</a:t>
            </a:r>
            <a:r>
              <a:rPr lang="ru-RU" sz="3800" dirty="0" smtClean="0"/>
              <a:t> </a:t>
            </a:r>
            <a:r>
              <a:rPr lang="ru-RU" sz="3800" dirty="0" err="1" smtClean="0"/>
              <a:t>артеріальної</a:t>
            </a:r>
            <a:r>
              <a:rPr lang="ru-RU" sz="3800" dirty="0" smtClean="0"/>
              <a:t> </a:t>
            </a:r>
            <a:r>
              <a:rPr lang="ru-RU" sz="3800" dirty="0" err="1" smtClean="0"/>
              <a:t>гіпертонії</a:t>
            </a:r>
            <a:r>
              <a:rPr lang="ru-RU" sz="3800" dirty="0" smtClean="0"/>
              <a:t> (</a:t>
            </a:r>
            <a:r>
              <a:rPr lang="ru-RU" sz="3800" dirty="0" err="1" smtClean="0"/>
              <a:t>натрійуретики</a:t>
            </a:r>
            <a:r>
              <a:rPr lang="ru-RU" sz="3800" dirty="0" smtClean="0"/>
              <a:t>, </a:t>
            </a:r>
            <a:r>
              <a:rPr lang="ru-RU" sz="3800" dirty="0" err="1" smtClean="0"/>
              <a:t>препарати</a:t>
            </a:r>
            <a:r>
              <a:rPr lang="ru-RU" sz="3800" dirty="0" smtClean="0"/>
              <a:t> </a:t>
            </a:r>
            <a:r>
              <a:rPr lang="ru-RU" sz="3800" dirty="0" err="1" smtClean="0"/>
              <a:t>центральної</a:t>
            </a:r>
            <a:r>
              <a:rPr lang="ru-RU" sz="3800" dirty="0" smtClean="0"/>
              <a:t> </a:t>
            </a:r>
            <a:r>
              <a:rPr lang="ru-RU" sz="3800" dirty="0" err="1" smtClean="0"/>
              <a:t>адренергічної</a:t>
            </a:r>
            <a:r>
              <a:rPr lang="ru-RU" sz="3800" dirty="0" smtClean="0"/>
              <a:t> </a:t>
            </a:r>
            <a:r>
              <a:rPr lang="ru-RU" sz="3800" dirty="0" err="1" smtClean="0"/>
              <a:t>дії</a:t>
            </a:r>
            <a:r>
              <a:rPr lang="ru-RU" sz="3800" dirty="0" smtClean="0"/>
              <a:t>, </a:t>
            </a:r>
            <a:r>
              <a:rPr lang="ru-RU" sz="3800" dirty="0" err="1" smtClean="0"/>
              <a:t>адреноблокатори</a:t>
            </a:r>
            <a:r>
              <a:rPr lang="ru-RU" sz="3800" dirty="0" smtClean="0"/>
              <a:t>);</a:t>
            </a:r>
          </a:p>
          <a:p>
            <a:r>
              <a:rPr lang="ru-RU" sz="3800" dirty="0" err="1" smtClean="0"/>
              <a:t>лікування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анемії</a:t>
            </a:r>
            <a:r>
              <a:rPr lang="ru-RU" sz="3800" dirty="0" smtClean="0"/>
              <a:t> (</a:t>
            </a:r>
            <a:r>
              <a:rPr lang="ru-RU" sz="3800" dirty="0" err="1" smtClean="0"/>
              <a:t>фероплекс</a:t>
            </a:r>
            <a:r>
              <a:rPr lang="ru-RU" sz="3800" dirty="0" smtClean="0"/>
              <a:t>, </a:t>
            </a:r>
            <a:r>
              <a:rPr lang="ru-RU" sz="3800" dirty="0" err="1" smtClean="0"/>
              <a:t>фероцерон</a:t>
            </a:r>
            <a:r>
              <a:rPr lang="ru-RU" sz="3800" dirty="0" smtClean="0"/>
              <a:t>, </a:t>
            </a:r>
            <a:r>
              <a:rPr lang="ru-RU" sz="3800" dirty="0" err="1" smtClean="0"/>
              <a:t>конферон</a:t>
            </a:r>
            <a:r>
              <a:rPr lang="ru-RU" sz="3800" dirty="0" smtClean="0"/>
              <a:t>, </a:t>
            </a:r>
            <a:r>
              <a:rPr lang="ru-RU" sz="3800" dirty="0" err="1" smtClean="0"/>
              <a:t>фероградумент</a:t>
            </a:r>
            <a:r>
              <a:rPr lang="ru-RU" sz="3800" dirty="0" smtClean="0"/>
              <a:t>, </a:t>
            </a:r>
            <a:r>
              <a:rPr lang="ru-RU" sz="3800" dirty="0" err="1" smtClean="0"/>
              <a:t>тардіферон</a:t>
            </a:r>
            <a:r>
              <a:rPr lang="ru-RU" sz="3800" dirty="0" smtClean="0"/>
              <a:t>, </a:t>
            </a:r>
            <a:r>
              <a:rPr lang="ru-RU" sz="3800" dirty="0" err="1" smtClean="0"/>
              <a:t>рекормон</a:t>
            </a:r>
            <a:r>
              <a:rPr lang="ru-RU" sz="3800" dirty="0" smtClean="0"/>
              <a:t>);</a:t>
            </a:r>
          </a:p>
          <a:p>
            <a:r>
              <a:rPr lang="ru-RU" sz="3800" dirty="0" err="1" smtClean="0"/>
              <a:t>лікування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остиодистрофії</a:t>
            </a:r>
            <a:r>
              <a:rPr lang="ru-RU" sz="3800" dirty="0" smtClean="0"/>
              <a:t> (при </a:t>
            </a:r>
            <a:r>
              <a:rPr lang="ru-RU" sz="3800" dirty="0" err="1" smtClean="0"/>
              <a:t>гіпокальціємії</a:t>
            </a:r>
            <a:r>
              <a:rPr lang="ru-RU" sz="3800" dirty="0" smtClean="0"/>
              <a:t> – карбонат </a:t>
            </a:r>
            <a:r>
              <a:rPr lang="ru-RU" sz="3800" dirty="0" err="1" smtClean="0"/>
              <a:t>кальцію</a:t>
            </a:r>
            <a:r>
              <a:rPr lang="ru-RU" sz="3800" dirty="0" smtClean="0"/>
              <a:t>, для </a:t>
            </a:r>
            <a:r>
              <a:rPr lang="ru-RU" sz="3800" dirty="0" err="1" smtClean="0"/>
              <a:t>корекції</a:t>
            </a:r>
            <a:r>
              <a:rPr lang="ru-RU" sz="3800" dirty="0" smtClean="0"/>
              <a:t> </a:t>
            </a:r>
            <a:r>
              <a:rPr lang="ru-RU" sz="3800" dirty="0" err="1" smtClean="0"/>
              <a:t>гіперфосфатемії</a:t>
            </a:r>
            <a:r>
              <a:rPr lang="ru-RU" sz="3800" dirty="0" smtClean="0"/>
              <a:t> – </a:t>
            </a:r>
            <a:r>
              <a:rPr lang="ru-RU" sz="3800" dirty="0" err="1" smtClean="0"/>
              <a:t>альмагель</a:t>
            </a:r>
            <a:r>
              <a:rPr lang="ru-RU" sz="3800" dirty="0" smtClean="0"/>
              <a:t>, </a:t>
            </a:r>
            <a:r>
              <a:rPr lang="ru-RU" sz="3800" dirty="0" err="1" smtClean="0"/>
              <a:t>для</a:t>
            </a:r>
            <a:r>
              <a:rPr lang="ru-RU" sz="3800" dirty="0" smtClean="0"/>
              <a:t> </a:t>
            </a:r>
            <a:r>
              <a:rPr lang="ru-RU" sz="3800" dirty="0" err="1" smtClean="0"/>
              <a:t>зниження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продукції</a:t>
            </a:r>
            <a:r>
              <a:rPr lang="ru-RU" sz="3800" dirty="0" smtClean="0"/>
              <a:t> </a:t>
            </a:r>
            <a:r>
              <a:rPr lang="ru-RU" sz="3800" dirty="0" err="1" smtClean="0"/>
              <a:t>паратгормону</a:t>
            </a:r>
            <a:r>
              <a:rPr lang="ru-RU" sz="3800" dirty="0" smtClean="0"/>
              <a:t> – </a:t>
            </a:r>
            <a:r>
              <a:rPr lang="ru-RU" sz="3800" dirty="0" err="1" smtClean="0"/>
              <a:t>ергокальциферол</a:t>
            </a:r>
            <a:r>
              <a:rPr lang="ru-RU" sz="3800" dirty="0" smtClean="0"/>
              <a:t>, </a:t>
            </a:r>
            <a:r>
              <a:rPr lang="ru-RU" sz="3800" dirty="0" err="1" smtClean="0"/>
              <a:t>окседивіт</a:t>
            </a:r>
            <a:r>
              <a:rPr lang="ru-RU" sz="3800" dirty="0" smtClean="0"/>
              <a:t>; </a:t>
            </a:r>
            <a:r>
              <a:rPr lang="ru-RU" sz="3800" dirty="0" err="1" smtClean="0"/>
              <a:t>тахістин</a:t>
            </a:r>
            <a:r>
              <a:rPr lang="ru-RU" sz="3800" dirty="0" smtClean="0"/>
              <a:t>, </a:t>
            </a:r>
            <a:r>
              <a:rPr lang="ru-RU" sz="3800" dirty="0" err="1" smtClean="0"/>
              <a:t>остеохін</a:t>
            </a:r>
            <a:r>
              <a:rPr lang="ru-RU" sz="3800" dirty="0" smtClean="0"/>
              <a:t>);</a:t>
            </a:r>
          </a:p>
          <a:p>
            <a:r>
              <a:rPr lang="ru-RU" sz="3800" dirty="0" err="1" smtClean="0"/>
              <a:t>лікування</a:t>
            </a:r>
            <a:r>
              <a:rPr lang="ru-RU" sz="3800" dirty="0" smtClean="0"/>
              <a:t> </a:t>
            </a:r>
            <a:r>
              <a:rPr lang="ru-RU" sz="3800" dirty="0" err="1" smtClean="0"/>
              <a:t>інфекційних</a:t>
            </a:r>
            <a:r>
              <a:rPr lang="ru-RU" sz="3800" dirty="0" smtClean="0"/>
              <a:t> </a:t>
            </a:r>
            <a:r>
              <a:rPr lang="ru-RU" sz="3800" dirty="0" err="1" smtClean="0"/>
              <a:t>ускладнень</a:t>
            </a:r>
            <a:r>
              <a:rPr lang="ru-RU" sz="3800" dirty="0" smtClean="0"/>
              <a:t> (</a:t>
            </a:r>
            <a:r>
              <a:rPr lang="ru-RU" sz="3800" dirty="0" err="1" smtClean="0"/>
              <a:t>антибіотики</a:t>
            </a:r>
            <a:r>
              <a:rPr lang="ru-RU" sz="3800" dirty="0" smtClean="0"/>
              <a:t> без </a:t>
            </a:r>
            <a:r>
              <a:rPr lang="ru-RU" sz="3800" dirty="0" err="1" smtClean="0"/>
              <a:t>нефротоксичних</a:t>
            </a:r>
            <a:r>
              <a:rPr lang="ru-RU" sz="3800" dirty="0" smtClean="0"/>
              <a:t> </a:t>
            </a:r>
            <a:r>
              <a:rPr lang="ru-RU" sz="3800" dirty="0" err="1" smtClean="0"/>
              <a:t>ефектів</a:t>
            </a:r>
            <a:r>
              <a:rPr lang="ru-RU" sz="3800" dirty="0" smtClean="0"/>
              <a:t> – </a:t>
            </a:r>
            <a:r>
              <a:rPr lang="ru-RU" sz="3800" dirty="0" err="1" smtClean="0"/>
              <a:t>левоміцитин</a:t>
            </a:r>
            <a:r>
              <a:rPr lang="ru-RU" sz="3800" dirty="0" smtClean="0"/>
              <a:t>, </a:t>
            </a:r>
            <a:r>
              <a:rPr lang="ru-RU" sz="3800" dirty="0" err="1" smtClean="0"/>
              <a:t>макроліди</a:t>
            </a:r>
            <a:r>
              <a:rPr lang="ru-RU" sz="3800" dirty="0" smtClean="0"/>
              <a:t>, </a:t>
            </a:r>
            <a:r>
              <a:rPr lang="ru-RU" sz="3800" dirty="0" err="1" smtClean="0"/>
              <a:t>оксацилін</a:t>
            </a:r>
            <a:r>
              <a:rPr lang="ru-RU" sz="3800" dirty="0" smtClean="0"/>
              <a:t>, </a:t>
            </a:r>
            <a:r>
              <a:rPr lang="ru-RU" sz="3800" dirty="0" err="1" smtClean="0"/>
              <a:t>пеніцилін</a:t>
            </a:r>
            <a:r>
              <a:rPr lang="ru-RU" sz="3800" dirty="0" smtClean="0"/>
              <a:t>, </a:t>
            </a:r>
            <a:r>
              <a:rPr lang="ru-RU" sz="3800" dirty="0" err="1" smtClean="0"/>
              <a:t>цефалоспорини</a:t>
            </a:r>
            <a:r>
              <a:rPr lang="ru-RU" sz="3800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86</TotalTime>
  <Words>887</Words>
  <Application>Microsoft Office PowerPoint</Application>
  <PresentationFormat>Экран (4:3)</PresentationFormat>
  <Paragraphs>78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Модульная</vt:lpstr>
      <vt:lpstr>Захворювання нирок та сечовивідних шляхів</vt:lpstr>
      <vt:lpstr>Гострий гломерулонефрит</vt:lpstr>
      <vt:lpstr>Чинники</vt:lpstr>
      <vt:lpstr>Основні клінічні синдроми</vt:lpstr>
      <vt:lpstr>Принципи лікування</vt:lpstr>
      <vt:lpstr>Хронічна ниркова недостатність </vt:lpstr>
      <vt:lpstr>Чинники</vt:lpstr>
      <vt:lpstr>Симптоми</vt:lpstr>
      <vt:lpstr>Принципи лікування</vt:lpstr>
      <vt:lpstr>Гострий та хронічний цистит</vt:lpstr>
      <vt:lpstr>Чинники</vt:lpstr>
      <vt:lpstr>Симптоми</vt:lpstr>
      <vt:lpstr>Принципи лікування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Захворювання нирок та сечовивідних шляхів</dc:title>
  <dc:creator>Admin</dc:creator>
  <cp:lastModifiedBy>Admin</cp:lastModifiedBy>
  <cp:revision>9</cp:revision>
  <dcterms:created xsi:type="dcterms:W3CDTF">2014-04-13T17:13:18Z</dcterms:created>
  <dcterms:modified xsi:type="dcterms:W3CDTF">2014-04-13T18:40:07Z</dcterms:modified>
</cp:coreProperties>
</file>