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</p:sldMasterIdLst>
  <p:sldIdLst>
    <p:sldId id="292" r:id="rId4"/>
    <p:sldId id="286" r:id="rId5"/>
    <p:sldId id="258" r:id="rId6"/>
    <p:sldId id="267" r:id="rId7"/>
    <p:sldId id="269" r:id="rId8"/>
    <p:sldId id="272" r:id="rId9"/>
    <p:sldId id="283" r:id="rId10"/>
    <p:sldId id="290" r:id="rId11"/>
    <p:sldId id="276" r:id="rId12"/>
    <p:sldId id="278" r:id="rId13"/>
    <p:sldId id="285" r:id="rId14"/>
    <p:sldId id="275" r:id="rId15"/>
    <p:sldId id="25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F53F3341-D6B7-439E-B0EF-249570F7B7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0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AD42-0862-4A47-BCD3-1D1E943B7D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0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9E2D4-ED2E-4E8C-82AE-1C09C1925C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6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9D37D-7DCD-4924-A20A-DDB8F2697D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7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A3D16-4D83-407C-807F-94FBE88BB6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6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3F3341-D6B7-439E-B0EF-249570F7B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A48-B03C-4A72-9FE5-82D7F84B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8C7F-EE30-4840-BE2C-51FD469D67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7B-2C1E-4679-B843-CE790B015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41B-C655-4B28-84C2-E05D78EC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65B7-1DEE-4310-A51A-B6097A92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1AA48-B03C-4A72-9FE5-82D7F84BA4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53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5884-150B-47F1-8346-06538C6E1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C9FC-EA6F-4052-9D25-64B720340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2497-426C-4087-8824-4E2A90115D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AD42-0862-4A47-BCD3-1D1E943B7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E2D4-ED2E-4E8C-82AE-1C09C1925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3F3341-D6B7-439E-B0EF-249570F7B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A48-B03C-4A72-9FE5-82D7F84B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8C7F-EE30-4840-BE2C-51FD469D67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007B-2C1E-4679-B843-CE790B015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A41B-C655-4B28-84C2-E05D78EC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8C7F-EE30-4840-BE2C-51FD469D67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90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765B7-1DEE-4310-A51A-B6097A92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5884-150B-47F1-8346-06538C6E1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C9FC-EA6F-4052-9D25-64B720340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2497-426C-4087-8824-4E2A90115D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AD42-0862-4A47-BCD3-1D1E943B7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E2D4-ED2E-4E8C-82AE-1C09C1925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2007B-2C1E-4679-B843-CE790B0152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1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0A41B-C655-4B28-84C2-E05D78ECD5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6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765B7-1DEE-4310-A51A-B6097A9293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A5884-150B-47F1-8346-06538C6E11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8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BC9FC-EA6F-4052-9D25-64B720340A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4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32497-426C-4087-8824-4E2A90115D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3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A068D16-EF17-4F70-83BC-4007FD4E5BAA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068D16-EF17-4F70-83BC-4007FD4E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068D16-EF17-4F70-83BC-4007FD4E5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naturephoto.ru/Fossils/Images/00007-web.jpg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767162"/>
            <a:ext cx="10873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ana" pitchFamily="2" charset="0"/>
              </a:rPr>
              <a:t>Головоног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ana" pitchFamily="2" charset="0"/>
              </a:rPr>
              <a:t>i</a:t>
            </a:r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iana" pitchFamily="2" charset="0"/>
              </a:rPr>
              <a:t> молюски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ia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350" y="2384617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Презентацію підготувала:</a:t>
            </a:r>
          </a:p>
          <a:p>
            <a:pPr algn="ctr"/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Пінькевич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 Марина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Учениця 8-А класу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Гімназії №59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Імені Олександра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Бойченка</a:t>
            </a: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 </a:t>
            </a:r>
            <a:endParaRPr lang="uk-UA" sz="2800" dirty="0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544522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КИЇВ - 2014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69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2487" y="937803"/>
            <a:ext cx="8229600" cy="43735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Чотириста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мільйонів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років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безтурботно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плавали по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хвилях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амоніти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наутілуси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Потім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раптом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вимерли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Сталося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вісімдесят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мільйонів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років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тому, в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кінці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мезозойської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ери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. Наукою з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точністю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не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встановлено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, коли і як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виникли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наутілусів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белемніти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-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найближчі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родичі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кальмарів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каракатиць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Двісті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мільйонів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років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тому вони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вже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ndara" pitchFamily="34" charset="0"/>
              </a:rPr>
              <a:t>борознили</a:t>
            </a:r>
            <a:r>
              <a:rPr lang="ru-RU" sz="2000" dirty="0">
                <a:solidFill>
                  <a:schemeClr val="tx1"/>
                </a:solidFill>
                <a:latin typeface="Candara" pitchFamily="34" charset="0"/>
              </a:rPr>
              <a:t> моря</a:t>
            </a:r>
          </a:p>
        </p:txBody>
      </p:sp>
      <p:pic>
        <p:nvPicPr>
          <p:cNvPr id="21508" name="Picture 4" descr="Картинка 22 из 34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0068"/>
            <a:ext cx="2664544" cy="2106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Karat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38" y="4280067"/>
            <a:ext cx="2774259" cy="206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L19_p02_p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80068"/>
            <a:ext cx="2606878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33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Походження головоногих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12" y="390357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Значення головоногих молюсків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331640" y="1098243"/>
            <a:ext cx="432048" cy="314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17280" y="1255509"/>
            <a:ext cx="0" cy="445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20272" y="1098243"/>
            <a:ext cx="648072" cy="314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412" y="1661349"/>
            <a:ext cx="246650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ndara" pitchFamily="34" charset="0"/>
              </a:rPr>
              <a:t>Мають важливе значення </a:t>
            </a:r>
            <a:r>
              <a:rPr lang="ru-RU" dirty="0" smtClean="0">
                <a:latin typeface="Candara" pitchFamily="34" charset="0"/>
              </a:rPr>
              <a:t>у </a:t>
            </a:r>
            <a:r>
              <a:rPr lang="ru-RU" dirty="0" err="1" smtClean="0">
                <a:latin typeface="Candara" pitchFamily="34" charset="0"/>
              </a:rPr>
              <a:t>живленні</a:t>
            </a:r>
            <a:endParaRPr lang="ru-RU" dirty="0" smtClean="0">
              <a:latin typeface="Candara" pitchFamily="34" charset="0"/>
            </a:endParaRPr>
          </a:p>
          <a:p>
            <a:pPr algn="ctr"/>
            <a:r>
              <a:rPr lang="uk-UA" dirty="0" smtClean="0">
                <a:latin typeface="Candara" pitchFamily="34" charset="0"/>
              </a:rPr>
              <a:t>багатьох морських</a:t>
            </a:r>
          </a:p>
          <a:p>
            <a:pPr algn="ctr"/>
            <a:r>
              <a:rPr lang="uk-UA" dirty="0" smtClean="0">
                <a:latin typeface="Candara" pitchFamily="34" charset="0"/>
              </a:rPr>
              <a:t>тварин(риб, кашалотів та ін</a:t>
            </a:r>
            <a:r>
              <a:rPr lang="uk-UA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9148" y="1844824"/>
            <a:ext cx="237626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ndara" pitchFamily="34" charset="0"/>
              </a:rPr>
              <a:t>В </a:t>
            </a:r>
            <a:r>
              <a:rPr lang="uk-UA" dirty="0" err="1" smtClean="0">
                <a:latin typeface="Candara" pitchFamily="34" charset="0"/>
              </a:rPr>
              <a:t>лаболаторних</a:t>
            </a:r>
            <a:r>
              <a:rPr lang="uk-UA" dirty="0" smtClean="0">
                <a:latin typeface="Candara" pitchFamily="34" charset="0"/>
              </a:rPr>
              <a:t> умовах на головоногих вивчаються вроджені генетичні програми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1661349"/>
            <a:ext cx="260955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ndara" pitchFamily="34" charset="0"/>
              </a:rPr>
              <a:t>Деякі види </a:t>
            </a:r>
            <a:r>
              <a:rPr lang="uk-UA" dirty="0" err="1" smtClean="0">
                <a:latin typeface="Candara" pitchFamily="34" charset="0"/>
              </a:rPr>
              <a:t>вважаются</a:t>
            </a:r>
            <a:r>
              <a:rPr lang="uk-UA" dirty="0" smtClean="0">
                <a:latin typeface="Candara" pitchFamily="34" charset="0"/>
              </a:rPr>
              <a:t> цінними делікатесами і мають промислове значення.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160" y="3364167"/>
            <a:ext cx="892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Значення головоногих для людини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662" y="4124954"/>
            <a:ext cx="859533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ndara" pitchFamily="34" charset="0"/>
              </a:rPr>
              <a:t>Кальмара не </a:t>
            </a:r>
            <a:r>
              <a:rPr lang="ru-RU" dirty="0" err="1" smtClean="0">
                <a:latin typeface="Candara" pitchFamily="34" charset="0"/>
              </a:rPr>
              <a:t>тільки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консервують</a:t>
            </a:r>
            <a:r>
              <a:rPr lang="ru-RU" dirty="0" smtClean="0">
                <a:latin typeface="Candara" pitchFamily="34" charset="0"/>
              </a:rPr>
              <a:t> , а й </a:t>
            </a:r>
            <a:r>
              <a:rPr lang="ru-RU" dirty="0" err="1" smtClean="0">
                <a:latin typeface="Candara" pitchFamily="34" charset="0"/>
              </a:rPr>
              <a:t>в'ялять</a:t>
            </a:r>
            <a:r>
              <a:rPr lang="ru-RU" dirty="0" smtClean="0">
                <a:latin typeface="Candara" pitchFamily="34" charset="0"/>
              </a:rPr>
              <a:t> , </a:t>
            </a:r>
            <a:r>
              <a:rPr lang="ru-RU" dirty="0" err="1" smtClean="0">
                <a:latin typeface="Candara" pitchFamily="34" charset="0"/>
              </a:rPr>
              <a:t>смажать</a:t>
            </a:r>
            <a:r>
              <a:rPr lang="ru-RU" dirty="0" smtClean="0">
                <a:latin typeface="Candara" pitchFamily="34" charset="0"/>
              </a:rPr>
              <a:t> , </a:t>
            </a:r>
            <a:r>
              <a:rPr lang="ru-RU" dirty="0" err="1" smtClean="0">
                <a:latin typeface="Candara" pitchFamily="34" charset="0"/>
              </a:rPr>
              <a:t>варять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Ще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Давньому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Римі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майстерно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приготований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восьминіг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був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звичайною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їжею</a:t>
            </a:r>
            <a:r>
              <a:rPr lang="ru-RU" dirty="0" smtClean="0">
                <a:latin typeface="Candara" pitchFamily="34" charset="0"/>
              </a:rPr>
              <a:t> . </a:t>
            </a:r>
            <a:r>
              <a:rPr lang="ru-RU" dirty="0" err="1" smtClean="0">
                <a:latin typeface="Candara" pitchFamily="34" charset="0"/>
              </a:rPr>
              <a:t>Останнім</a:t>
            </a:r>
            <a:r>
              <a:rPr lang="ru-RU" dirty="0" smtClean="0">
                <a:latin typeface="Candara" pitchFamily="34" charset="0"/>
              </a:rPr>
              <a:t> часом « </a:t>
            </a:r>
            <a:r>
              <a:rPr lang="ru-RU" dirty="0" err="1" smtClean="0">
                <a:latin typeface="Candara" pitchFamily="34" charset="0"/>
              </a:rPr>
              <a:t>гастрономічний</a:t>
            </a:r>
            <a:r>
              <a:rPr lang="ru-RU" dirty="0" smtClean="0">
                <a:latin typeface="Candara" pitchFamily="34" charset="0"/>
              </a:rPr>
              <a:t> » </a:t>
            </a:r>
            <a:r>
              <a:rPr lang="ru-RU" dirty="0" err="1" smtClean="0">
                <a:latin typeface="Candara" pitchFamily="34" charset="0"/>
              </a:rPr>
              <a:t>інтерес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людини</a:t>
            </a:r>
            <a:r>
              <a:rPr lang="ru-RU" dirty="0" smtClean="0">
                <a:latin typeface="Candara" pitchFamily="34" charset="0"/>
              </a:rPr>
              <a:t> до головоногих </a:t>
            </a:r>
            <a:r>
              <a:rPr lang="ru-RU" dirty="0" err="1" smtClean="0">
                <a:latin typeface="Candara" pitchFamily="34" charset="0"/>
              </a:rPr>
              <a:t>молюсків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різко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зріс</a:t>
            </a:r>
            <a:r>
              <a:rPr lang="ru-RU" dirty="0" smtClean="0">
                <a:latin typeface="Candara" pitchFamily="34" charset="0"/>
              </a:rPr>
              <a:t> , так як </a:t>
            </a:r>
            <a:r>
              <a:rPr lang="ru-RU" dirty="0" err="1" smtClean="0">
                <a:latin typeface="Candara" pitchFamily="34" charset="0"/>
              </a:rPr>
              <a:t>їх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м'ясо</a:t>
            </a:r>
            <a:r>
              <a:rPr lang="ru-RU" dirty="0" smtClean="0">
                <a:latin typeface="Candara" pitchFamily="34" charset="0"/>
              </a:rPr>
              <a:t> є </a:t>
            </a:r>
            <a:r>
              <a:rPr lang="ru-RU" dirty="0" err="1" smtClean="0">
                <a:latin typeface="Candara" pitchFamily="34" charset="0"/>
              </a:rPr>
              <a:t>повноцінною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білковою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їжею</a:t>
            </a:r>
            <a:r>
              <a:rPr lang="ru-RU" dirty="0" smtClean="0">
                <a:latin typeface="Candara" pitchFamily="34" charset="0"/>
              </a:rPr>
              <a:t> , </a:t>
            </a:r>
            <a:r>
              <a:rPr lang="ru-RU" dirty="0" err="1" smtClean="0">
                <a:latin typeface="Candara" pitchFamily="34" charset="0"/>
              </a:rPr>
              <a:t>здатної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замінити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рибу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Кальмари</a:t>
            </a:r>
            <a:r>
              <a:rPr lang="ru-RU" dirty="0" smtClean="0">
                <a:latin typeface="Candara" pitchFamily="34" charset="0"/>
              </a:rPr>
              <a:t> ж </a:t>
            </a:r>
            <a:r>
              <a:rPr lang="ru-RU" dirty="0" err="1" smtClean="0">
                <a:latin typeface="Candara" pitchFamily="34" charset="0"/>
              </a:rPr>
              <a:t>можуть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зустрічатися</a:t>
            </a:r>
            <a:r>
              <a:rPr lang="ru-RU" dirty="0" smtClean="0">
                <a:latin typeface="Candara" pitchFamily="34" charset="0"/>
              </a:rPr>
              <a:t> в море </a:t>
            </a:r>
            <a:r>
              <a:rPr lang="ru-RU" dirty="0" err="1" smtClean="0">
                <a:latin typeface="Candara" pitchFamily="34" charset="0"/>
              </a:rPr>
              <a:t>тисячними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зграями</a:t>
            </a:r>
            <a:r>
              <a:rPr lang="ru-RU" dirty="0" smtClean="0">
                <a:latin typeface="Candara" pitchFamily="34" charset="0"/>
              </a:rPr>
              <a:t> , </a:t>
            </a:r>
            <a:r>
              <a:rPr lang="ru-RU" dirty="0" err="1" smtClean="0">
                <a:latin typeface="Candara" pitchFamily="34" charset="0"/>
              </a:rPr>
              <a:t>їх</a:t>
            </a:r>
            <a:r>
              <a:rPr lang="ru-RU" dirty="0" smtClean="0">
                <a:latin typeface="Candara" pitchFamily="34" charset="0"/>
              </a:rPr>
              <a:t> легко </a:t>
            </a:r>
            <a:r>
              <a:rPr lang="ru-RU" dirty="0" err="1" smtClean="0">
                <a:latin typeface="Candara" pitchFamily="34" charset="0"/>
              </a:rPr>
              <a:t>видобувати</a:t>
            </a:r>
            <a:r>
              <a:rPr lang="ru-RU" dirty="0" smtClean="0">
                <a:latin typeface="Candara" pitchFamily="34" charset="0"/>
              </a:rPr>
              <a:t> мережами. </a:t>
            </a:r>
            <a:r>
              <a:rPr lang="ru-RU" dirty="0" err="1" smtClean="0">
                <a:latin typeface="Candara" pitchFamily="34" charset="0"/>
              </a:rPr>
              <a:t>Спрутів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ловлять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поодинці</a:t>
            </a:r>
            <a:r>
              <a:rPr lang="ru-RU" dirty="0" smtClean="0">
                <a:latin typeface="Candara" pitchFamily="34" charset="0"/>
              </a:rPr>
              <a:t> - острогами </a:t>
            </a:r>
            <a:r>
              <a:rPr lang="ru-RU" dirty="0" err="1" smtClean="0">
                <a:latin typeface="Candara" pitchFamily="34" charset="0"/>
              </a:rPr>
              <a:t>або</a:t>
            </a:r>
            <a:r>
              <a:rPr lang="ru-RU" dirty="0" smtClean="0">
                <a:latin typeface="Candara" pitchFamily="34" charset="0"/>
              </a:rPr>
              <a:t> за </a:t>
            </a:r>
            <a:r>
              <a:rPr lang="ru-RU" dirty="0" err="1" smtClean="0">
                <a:latin typeface="Candara" pitchFamily="34" charset="0"/>
              </a:rPr>
              <a:t>допомогою</a:t>
            </a:r>
            <a:r>
              <a:rPr lang="ru-RU" dirty="0" smtClean="0">
                <a:latin typeface="Candara" pitchFamily="34" charset="0"/>
              </a:rPr>
              <a:t> « </a:t>
            </a:r>
            <a:r>
              <a:rPr lang="ru-RU" dirty="0" err="1" smtClean="0">
                <a:latin typeface="Candara" pitchFamily="34" charset="0"/>
              </a:rPr>
              <a:t>кувшинних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пасток</a:t>
            </a:r>
            <a:r>
              <a:rPr lang="ru-RU" dirty="0" smtClean="0">
                <a:latin typeface="Candara" pitchFamily="34" charset="0"/>
              </a:rPr>
              <a:t> ». У </a:t>
            </a:r>
            <a:r>
              <a:rPr lang="ru-RU" dirty="0" err="1" smtClean="0">
                <a:latin typeface="Candara" pitchFamily="34" charset="0"/>
              </a:rPr>
              <a:t>деяких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країнах</a:t>
            </a:r>
            <a:r>
              <a:rPr lang="ru-RU" dirty="0" smtClean="0">
                <a:latin typeface="Candara" pitchFamily="34" charset="0"/>
              </a:rPr>
              <a:t> з </a:t>
            </a:r>
            <a:r>
              <a:rPr lang="ru-RU" dirty="0" err="1" smtClean="0">
                <a:latin typeface="Candara" pitchFamily="34" charset="0"/>
              </a:rPr>
              <a:t>чорнильною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рідини</a:t>
            </a:r>
            <a:r>
              <a:rPr lang="ru-RU" dirty="0" smtClean="0">
                <a:latin typeface="Candara" pitchFamily="34" charset="0"/>
              </a:rPr>
              <a:t> головоногих </a:t>
            </a:r>
            <a:r>
              <a:rPr lang="ru-RU" dirty="0" err="1" smtClean="0">
                <a:latin typeface="Candara" pitchFamily="34" charset="0"/>
              </a:rPr>
              <a:t>молюсків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виготовляють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фарбу</a:t>
            </a:r>
            <a:r>
              <a:rPr lang="ru-RU" dirty="0" smtClean="0">
                <a:latin typeface="Candara" pitchFamily="34" charset="0"/>
              </a:rPr>
              <a:t> , </a:t>
            </a:r>
            <a:r>
              <a:rPr lang="ru-RU" dirty="0" err="1" smtClean="0">
                <a:latin typeface="Candara" pitchFamily="34" charset="0"/>
              </a:rPr>
              <a:t>чорнило</a:t>
            </a:r>
            <a:r>
              <a:rPr lang="ru-RU" dirty="0" smtClean="0">
                <a:latin typeface="Candara" pitchFamily="34" charset="0"/>
              </a:rPr>
              <a:t>.</a:t>
            </a: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  <p:bldP spid="13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268760"/>
            <a:ext cx="5040560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222222"/>
                </a:solidFill>
                <a:latin typeface="Candara" pitchFamily="34" charset="0"/>
              </a:rPr>
              <a:t>       </a:t>
            </a:r>
            <a:r>
              <a:rPr lang="ru-RU" sz="1800" dirty="0" err="1" smtClean="0">
                <a:solidFill>
                  <a:srgbClr val="222222"/>
                </a:solidFill>
                <a:latin typeface="Candara" pitchFamily="34" charset="0"/>
              </a:rPr>
              <a:t>Невидимими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, але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міцними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нитками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біологічних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взаємин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пов'язані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головоногі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з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усіма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мешканцями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океану. Вони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поїдають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безліч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риб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і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крабів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і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самі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дають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їжу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мільйонам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пожирають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їх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хижаків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: тут і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риби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-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акули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мурени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тунці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макрелі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тріска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; тут і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птиці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-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альбатроси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, поморники,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пінгвіни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і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морські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звірі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 -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кити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дельфіни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, </a:t>
            </a:r>
            <a:r>
              <a:rPr lang="ru-RU" sz="1800" dirty="0" err="1">
                <a:solidFill>
                  <a:srgbClr val="222222"/>
                </a:solidFill>
                <a:latin typeface="Candara" pitchFamily="34" charset="0"/>
              </a:rPr>
              <a:t>тюлені</a:t>
            </a:r>
            <a:r>
              <a:rPr lang="ru-RU" sz="1800" dirty="0">
                <a:solidFill>
                  <a:srgbClr val="222222"/>
                </a:solidFill>
                <a:latin typeface="Candara" pitchFamily="34" charset="0"/>
              </a:rPr>
              <a:t>.</a:t>
            </a:r>
            <a:endParaRPr lang="ru-RU" sz="1800" b="1" dirty="0" smtClean="0">
              <a:latin typeface="Candar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04664"/>
            <a:ext cx="842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Значення головоногих у природі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5004048" y="1340768"/>
            <a:ext cx="43204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11819" y="1435713"/>
            <a:ext cx="3168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ndara" pitchFamily="34" charset="0"/>
              </a:rPr>
              <a:t> 1. </a:t>
            </a:r>
            <a:r>
              <a:rPr lang="ru-RU" dirty="0" err="1" smtClean="0">
                <a:latin typeface="Candara" pitchFamily="34" charset="0"/>
              </a:rPr>
              <a:t>Регулюють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чисельність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риби</a:t>
            </a:r>
            <a:r>
              <a:rPr lang="ru-RU" dirty="0" smtClean="0">
                <a:latin typeface="Candara" pitchFamily="34" charset="0"/>
              </a:rPr>
              <a:t> і </a:t>
            </a:r>
            <a:r>
              <a:rPr lang="ru-RU" dirty="0" err="1" smtClean="0">
                <a:latin typeface="Candara" pitchFamily="34" charset="0"/>
              </a:rPr>
              <a:t>ракоподібних</a:t>
            </a:r>
            <a:endParaRPr lang="ru-RU" dirty="0" smtClean="0">
              <a:latin typeface="Candara" pitchFamily="34" charset="0"/>
            </a:endParaRPr>
          </a:p>
          <a:p>
            <a:endParaRPr lang="ru-RU" dirty="0" smtClean="0">
              <a:latin typeface="Candara" pitchFamily="34" charset="0"/>
            </a:endParaRPr>
          </a:p>
          <a:p>
            <a:r>
              <a:rPr lang="ru-RU" dirty="0" smtClean="0">
                <a:latin typeface="Candara" pitchFamily="34" charset="0"/>
              </a:rPr>
              <a:t> 2. </a:t>
            </a:r>
            <a:r>
              <a:rPr lang="ru-RU" dirty="0" err="1" smtClean="0">
                <a:latin typeface="Candara" pitchFamily="34" charset="0"/>
              </a:rPr>
              <a:t>Являються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їжею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морських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тварин</a:t>
            </a:r>
            <a:r>
              <a:rPr lang="ru-RU" dirty="0" smtClean="0">
                <a:latin typeface="Candara" pitchFamily="34" charset="0"/>
              </a:rPr>
              <a:t>, особливо </a:t>
            </a:r>
            <a:r>
              <a:rPr lang="ru-RU" dirty="0" err="1" smtClean="0">
                <a:latin typeface="Candara" pitchFamily="34" charset="0"/>
              </a:rPr>
              <a:t>китоподібних</a:t>
            </a:r>
            <a:r>
              <a:rPr lang="ru-RU" dirty="0" smtClean="0">
                <a:latin typeface="Candara" pitchFamily="34" charset="0"/>
              </a:rPr>
              <a:t>.</a:t>
            </a:r>
            <a:endParaRPr lang="ru-RU" dirty="0">
              <a:latin typeface="Candar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9" y="3501008"/>
            <a:ext cx="3731691" cy="26700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96" y="3801419"/>
            <a:ext cx="2693515" cy="2161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2483"/>
            <a:ext cx="2636358" cy="1775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21195491-5637-4E5B-8508-98696106464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99592" y="47667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Gulim" pitchFamily="34" charset="-127"/>
              </a:rPr>
              <a:t>Різноманітність головоногих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9073010" cy="151216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115616" y="2060848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206084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20272" y="2060848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548" y="3068960"/>
            <a:ext cx="3384376" cy="1128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3153455"/>
            <a:ext cx="3200907" cy="1066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3456386" cy="1152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21" y="3825877"/>
            <a:ext cx="2430264" cy="243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89" y="4055590"/>
            <a:ext cx="2627784" cy="1970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8557"/>
          <a:stretch/>
        </p:blipFill>
        <p:spPr>
          <a:xfrm>
            <a:off x="216852" y="4005064"/>
            <a:ext cx="2563090" cy="2155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Загальна характеристика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412776"/>
                <a:ext cx="903649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uk-UA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ru-RU" dirty="0" smtClean="0">
                    <a:latin typeface="Candara" pitchFamily="34" charset="0"/>
                  </a:rPr>
                  <a:t> 650 </a:t>
                </a:r>
                <a:r>
                  <a:rPr lang="ru-RU" dirty="0" err="1" smtClean="0">
                    <a:latin typeface="Candara" pitchFamily="34" charset="0"/>
                  </a:rPr>
                  <a:t>видів</a:t>
                </a:r>
                <a:r>
                  <a:rPr lang="ru-RU" dirty="0" smtClean="0">
                    <a:latin typeface="Candara" pitchFamily="34" charset="0"/>
                  </a:rPr>
                  <a:t>, </a:t>
                </a:r>
                <a:r>
                  <a:rPr lang="ru-RU" dirty="0" err="1" smtClean="0">
                    <a:latin typeface="Candara" pitchFamily="34" charset="0"/>
                  </a:rPr>
                  <a:t>живуть</a:t>
                </a:r>
                <a:r>
                  <a:rPr lang="ru-RU" dirty="0" smtClean="0">
                    <a:latin typeface="Candara" pitchFamily="34" charset="0"/>
                  </a:rPr>
                  <a:t> в морях, океанах(як у </a:t>
                </a:r>
                <a:r>
                  <a:rPr lang="ru-RU" dirty="0" err="1" smtClean="0">
                    <a:latin typeface="Candara" pitchFamily="34" charset="0"/>
                  </a:rPr>
                  <a:t>товщі</a:t>
                </a:r>
                <a:r>
                  <a:rPr lang="ru-RU" dirty="0" smtClean="0">
                    <a:latin typeface="Candara" pitchFamily="34" charset="0"/>
                  </a:rPr>
                  <a:t> води так і на </a:t>
                </a:r>
                <a:r>
                  <a:rPr lang="ru-RU" dirty="0" err="1" smtClean="0">
                    <a:latin typeface="Candara" pitchFamily="34" charset="0"/>
                  </a:rPr>
                  <a:t>дні</a:t>
                </a:r>
                <a:r>
                  <a:rPr lang="ru-RU" dirty="0" smtClean="0">
                    <a:latin typeface="Candara" pitchFamily="34" charset="0"/>
                    <a:ea typeface="Gulim" pitchFamily="34" charset="-127"/>
                  </a:rPr>
                  <a:t>).</a:t>
                </a:r>
              </a:p>
              <a:p>
                <a:pPr marL="342900" indent="-342900">
                  <a:buAutoNum type="arabicParenR"/>
                </a:pPr>
                <a:r>
                  <a:rPr lang="uk-UA" dirty="0" smtClean="0">
                    <a:latin typeface="Candara" pitchFamily="34" charset="0"/>
                  </a:rPr>
                  <a:t>Високоорганізовані молюски, тіло від 1-5 м, будова: голова, щупальця, воронка.</a:t>
                </a:r>
              </a:p>
              <a:p>
                <a:pPr marL="342900" indent="-342900">
                  <a:buAutoNum type="arabicParenR"/>
                </a:pPr>
                <a:r>
                  <a:rPr lang="ru-RU" dirty="0">
                    <a:latin typeface="Candara" pitchFamily="34" charset="0"/>
                  </a:rPr>
                  <a:t>Н</a:t>
                </a:r>
                <a:r>
                  <a:rPr lang="ru-RU" dirty="0" smtClean="0">
                    <a:latin typeface="Candara" pitchFamily="34" charset="0"/>
                  </a:rPr>
                  <a:t>ога </a:t>
                </a:r>
                <a:r>
                  <a:rPr lang="ru-RU" dirty="0" err="1" smtClean="0">
                    <a:latin typeface="Candara" pitchFamily="34" charset="0"/>
                  </a:rPr>
                  <a:t>перетворена</a:t>
                </a:r>
                <a:r>
                  <a:rPr lang="ru-RU" dirty="0" smtClean="0">
                    <a:latin typeface="Candara" pitchFamily="34" charset="0"/>
                  </a:rPr>
                  <a:t> на </a:t>
                </a:r>
                <a:r>
                  <a:rPr lang="ru-RU" dirty="0" err="1" smtClean="0">
                    <a:latin typeface="Candara" pitchFamily="34" charset="0"/>
                  </a:rPr>
                  <a:t>щупальця</a:t>
                </a:r>
                <a:r>
                  <a:rPr lang="ru-RU" dirty="0" smtClean="0">
                    <a:latin typeface="Candara" pitchFamily="34" charset="0"/>
                  </a:rPr>
                  <a:t>, </a:t>
                </a:r>
                <a:r>
                  <a:rPr lang="ru-RU" dirty="0" err="1" smtClean="0">
                    <a:latin typeface="Candara" pitchFamily="34" charset="0"/>
                  </a:rPr>
                  <a:t>віночком</a:t>
                </a:r>
                <a:r>
                  <a:rPr lang="ru-RU" dirty="0" smtClean="0">
                    <a:latin typeface="Candara" pitchFamily="34" charset="0"/>
                  </a:rPr>
                  <a:t> </a:t>
                </a:r>
                <a:r>
                  <a:rPr lang="ru-RU" dirty="0" err="1" smtClean="0">
                    <a:latin typeface="Candara" pitchFamily="34" charset="0"/>
                  </a:rPr>
                  <a:t>розташовані</a:t>
                </a:r>
                <a:r>
                  <a:rPr lang="ru-RU" dirty="0" smtClean="0">
                    <a:latin typeface="Candara" pitchFamily="34" charset="0"/>
                  </a:rPr>
                  <a:t> на </a:t>
                </a:r>
                <a:r>
                  <a:rPr lang="ru-RU" dirty="0" err="1" smtClean="0">
                    <a:latin typeface="Candara" pitchFamily="34" charset="0"/>
                  </a:rPr>
                  <a:t>голові</a:t>
                </a:r>
                <a:r>
                  <a:rPr lang="ru-RU" dirty="0" smtClean="0">
                    <a:latin typeface="Candara" pitchFamily="34" charset="0"/>
                  </a:rPr>
                  <a:t> </a:t>
                </a:r>
                <a:r>
                  <a:rPr lang="ru-RU" dirty="0" err="1" smtClean="0">
                    <a:latin typeface="Candara" pitchFamily="34" charset="0"/>
                  </a:rPr>
                  <a:t>навколо</a:t>
                </a:r>
                <a:r>
                  <a:rPr lang="ru-RU" dirty="0" smtClean="0">
                    <a:latin typeface="Candara" pitchFamily="34" charset="0"/>
                  </a:rPr>
                  <a:t> ротового </a:t>
                </a:r>
                <a:r>
                  <a:rPr lang="ru-RU" dirty="0" err="1" smtClean="0">
                    <a:latin typeface="Candara" pitchFamily="34" charset="0"/>
                  </a:rPr>
                  <a:t>отвору</a:t>
                </a:r>
                <a:r>
                  <a:rPr lang="ru-RU" dirty="0" smtClean="0">
                    <a:latin typeface="Candara" pitchFamily="34" charset="0"/>
                  </a:rPr>
                  <a:t>.</a:t>
                </a:r>
              </a:p>
              <a:p>
                <a:pPr marL="342900" indent="-342900">
                  <a:buAutoNum type="arabicParenR"/>
                </a:pPr>
                <a:r>
                  <a:rPr lang="uk-UA" dirty="0" smtClean="0">
                    <a:latin typeface="Candara" pitchFamily="34" charset="0"/>
                  </a:rPr>
                  <a:t>Симетрія – білатеральна, мушля майже відсутня, мають мантійну порожнину.</a:t>
                </a:r>
              </a:p>
              <a:p>
                <a:pPr marL="342900" indent="-342900">
                  <a:buAutoNum type="arabicParenR"/>
                </a:pPr>
                <a:r>
                  <a:rPr lang="uk-UA" dirty="0" smtClean="0">
                    <a:latin typeface="Candara" pitchFamily="34" charset="0"/>
                  </a:rPr>
                  <a:t>Роздільностатеві, розвиток – прямий.</a:t>
                </a:r>
              </a:p>
              <a:p>
                <a:pPr marL="342900" indent="-342900">
                  <a:buAutoNum type="arabicParenR"/>
                </a:pPr>
                <a:r>
                  <a:rPr lang="uk-UA" dirty="0" smtClean="0">
                    <a:latin typeface="Candara" pitchFamily="34" charset="0"/>
                  </a:rPr>
                  <a:t>Органи дихання – </a:t>
                </a:r>
                <a:r>
                  <a:rPr lang="uk-UA" dirty="0" err="1" smtClean="0">
                    <a:latin typeface="Candara" pitchFamily="34" charset="0"/>
                  </a:rPr>
                  <a:t>зябри</a:t>
                </a:r>
                <a:r>
                  <a:rPr lang="uk-UA" dirty="0" smtClean="0">
                    <a:latin typeface="Candara" pitchFamily="34" charset="0"/>
                  </a:rPr>
                  <a:t>.</a:t>
                </a:r>
              </a:p>
              <a:p>
                <a:pPr marL="342900" indent="-342900">
                  <a:buAutoNum type="arabicParenR"/>
                </a:pPr>
                <a:r>
                  <a:rPr lang="uk-UA" dirty="0" smtClean="0">
                    <a:latin typeface="Candara" pitchFamily="34" charset="0"/>
                  </a:rPr>
                  <a:t>Серце 3-камерне, кровоносна система – замкнена.</a:t>
                </a:r>
              </a:p>
              <a:p>
                <a:pPr marL="342900" indent="-342900">
                  <a:buAutoNum type="arabicParenR"/>
                </a:pPr>
                <a:r>
                  <a:rPr lang="uk-UA" dirty="0" smtClean="0">
                    <a:latin typeface="Candara" pitchFamily="34" charset="0"/>
                  </a:rPr>
                  <a:t>Складна нервова система.</a:t>
                </a:r>
              </a:p>
              <a:p>
                <a:pPr marL="342900" indent="-342900">
                  <a:buAutoNum type="arabicParenR"/>
                </a:pPr>
                <a:r>
                  <a:rPr lang="uk-UA" dirty="0" smtClean="0">
                    <a:latin typeface="Candara" pitchFamily="34" charset="0"/>
                  </a:rPr>
                  <a:t>Розвинуті органи чуття(складні очі, щупальця).</a:t>
                </a:r>
              </a:p>
              <a:p>
                <a:pPr marL="342900" indent="-342900">
                  <a:buAutoNum type="arabicParenR"/>
                </a:pPr>
                <a:endParaRPr lang="uk-UA" dirty="0" smtClean="0"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2776"/>
                <a:ext cx="9036496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607" t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47" y="3861048"/>
            <a:ext cx="3787527" cy="251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3099" y="908720"/>
            <a:ext cx="869772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err="1" smtClean="0">
                <a:latin typeface="Candara" pitchFamily="34" charset="0"/>
              </a:rPr>
              <a:t>Тіло</a:t>
            </a:r>
            <a:r>
              <a:rPr lang="ru-RU" dirty="0" smtClean="0">
                <a:latin typeface="Candara" pitchFamily="34" charset="0"/>
              </a:rPr>
              <a:t> у головоногих </a:t>
            </a:r>
            <a:r>
              <a:rPr lang="ru-RU" dirty="0" err="1" smtClean="0">
                <a:latin typeface="Candara" pitchFamily="34" charset="0"/>
              </a:rPr>
              <a:t>молюсків</a:t>
            </a:r>
            <a:r>
              <a:rPr lang="ru-RU" dirty="0" smtClean="0">
                <a:latin typeface="Candara" pitchFamily="34" charset="0"/>
              </a:rPr>
              <a:t>  </a:t>
            </a:r>
            <a:r>
              <a:rPr lang="ru-RU" dirty="0" err="1" smtClean="0">
                <a:latin typeface="Candara" pitchFamily="34" charset="0"/>
              </a:rPr>
              <a:t>двосиметричне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pPr algn="ctr" eaLnBrk="1" hangingPunct="1"/>
            <a:r>
              <a:rPr lang="ru-RU" dirty="0" err="1" smtClean="0">
                <a:latin typeface="Candara" pitchFamily="34" charset="0"/>
              </a:rPr>
              <a:t>Воно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зазвичай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розділено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тулуб</a:t>
            </a:r>
            <a:r>
              <a:rPr lang="ru-RU" dirty="0" smtClean="0">
                <a:latin typeface="Candara" pitchFamily="34" charset="0"/>
              </a:rPr>
              <a:t> і </a:t>
            </a:r>
            <a:r>
              <a:rPr lang="ru-RU" dirty="0" err="1" smtClean="0">
                <a:latin typeface="Candara" pitchFamily="34" charset="0"/>
              </a:rPr>
              <a:t>велику</a:t>
            </a:r>
            <a:r>
              <a:rPr lang="ru-RU" dirty="0" smtClean="0">
                <a:latin typeface="Candara" pitchFamily="34" charset="0"/>
              </a:rPr>
              <a:t> голову, а нога </a:t>
            </a:r>
            <a:r>
              <a:rPr lang="ru-RU" dirty="0" err="1" smtClean="0">
                <a:latin typeface="Candara" pitchFamily="34" charset="0"/>
              </a:rPr>
              <a:t>видозмінена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розташовану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черевній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стороні</a:t>
            </a:r>
            <a:r>
              <a:rPr lang="ru-RU" dirty="0" smtClean="0">
                <a:latin typeface="Candara" pitchFamily="34" charset="0"/>
              </a:rPr>
              <a:t> воронку - </a:t>
            </a:r>
            <a:r>
              <a:rPr lang="ru-RU" dirty="0" err="1" smtClean="0">
                <a:latin typeface="Candara" pitchFamily="34" charset="0"/>
              </a:rPr>
              <a:t>м'язисту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конічну</a:t>
            </a:r>
            <a:r>
              <a:rPr lang="ru-RU" dirty="0" smtClean="0">
                <a:latin typeface="Candara" pitchFamily="34" charset="0"/>
              </a:rPr>
              <a:t> трубку і </a:t>
            </a:r>
            <a:r>
              <a:rPr lang="ru-RU" dirty="0" err="1" smtClean="0">
                <a:latin typeface="Candara" pitchFamily="34" charset="0"/>
              </a:rPr>
              <a:t>довгі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м'язисті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щупальця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розташовані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навколо</a:t>
            </a:r>
            <a:r>
              <a:rPr lang="ru-RU" dirty="0" smtClean="0">
                <a:latin typeface="Candara" pitchFamily="34" charset="0"/>
              </a:rPr>
              <a:t> рота. </a:t>
            </a:r>
          </a:p>
          <a:p>
            <a:pPr algn="ctr" eaLnBrk="1" hangingPunct="1"/>
            <a:r>
              <a:rPr lang="ru-RU" dirty="0" smtClean="0">
                <a:latin typeface="Candara" pitchFamily="34" charset="0"/>
              </a:rPr>
              <a:t>У </a:t>
            </a:r>
            <a:r>
              <a:rPr lang="ru-RU" dirty="0" err="1" smtClean="0">
                <a:latin typeface="Candara" pitchFamily="34" charset="0"/>
              </a:rPr>
              <a:t>восьминогів</a:t>
            </a:r>
            <a:r>
              <a:rPr lang="ru-RU" dirty="0" smtClean="0">
                <a:latin typeface="Candara" pitchFamily="34" charset="0"/>
              </a:rPr>
              <a:t> 8 </a:t>
            </a:r>
            <a:r>
              <a:rPr lang="ru-RU" dirty="0" err="1" smtClean="0">
                <a:latin typeface="Candara" pitchFamily="34" charset="0"/>
              </a:rPr>
              <a:t>щупалець</a:t>
            </a:r>
            <a:r>
              <a:rPr lang="ru-RU" dirty="0" smtClean="0">
                <a:latin typeface="Candara" pitchFamily="34" charset="0"/>
              </a:rPr>
              <a:t>, у </a:t>
            </a:r>
            <a:r>
              <a:rPr lang="ru-RU" dirty="0" err="1" smtClean="0">
                <a:latin typeface="Candara" pitchFamily="34" charset="0"/>
              </a:rPr>
              <a:t>каракатиць</a:t>
            </a:r>
            <a:r>
              <a:rPr lang="ru-RU" dirty="0" smtClean="0">
                <a:latin typeface="Candara" pitchFamily="34" charset="0"/>
              </a:rPr>
              <a:t> і </a:t>
            </a:r>
            <a:r>
              <a:rPr lang="ru-RU" dirty="0" err="1" smtClean="0">
                <a:latin typeface="Candara" pitchFamily="34" charset="0"/>
              </a:rPr>
              <a:t>кальмарів</a:t>
            </a:r>
            <a:r>
              <a:rPr lang="ru-RU" dirty="0" smtClean="0">
                <a:latin typeface="Candara" pitchFamily="34" charset="0"/>
              </a:rPr>
              <a:t> - 10. </a:t>
            </a:r>
            <a:r>
              <a:rPr lang="ru-RU" dirty="0" err="1" smtClean="0">
                <a:latin typeface="Candara" pitchFamily="34" charset="0"/>
              </a:rPr>
              <a:t>Внутрішня</a:t>
            </a:r>
            <a:r>
              <a:rPr lang="ru-RU" dirty="0" smtClean="0">
                <a:latin typeface="Candara" pitchFamily="34" charset="0"/>
              </a:rPr>
              <a:t> сторона </a:t>
            </a:r>
            <a:r>
              <a:rPr lang="ru-RU" dirty="0" err="1" smtClean="0">
                <a:latin typeface="Candara" pitchFamily="34" charset="0"/>
              </a:rPr>
              <a:t>щупалець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усаджена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численними</a:t>
            </a:r>
            <a:r>
              <a:rPr lang="ru-RU" dirty="0" smtClean="0">
                <a:latin typeface="Candara" pitchFamily="34" charset="0"/>
              </a:rPr>
              <a:t> великими </a:t>
            </a:r>
            <a:r>
              <a:rPr lang="ru-RU" dirty="0" err="1" smtClean="0">
                <a:latin typeface="Candara" pitchFamily="34" charset="0"/>
              </a:rPr>
              <a:t>дисковидними</a:t>
            </a:r>
            <a:r>
              <a:rPr lang="ru-RU" dirty="0" smtClean="0">
                <a:latin typeface="Candara" pitchFamily="34" charset="0"/>
              </a:rPr>
              <a:t> присосками. </a:t>
            </a:r>
          </a:p>
          <a:p>
            <a:pPr algn="ctr" eaLnBrk="1" hangingPunct="1"/>
            <a:r>
              <a:rPr lang="ru-RU" dirty="0" smtClean="0">
                <a:latin typeface="Candara" pitchFamily="34" charset="0"/>
              </a:rPr>
              <a:t>Тулуб з </a:t>
            </a:r>
            <a:r>
              <a:rPr lang="ru-RU" dirty="0" err="1" smtClean="0">
                <a:latin typeface="Candara" pitchFamily="34" charset="0"/>
              </a:rPr>
              <a:t>усіх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боків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одягнене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мантією</a:t>
            </a:r>
            <a:r>
              <a:rPr lang="ru-RU" dirty="0" smtClean="0">
                <a:latin typeface="Candara" pitchFamily="34" charset="0"/>
              </a:rPr>
              <a:t>.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0" y="3644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9599" y="33265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Зовнішня будова головоногих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68" y="3079516"/>
            <a:ext cx="6235214" cy="35733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67544" y="332656"/>
            <a:ext cx="8229600" cy="4373563"/>
          </a:xfrm>
        </p:spPr>
        <p:txBody>
          <a:bodyPr/>
          <a:lstStyle/>
          <a:p>
            <a:pPr marL="114300" indent="0" algn="ctr">
              <a:lnSpc>
                <a:spcPct val="90000"/>
              </a:lnSpc>
              <a:buNone/>
            </a:pPr>
            <a:r>
              <a:rPr lang="ru-RU" sz="2000" dirty="0" smtClean="0"/>
              <a:t>● </a:t>
            </a:r>
            <a:r>
              <a:rPr lang="ru-RU" sz="2000" dirty="0" smtClean="0">
                <a:latin typeface="Candara" pitchFamily="34" charset="0"/>
              </a:rPr>
              <a:t>У </a:t>
            </a:r>
            <a:r>
              <a:rPr lang="ru-RU" sz="2000" dirty="0" err="1">
                <a:latin typeface="Candara" pitchFamily="34" charset="0"/>
              </a:rPr>
              <a:t>більшості</a:t>
            </a:r>
            <a:r>
              <a:rPr lang="ru-RU" sz="2000" dirty="0">
                <a:latin typeface="Candara" pitchFamily="34" charset="0"/>
              </a:rPr>
              <a:t> головоногих </a:t>
            </a:r>
            <a:r>
              <a:rPr lang="ru-RU" sz="2000" dirty="0" err="1">
                <a:latin typeface="Candara" pitchFamily="34" charset="0"/>
              </a:rPr>
              <a:t>молюсків</a:t>
            </a:r>
            <a:r>
              <a:rPr lang="ru-RU" sz="2000" dirty="0">
                <a:latin typeface="Candara" pitchFamily="34" charset="0"/>
              </a:rPr>
              <a:t> раковина сильно </a:t>
            </a:r>
            <a:r>
              <a:rPr lang="ru-RU" sz="2000" dirty="0" err="1">
                <a:latin typeface="Candara" pitchFamily="34" charset="0"/>
              </a:rPr>
              <a:t>редукована</a:t>
            </a:r>
            <a:r>
              <a:rPr lang="ru-RU" sz="2000" dirty="0">
                <a:latin typeface="Candara" pitchFamily="34" charset="0"/>
              </a:rPr>
              <a:t> і </a:t>
            </a:r>
            <a:r>
              <a:rPr lang="ru-RU" sz="1800" dirty="0" err="1">
                <a:latin typeface="Candara" pitchFamily="34" charset="0"/>
              </a:rPr>
              <a:t>прихована</a:t>
            </a:r>
            <a:r>
              <a:rPr lang="ru-RU" sz="2000" dirty="0">
                <a:latin typeface="Candara" pitchFamily="34" charset="0"/>
              </a:rPr>
              <a:t> в </a:t>
            </a:r>
            <a:r>
              <a:rPr lang="ru-RU" sz="2000" dirty="0" err="1">
                <a:latin typeface="Candara" pitchFamily="34" charset="0"/>
              </a:rPr>
              <a:t>тілі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тварини</a:t>
            </a:r>
            <a:r>
              <a:rPr lang="ru-RU" sz="2000" dirty="0">
                <a:latin typeface="Candara" pitchFamily="34" charset="0"/>
              </a:rPr>
              <a:t>.</a:t>
            </a:r>
            <a:br>
              <a:rPr lang="ru-RU" sz="2000" dirty="0">
                <a:latin typeface="Candara" pitchFamily="34" charset="0"/>
              </a:rPr>
            </a:br>
            <a:r>
              <a:rPr lang="ru-RU" sz="2000" dirty="0" smtClean="0">
                <a:latin typeface="Candara" pitchFamily="34" charset="0"/>
              </a:rPr>
              <a:t>● У </a:t>
            </a:r>
            <a:r>
              <a:rPr lang="ru-RU" sz="2000" dirty="0" err="1">
                <a:latin typeface="Candara" pitchFamily="34" charset="0"/>
              </a:rPr>
              <a:t>каракатиці</a:t>
            </a:r>
            <a:r>
              <a:rPr lang="ru-RU" sz="2000" dirty="0">
                <a:latin typeface="Candara" pitchFamily="34" charset="0"/>
              </a:rPr>
              <a:t> раковина </a:t>
            </a:r>
            <a:r>
              <a:rPr lang="ru-RU" sz="2000" dirty="0" err="1">
                <a:latin typeface="Candara" pitchFamily="34" charset="0"/>
              </a:rPr>
              <a:t>має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вигляд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вапнякової</a:t>
            </a:r>
            <a:r>
              <a:rPr lang="ru-RU" sz="2000" dirty="0">
                <a:latin typeface="Candara" pitchFamily="34" charset="0"/>
              </a:rPr>
              <a:t> пластинки, </a:t>
            </a:r>
            <a:r>
              <a:rPr lang="ru-RU" sz="2000" dirty="0" err="1">
                <a:latin typeface="Candara" pitchFamily="34" charset="0"/>
              </a:rPr>
              <a:t>що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залягає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під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покривами</a:t>
            </a:r>
            <a:r>
              <a:rPr lang="ru-RU" sz="2000" dirty="0">
                <a:latin typeface="Candara" pitchFamily="34" charset="0"/>
              </a:rPr>
              <a:t> на </a:t>
            </a:r>
            <a:r>
              <a:rPr lang="ru-RU" sz="2000" dirty="0" err="1">
                <a:latin typeface="Candara" pitchFamily="34" charset="0"/>
              </a:rPr>
              <a:t>спинній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стороні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тулуба</a:t>
            </a:r>
            <a:r>
              <a:rPr lang="ru-RU" sz="2000" dirty="0">
                <a:latin typeface="Candara" pitchFamily="34" charset="0"/>
              </a:rPr>
              <a:t>. У кальмара </a:t>
            </a:r>
            <a:r>
              <a:rPr lang="ru-RU" sz="2000" dirty="0" err="1">
                <a:latin typeface="Candara" pitchFamily="34" charset="0"/>
              </a:rPr>
              <a:t>від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раковини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залишилося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невелике</a:t>
            </a:r>
            <a:r>
              <a:rPr lang="ru-RU" sz="2000" dirty="0">
                <a:latin typeface="Candara" pitchFamily="34" charset="0"/>
              </a:rPr>
              <a:t> "</a:t>
            </a:r>
            <a:r>
              <a:rPr lang="ru-RU" sz="2000" dirty="0" err="1">
                <a:latin typeface="Candara" pitchFamily="34" charset="0"/>
              </a:rPr>
              <a:t>пір'їнка</a:t>
            </a:r>
            <a:r>
              <a:rPr lang="ru-RU" sz="2000" dirty="0">
                <a:latin typeface="Candara" pitchFamily="34" charset="0"/>
              </a:rPr>
              <a:t>", а у </a:t>
            </a:r>
            <a:r>
              <a:rPr lang="ru-RU" sz="2000" dirty="0" err="1">
                <a:latin typeface="Candara" pitchFamily="34" charset="0"/>
              </a:rPr>
              <a:t>восьминогів</a:t>
            </a:r>
            <a:r>
              <a:rPr lang="ru-RU" sz="2000" dirty="0">
                <a:latin typeface="Candara" pitchFamily="34" charset="0"/>
              </a:rPr>
              <a:t> раковина </a:t>
            </a:r>
            <a:r>
              <a:rPr lang="ru-RU" sz="2000" dirty="0" err="1">
                <a:latin typeface="Candara" pitchFamily="34" charset="0"/>
              </a:rPr>
              <a:t>повністю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відсутня</a:t>
            </a:r>
            <a:r>
              <a:rPr lang="ru-RU" sz="2000" dirty="0">
                <a:latin typeface="Candara" pitchFamily="34" charset="0"/>
              </a:rPr>
              <a:t>. </a:t>
            </a:r>
            <a:r>
              <a:rPr lang="ru-RU" sz="2000" dirty="0" err="1">
                <a:latin typeface="Candara" pitchFamily="34" charset="0"/>
              </a:rPr>
              <a:t>Зникнення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раковини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пов'язано</a:t>
            </a:r>
            <a:r>
              <a:rPr lang="ru-RU" sz="2000" dirty="0">
                <a:latin typeface="Candara" pitchFamily="34" charset="0"/>
              </a:rPr>
              <a:t> з великою </a:t>
            </a:r>
            <a:r>
              <a:rPr lang="ru-RU" sz="2000" dirty="0" err="1">
                <a:latin typeface="Candara" pitchFamily="34" charset="0"/>
              </a:rPr>
              <a:t>швидкістю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пересування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цих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тварин</a:t>
            </a:r>
            <a:r>
              <a:rPr lang="ru-RU" sz="2000" dirty="0" smtClean="0">
                <a:latin typeface="Candara" pitchFamily="34" charset="0"/>
              </a:rPr>
              <a:t>.</a:t>
            </a:r>
          </a:p>
          <a:p>
            <a:pPr marL="114300" indent="0" algn="ctr">
              <a:lnSpc>
                <a:spcPct val="90000"/>
              </a:lnSpc>
              <a:buNone/>
            </a:pPr>
            <a:r>
              <a:rPr lang="ru-RU" sz="2000" dirty="0">
                <a:latin typeface="Candara" pitchFamily="34" charset="0"/>
              </a:rPr>
              <a:t>●</a:t>
            </a:r>
            <a:r>
              <a:rPr lang="ru-RU" sz="2000" dirty="0" smtClean="0">
                <a:latin typeface="Candara" pitchFamily="34" charset="0"/>
              </a:rPr>
              <a:t> </a:t>
            </a:r>
            <a:r>
              <a:rPr lang="ru-RU" sz="2000" dirty="0">
                <a:latin typeface="Candara" pitchFamily="34" charset="0"/>
              </a:rPr>
              <a:t>У головоногих </a:t>
            </a:r>
            <a:r>
              <a:rPr lang="ru-RU" sz="2000" dirty="0" err="1">
                <a:latin typeface="Candara" pitchFamily="34" charset="0"/>
              </a:rPr>
              <a:t>молюсків</a:t>
            </a:r>
            <a:r>
              <a:rPr lang="ru-RU" sz="2000" dirty="0">
                <a:latin typeface="Candara" pitchFamily="34" charset="0"/>
              </a:rPr>
              <a:t> є </a:t>
            </a:r>
            <a:r>
              <a:rPr lang="ru-RU" sz="2000" dirty="0" err="1">
                <a:latin typeface="Candara" pitchFamily="34" charset="0"/>
              </a:rPr>
              <a:t>особливий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внутрішній</a:t>
            </a:r>
            <a:r>
              <a:rPr lang="ru-RU" sz="2000" dirty="0">
                <a:latin typeface="Candara" pitchFamily="34" charset="0"/>
              </a:rPr>
              <a:t> скелет, </a:t>
            </a:r>
            <a:r>
              <a:rPr lang="ru-RU" sz="2000" dirty="0" err="1">
                <a:latin typeface="Candara" pitchFamily="34" charset="0"/>
              </a:rPr>
              <a:t>утворений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хрящем</a:t>
            </a:r>
            <a:r>
              <a:rPr lang="ru-RU" sz="2000" dirty="0">
                <a:latin typeface="Candara" pitchFamily="34" charset="0"/>
              </a:rPr>
              <a:t>: </a:t>
            </a:r>
            <a:r>
              <a:rPr lang="ru-RU" sz="2000" dirty="0" err="1">
                <a:latin typeface="Candara" pitchFamily="34" charset="0"/>
              </a:rPr>
              <a:t>мозок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захищений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хрящовим</a:t>
            </a:r>
            <a:r>
              <a:rPr lang="ru-RU" sz="2000" dirty="0">
                <a:latin typeface="Candara" pitchFamily="34" charset="0"/>
              </a:rPr>
              <a:t> черепом, </a:t>
            </a:r>
            <a:r>
              <a:rPr lang="ru-RU" sz="2000" dirty="0" err="1">
                <a:latin typeface="Candara" pitchFamily="34" charset="0"/>
              </a:rPr>
              <a:t>опорні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хрящі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маються</a:t>
            </a:r>
            <a:r>
              <a:rPr lang="ru-RU" sz="2000" dirty="0">
                <a:latin typeface="Candara" pitchFamily="34" charset="0"/>
              </a:rPr>
              <a:t> на </a:t>
            </a:r>
            <a:r>
              <a:rPr lang="ru-RU" sz="2000" dirty="0" err="1">
                <a:latin typeface="Candara" pitchFamily="34" charset="0"/>
              </a:rPr>
              <a:t>підставі</a:t>
            </a:r>
            <a:r>
              <a:rPr lang="ru-RU" sz="2000" dirty="0">
                <a:latin typeface="Candara" pitchFamily="34" charset="0"/>
              </a:rPr>
              <a:t> </a:t>
            </a:r>
            <a:r>
              <a:rPr lang="ru-RU" sz="2000" dirty="0" err="1">
                <a:latin typeface="Candara" pitchFamily="34" charset="0"/>
              </a:rPr>
              <a:t>щупалець</a:t>
            </a:r>
            <a:r>
              <a:rPr lang="ru-RU" sz="2000" dirty="0">
                <a:latin typeface="Candara" pitchFamily="34" charset="0"/>
              </a:rPr>
              <a:t> і </a:t>
            </a:r>
            <a:r>
              <a:rPr lang="ru-RU" sz="2000" dirty="0" err="1">
                <a:latin typeface="Candara" pitchFamily="34" charset="0"/>
              </a:rPr>
              <a:t>плавників</a:t>
            </a:r>
            <a:r>
              <a:rPr lang="ru-RU" sz="2000" dirty="0">
                <a:latin typeface="Candara" pitchFamily="34" charset="0"/>
              </a:rPr>
              <a:t>.</a:t>
            </a:r>
            <a:endParaRPr lang="ru-RU" sz="2200" dirty="0" smtClean="0">
              <a:latin typeface="Candar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816423" cy="282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52" y="3501008"/>
            <a:ext cx="3924265" cy="282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803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Внутрішня будова головоногих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56792"/>
            <a:ext cx="8654323" cy="4096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75247" y="1268760"/>
            <a:ext cx="86409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err="1" smtClean="0">
                <a:latin typeface="Candara" pitchFamily="34" charset="0"/>
              </a:rPr>
              <a:t>Органи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почуттів</a:t>
            </a:r>
            <a:r>
              <a:rPr lang="ru-RU" dirty="0" smtClean="0">
                <a:latin typeface="Candara" pitchFamily="34" charset="0"/>
              </a:rPr>
              <a:t> добре </a:t>
            </a:r>
            <a:r>
              <a:rPr lang="ru-RU" dirty="0" err="1" smtClean="0">
                <a:latin typeface="Candara" pitchFamily="34" charset="0"/>
              </a:rPr>
              <a:t>розвинені</a:t>
            </a:r>
            <a:r>
              <a:rPr lang="ru-RU" dirty="0" smtClean="0">
                <a:latin typeface="Candara" pitchFamily="34" charset="0"/>
              </a:rPr>
              <a:t>. По </a:t>
            </a:r>
            <a:r>
              <a:rPr lang="ru-RU" dirty="0" err="1" smtClean="0">
                <a:latin typeface="Candara" pitchFamily="34" charset="0"/>
              </a:rPr>
              <a:t>складності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будови</a:t>
            </a:r>
            <a:r>
              <a:rPr lang="ru-RU" dirty="0" smtClean="0">
                <a:latin typeface="Candara" pitchFamily="34" charset="0"/>
              </a:rPr>
              <a:t> і </a:t>
            </a:r>
            <a:r>
              <a:rPr lang="ru-RU" dirty="0" err="1" smtClean="0">
                <a:latin typeface="Candara" pitchFamily="34" charset="0"/>
              </a:rPr>
              <a:t>гостроті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зору</a:t>
            </a:r>
            <a:endParaRPr lang="ru-RU" dirty="0" smtClean="0">
              <a:latin typeface="Candara" pitchFamily="34" charset="0"/>
            </a:endParaRPr>
          </a:p>
          <a:p>
            <a:pPr algn="ctr" eaLnBrk="1" hangingPunct="1"/>
            <a:r>
              <a:rPr lang="ru-RU" dirty="0" err="1" smtClean="0">
                <a:latin typeface="Candara" pitchFamily="34" charset="0"/>
              </a:rPr>
              <a:t>очі</a:t>
            </a:r>
            <a:r>
              <a:rPr lang="ru-RU" dirty="0" smtClean="0">
                <a:latin typeface="Candara" pitchFamily="34" charset="0"/>
              </a:rPr>
              <a:t> головоногих </a:t>
            </a:r>
            <a:r>
              <a:rPr lang="ru-RU" dirty="0" err="1" smtClean="0">
                <a:latin typeface="Candara" pitchFamily="34" charset="0"/>
              </a:rPr>
              <a:t>молюсків</a:t>
            </a:r>
            <a:r>
              <a:rPr lang="ru-RU" dirty="0" smtClean="0">
                <a:latin typeface="Candara" pitchFamily="34" charset="0"/>
              </a:rPr>
              <a:t> не </a:t>
            </a:r>
            <a:r>
              <a:rPr lang="ru-RU" dirty="0" err="1" smtClean="0">
                <a:latin typeface="Candara" pitchFamily="34" charset="0"/>
              </a:rPr>
              <a:t>поступаються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smtClean="0">
                <a:latin typeface="Candara" pitchFamily="34" charset="0"/>
              </a:rPr>
              <a:t>очам </a:t>
            </a:r>
            <a:r>
              <a:rPr lang="ru-RU" dirty="0" err="1" smtClean="0">
                <a:latin typeface="Candara" pitchFamily="34" charset="0"/>
              </a:rPr>
              <a:t>багатьох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хребетних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pPr algn="ctr" eaLnBrk="1" hangingPunct="1"/>
            <a:r>
              <a:rPr lang="ru-RU" dirty="0" err="1" smtClean="0">
                <a:latin typeface="Candara" pitchFamily="34" charset="0"/>
              </a:rPr>
              <a:t>Серед</a:t>
            </a:r>
            <a:r>
              <a:rPr lang="ru-RU" dirty="0" smtClean="0">
                <a:latin typeface="Candara" pitchFamily="34" charset="0"/>
              </a:rPr>
              <a:t> головоногих </a:t>
            </a:r>
            <a:r>
              <a:rPr lang="ru-RU" dirty="0" err="1" smtClean="0">
                <a:latin typeface="Candara" pitchFamily="34" charset="0"/>
              </a:rPr>
              <a:t>зустрічаються</a:t>
            </a:r>
            <a:r>
              <a:rPr lang="ru-RU" dirty="0" smtClean="0">
                <a:latin typeface="Candara" pitchFamily="34" charset="0"/>
              </a:rPr>
              <a:t> особливо </a:t>
            </a:r>
            <a:r>
              <a:rPr lang="ru-RU" dirty="0" err="1" smtClean="0">
                <a:latin typeface="Candara" pitchFamily="34" charset="0"/>
              </a:rPr>
              <a:t>великоокі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Наприклад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діаметр</a:t>
            </a:r>
            <a:r>
              <a:rPr lang="ru-RU" dirty="0" smtClean="0">
                <a:latin typeface="Candara" pitchFamily="34" charset="0"/>
              </a:rPr>
              <a:t> ока </a:t>
            </a:r>
            <a:r>
              <a:rPr lang="ru-RU" dirty="0" err="1" smtClean="0">
                <a:latin typeface="Candara" pitchFamily="34" charset="0"/>
              </a:rPr>
              <a:t>гігантського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smtClean="0">
                <a:latin typeface="Candara" pitchFamily="34" charset="0"/>
              </a:rPr>
              <a:t>кальмара </a:t>
            </a:r>
            <a:r>
              <a:rPr lang="ru-RU" dirty="0" err="1" smtClean="0">
                <a:latin typeface="Candara" pitchFamily="34" charset="0"/>
              </a:rPr>
              <a:t>досягає</a:t>
            </a:r>
            <a:r>
              <a:rPr lang="ru-RU" dirty="0" smtClean="0">
                <a:latin typeface="Candara" pitchFamily="34" charset="0"/>
              </a:rPr>
              <a:t> 40 </a:t>
            </a:r>
            <a:r>
              <a:rPr lang="ru-RU" dirty="0" err="1" smtClean="0">
                <a:latin typeface="Candara" pitchFamily="34" charset="0"/>
              </a:rPr>
              <a:t>см.У</a:t>
            </a:r>
            <a:r>
              <a:rPr lang="ru-RU" dirty="0" smtClean="0">
                <a:latin typeface="Candara" pitchFamily="34" charset="0"/>
              </a:rPr>
              <a:t> головоногих </a:t>
            </a:r>
            <a:r>
              <a:rPr lang="ru-RU" dirty="0" err="1" smtClean="0">
                <a:latin typeface="Candara" pitchFamily="34" charset="0"/>
              </a:rPr>
              <a:t>молюсків</a:t>
            </a:r>
            <a:r>
              <a:rPr lang="ru-RU" dirty="0" smtClean="0">
                <a:latin typeface="Candara" pitchFamily="34" charset="0"/>
              </a:rPr>
              <a:t> є</a:t>
            </a:r>
          </a:p>
          <a:p>
            <a:pPr algn="ctr" eaLnBrk="1" hangingPunct="1"/>
            <a:r>
              <a:rPr lang="ru-RU" dirty="0" err="1" smtClean="0">
                <a:latin typeface="Candara" pitchFamily="34" charset="0"/>
              </a:rPr>
              <a:t>органи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хімічного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почуття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рівноваги</a:t>
            </a:r>
            <a:r>
              <a:rPr lang="ru-RU" dirty="0" smtClean="0">
                <a:latin typeface="Candara" pitchFamily="34" charset="0"/>
              </a:rPr>
              <a:t>, в </a:t>
            </a:r>
            <a:r>
              <a:rPr lang="ru-RU" dirty="0" err="1" smtClean="0">
                <a:latin typeface="Candara" pitchFamily="34" charset="0"/>
              </a:rPr>
              <a:t>шкірі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розсіяні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дотикові</a:t>
            </a:r>
            <a:r>
              <a:rPr lang="ru-RU" dirty="0" smtClean="0">
                <a:latin typeface="Candara" pitchFamily="34" charset="0"/>
              </a:rPr>
              <a:t>,</a:t>
            </a:r>
          </a:p>
          <a:p>
            <a:pPr algn="ctr" eaLnBrk="1" hangingPunct="1"/>
            <a:r>
              <a:rPr lang="ru-RU" dirty="0" err="1" smtClean="0">
                <a:latin typeface="Candara" pitchFamily="34" charset="0"/>
              </a:rPr>
              <a:t>світлочутливі</a:t>
            </a:r>
            <a:r>
              <a:rPr lang="ru-RU" dirty="0" smtClean="0">
                <a:latin typeface="Candara" pitchFamily="34" charset="0"/>
              </a:rPr>
              <a:t> і </a:t>
            </a:r>
            <a:r>
              <a:rPr lang="ru-RU" dirty="0" err="1" smtClean="0">
                <a:latin typeface="Candara" pitchFamily="34" charset="0"/>
              </a:rPr>
              <a:t>смакові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клітини</a:t>
            </a:r>
            <a:r>
              <a:rPr lang="ru-RU" dirty="0" smtClean="0">
                <a:latin typeface="Candara" pitchFamily="34" charset="0"/>
              </a:rPr>
              <a:t>.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Органи чуття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984776" cy="37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268760"/>
            <a:ext cx="8640960" cy="41703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800" dirty="0" err="1" smtClean="0">
                <a:latin typeface="Candara" pitchFamily="34" charset="0"/>
              </a:rPr>
              <a:t>Головоногі</a:t>
            </a:r>
            <a:r>
              <a:rPr lang="ru-RU" sz="1800" dirty="0" smtClean="0">
                <a:latin typeface="Candara" pitchFamily="34" charset="0"/>
              </a:rPr>
              <a:t> </a:t>
            </a:r>
            <a:r>
              <a:rPr lang="ru-RU" sz="1800" dirty="0" err="1">
                <a:latin typeface="Candara" pitchFamily="34" charset="0"/>
              </a:rPr>
              <a:t>молюски</a:t>
            </a:r>
            <a:r>
              <a:rPr lang="ru-RU" sz="1800" dirty="0">
                <a:latin typeface="Candara" pitchFamily="34" charset="0"/>
              </a:rPr>
              <a:t> </a:t>
            </a:r>
            <a:r>
              <a:rPr lang="ru-RU" sz="1800" dirty="0" err="1">
                <a:latin typeface="Candara" pitchFamily="34" charset="0"/>
              </a:rPr>
              <a:t>роздільностатеві</a:t>
            </a:r>
            <a:r>
              <a:rPr lang="ru-RU" sz="1800" dirty="0">
                <a:latin typeface="Candara" pitchFamily="34" charset="0"/>
              </a:rPr>
              <a:t> </a:t>
            </a:r>
            <a:r>
              <a:rPr lang="ru-RU" sz="1800" dirty="0" err="1">
                <a:latin typeface="Candara" pitchFamily="34" charset="0"/>
              </a:rPr>
              <a:t>тварини</a:t>
            </a:r>
            <a:r>
              <a:rPr lang="ru-RU" sz="1800" dirty="0">
                <a:latin typeface="Candara" pitchFamily="34" charset="0"/>
              </a:rPr>
              <a:t>. </a:t>
            </a:r>
            <a:r>
              <a:rPr lang="ru-RU" sz="1800" dirty="0" err="1">
                <a:latin typeface="Candara" pitchFamily="34" charset="0"/>
              </a:rPr>
              <a:t>Під</a:t>
            </a:r>
            <a:r>
              <a:rPr lang="ru-RU" sz="1800" dirty="0">
                <a:latin typeface="Candara" pitchFamily="34" charset="0"/>
              </a:rPr>
              <a:t> </a:t>
            </a:r>
            <a:r>
              <a:rPr lang="ru-RU" sz="1800" dirty="0" smtClean="0">
                <a:latin typeface="Candara" pitchFamily="34" charset="0"/>
              </a:rPr>
              <a:t>час </a:t>
            </a:r>
            <a:r>
              <a:rPr lang="ru-RU" sz="1800" dirty="0" err="1" smtClean="0">
                <a:latin typeface="Candara" pitchFamily="34" charset="0"/>
              </a:rPr>
              <a:t>розмноження</a:t>
            </a:r>
            <a:r>
              <a:rPr lang="ru-RU" sz="1800" dirty="0" smtClean="0">
                <a:latin typeface="Candara" pitchFamily="34" charset="0"/>
              </a:rPr>
              <a:t> </a:t>
            </a:r>
            <a:r>
              <a:rPr lang="ru-RU" sz="1800" dirty="0" err="1">
                <a:latin typeface="Candara" pitchFamily="34" charset="0"/>
              </a:rPr>
              <a:t>самці</a:t>
            </a:r>
            <a:r>
              <a:rPr lang="ru-RU" sz="1800" dirty="0">
                <a:latin typeface="Candara" pitchFamily="34" charset="0"/>
              </a:rPr>
              <a:t> головоногих </a:t>
            </a:r>
            <a:r>
              <a:rPr lang="ru-RU" sz="1800" dirty="0" err="1">
                <a:latin typeface="Candara" pitchFamily="34" charset="0"/>
              </a:rPr>
              <a:t>молюсків</a:t>
            </a:r>
            <a:r>
              <a:rPr lang="ru-RU" sz="1800" dirty="0">
                <a:latin typeface="Candara" pitchFamily="34" charset="0"/>
              </a:rPr>
              <a:t> </a:t>
            </a:r>
            <a:r>
              <a:rPr lang="ru-RU" sz="1800" dirty="0" err="1">
                <a:latin typeface="Candara" pitchFamily="34" charset="0"/>
              </a:rPr>
              <a:t>однієї</a:t>
            </a:r>
            <a:r>
              <a:rPr lang="ru-RU" sz="1800" dirty="0">
                <a:latin typeface="Candara" pitchFamily="34" charset="0"/>
              </a:rPr>
              <a:t> з рук-</a:t>
            </a:r>
            <a:r>
              <a:rPr lang="ru-RU" sz="1800" dirty="0" err="1">
                <a:latin typeface="Candara" pitchFamily="34" charset="0"/>
              </a:rPr>
              <a:t>дістають</a:t>
            </a:r>
            <a:r>
              <a:rPr lang="ru-RU" sz="1800" dirty="0">
                <a:latin typeface="Candara" pitchFamily="34" charset="0"/>
              </a:rPr>
              <a:t> з </a:t>
            </a:r>
            <a:r>
              <a:rPr lang="ru-RU" sz="1800" dirty="0" err="1">
                <a:latin typeface="Candara" pitchFamily="34" charset="0"/>
              </a:rPr>
              <a:t>мантійної</a:t>
            </a:r>
            <a:r>
              <a:rPr lang="ru-RU" sz="1800" dirty="0">
                <a:latin typeface="Candara" pitchFamily="34" charset="0"/>
              </a:rPr>
              <a:t> </a:t>
            </a:r>
            <a:r>
              <a:rPr lang="ru-RU" sz="1800" dirty="0" err="1">
                <a:latin typeface="Candara" pitchFamily="34" charset="0"/>
              </a:rPr>
              <a:t>порожнини</a:t>
            </a:r>
            <a:r>
              <a:rPr lang="ru-RU" sz="1800" dirty="0">
                <a:latin typeface="Candara" pitchFamily="34" charset="0"/>
              </a:rPr>
              <a:t> </a:t>
            </a:r>
            <a:r>
              <a:rPr lang="ru-RU" sz="1800" dirty="0" err="1">
                <a:latin typeface="Candara" pitchFamily="34" charset="0"/>
              </a:rPr>
              <a:t>упаковану</a:t>
            </a:r>
            <a:r>
              <a:rPr lang="ru-RU" sz="1800" dirty="0">
                <a:latin typeface="Candara" pitchFamily="34" charset="0"/>
              </a:rPr>
              <a:t> в «</a:t>
            </a:r>
            <a:r>
              <a:rPr lang="ru-RU" sz="1800" dirty="0" err="1">
                <a:latin typeface="Candara" pitchFamily="34" charset="0"/>
              </a:rPr>
              <a:t>пакети</a:t>
            </a:r>
            <a:r>
              <a:rPr lang="ru-RU" sz="1800" dirty="0">
                <a:latin typeface="Candara" pitchFamily="34" charset="0"/>
              </a:rPr>
              <a:t>» сперму і </a:t>
            </a:r>
            <a:r>
              <a:rPr lang="ru-RU" sz="1800" dirty="0" err="1">
                <a:latin typeface="Candara" pitchFamily="34" charset="0"/>
              </a:rPr>
              <a:t>переносять</a:t>
            </a:r>
            <a:r>
              <a:rPr lang="ru-RU" sz="1800" dirty="0">
                <a:latin typeface="Candara" pitchFamily="34" charset="0"/>
              </a:rPr>
              <a:t> </a:t>
            </a:r>
            <a:r>
              <a:rPr lang="ru-RU" sz="1800" dirty="0" err="1">
                <a:latin typeface="Candara" pitchFamily="34" charset="0"/>
              </a:rPr>
              <a:t>її</a:t>
            </a:r>
            <a:r>
              <a:rPr lang="ru-RU" sz="1800" dirty="0">
                <a:latin typeface="Candara" pitchFamily="34" charset="0"/>
              </a:rPr>
              <a:t> на </a:t>
            </a:r>
            <a:r>
              <a:rPr lang="ru-RU" sz="1800" dirty="0" err="1">
                <a:latin typeface="Candara" pitchFamily="34" charset="0"/>
              </a:rPr>
              <a:t>сім'яприймач</a:t>
            </a:r>
            <a:r>
              <a:rPr lang="ru-RU" sz="1800" dirty="0">
                <a:latin typeface="Candara" pitchFamily="34" charset="0"/>
              </a:rPr>
              <a:t> самки. </a:t>
            </a:r>
            <a:r>
              <a:rPr lang="ru-RU" sz="1800" dirty="0" err="1">
                <a:latin typeface="Candara" pitchFamily="34" charset="0"/>
              </a:rPr>
              <a:t>Розміри</a:t>
            </a:r>
            <a:r>
              <a:rPr lang="ru-RU" sz="1800" dirty="0">
                <a:latin typeface="Candara" pitchFamily="34" charset="0"/>
              </a:rPr>
              <a:t> </a:t>
            </a:r>
            <a:r>
              <a:rPr lang="ru-RU" sz="1800" dirty="0" err="1">
                <a:latin typeface="Candara" pitchFamily="34" charset="0"/>
              </a:rPr>
              <a:t>сперматофорів-від</a:t>
            </a:r>
            <a:r>
              <a:rPr lang="ru-RU" sz="1800" dirty="0">
                <a:latin typeface="Candara" pitchFamily="34" charset="0"/>
              </a:rPr>
              <a:t> 3 мм до 115 см</a:t>
            </a:r>
            <a:r>
              <a:rPr lang="ru-RU" sz="1800" dirty="0" smtClean="0">
                <a:latin typeface="Candara" pitchFamily="34" charset="0"/>
              </a:rPr>
              <a:t>.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1800" dirty="0" smtClean="0">
                <a:latin typeface="Candara" pitchFamily="34" charset="0"/>
              </a:rPr>
              <a:t>Самка відкладає яйця в гнізді, захищеному огорожею з каменів або інших підводних предметів. Вона дуже дбайлива мати: протягом 4-х місяців охороняє яйця, перебирає</a:t>
            </a:r>
            <a:r>
              <a:rPr lang="ru-RU" sz="1800" dirty="0" smtClean="0">
                <a:latin typeface="Candara" pitchFamily="34" charset="0"/>
              </a:rPr>
              <a:t>, </a:t>
            </a:r>
            <a:r>
              <a:rPr lang="ru-RU" sz="1800" dirty="0" err="1" smtClean="0">
                <a:latin typeface="Candara" pitchFamily="34" charset="0"/>
              </a:rPr>
              <a:t>погладжує</a:t>
            </a:r>
            <a:r>
              <a:rPr lang="ru-RU" sz="1800" dirty="0" smtClean="0">
                <a:latin typeface="Candara" pitchFamily="34" charset="0"/>
              </a:rPr>
              <a:t> </a:t>
            </a:r>
            <a:r>
              <a:rPr lang="ru-RU" sz="1800" dirty="0" err="1" smtClean="0">
                <a:latin typeface="Candara" pitchFamily="34" charset="0"/>
              </a:rPr>
              <a:t>їх</a:t>
            </a:r>
            <a:r>
              <a:rPr lang="ru-RU" sz="1800" dirty="0" smtClean="0">
                <a:latin typeface="Candara" pitchFamily="34" charset="0"/>
              </a:rPr>
              <a:t>, </a:t>
            </a:r>
            <a:r>
              <a:rPr lang="ru-RU" sz="1800" dirty="0" err="1" smtClean="0">
                <a:latin typeface="Candara" pitchFamily="34" charset="0"/>
              </a:rPr>
              <a:t>очищає</a:t>
            </a:r>
            <a:r>
              <a:rPr lang="ru-RU" sz="1800" dirty="0" smtClean="0">
                <a:latin typeface="Candara" pitchFamily="34" charset="0"/>
              </a:rPr>
              <a:t> </a:t>
            </a:r>
            <a:r>
              <a:rPr lang="ru-RU" sz="1800" dirty="0" err="1" smtClean="0">
                <a:latin typeface="Candara" pitchFamily="34" charset="0"/>
              </a:rPr>
              <a:t>від</a:t>
            </a:r>
            <a:r>
              <a:rPr lang="ru-RU" sz="1800" dirty="0" smtClean="0">
                <a:latin typeface="Candara" pitchFamily="34" charset="0"/>
              </a:rPr>
              <a:t> </a:t>
            </a:r>
            <a:r>
              <a:rPr lang="ru-RU" sz="1800" dirty="0" err="1" smtClean="0">
                <a:latin typeface="Candara" pitchFamily="34" charset="0"/>
              </a:rPr>
              <a:t>бруду</a:t>
            </a:r>
            <a:r>
              <a:rPr lang="ru-RU" sz="1800" dirty="0" smtClean="0">
                <a:latin typeface="Candara" pitchFamily="34" charset="0"/>
              </a:rPr>
              <a:t>, </a:t>
            </a:r>
            <a:r>
              <a:rPr lang="ru-RU" sz="1800" dirty="0" err="1" smtClean="0">
                <a:latin typeface="Candara" pitchFamily="34" charset="0"/>
              </a:rPr>
              <a:t>обливає</a:t>
            </a:r>
            <a:r>
              <a:rPr lang="ru-RU" sz="1800" dirty="0" smtClean="0">
                <a:latin typeface="Candara" pitchFamily="34" charset="0"/>
              </a:rPr>
              <a:t> водою і при </a:t>
            </a:r>
            <a:r>
              <a:rPr lang="ru-RU" sz="1800" dirty="0" err="1" smtClean="0">
                <a:latin typeface="Candara" pitchFamily="34" charset="0"/>
              </a:rPr>
              <a:t>цьому</a:t>
            </a:r>
            <a:r>
              <a:rPr lang="ru-RU" sz="1800" dirty="0" smtClean="0">
                <a:latin typeface="Candara" pitchFamily="34" charset="0"/>
              </a:rPr>
              <a:t> </a:t>
            </a:r>
            <a:r>
              <a:rPr lang="ru-RU" sz="1800" dirty="0" err="1" smtClean="0">
                <a:latin typeface="Candara" pitchFamily="34" charset="0"/>
              </a:rPr>
              <a:t>нічого</a:t>
            </a:r>
            <a:r>
              <a:rPr lang="ru-RU" sz="1800" dirty="0" smtClean="0">
                <a:latin typeface="Candara" pitchFamily="34" charset="0"/>
              </a:rPr>
              <a:t> не </a:t>
            </a:r>
            <a:r>
              <a:rPr lang="ru-RU" sz="1800" dirty="0" err="1" smtClean="0">
                <a:latin typeface="Candara" pitchFamily="34" charset="0"/>
              </a:rPr>
              <a:t>їсть</a:t>
            </a:r>
            <a:r>
              <a:rPr lang="ru-RU" sz="1800" dirty="0" smtClean="0">
                <a:latin typeface="Candara" pitchFamily="34" charset="0"/>
              </a:rPr>
              <a:t>. </a:t>
            </a:r>
            <a:r>
              <a:rPr lang="ru-RU" sz="1800" dirty="0" err="1" smtClean="0">
                <a:latin typeface="Candara" pitchFamily="34" charset="0"/>
              </a:rPr>
              <a:t>Більшість</a:t>
            </a:r>
            <a:r>
              <a:rPr lang="ru-RU" sz="1800" dirty="0" smtClean="0">
                <a:latin typeface="Candara" pitchFamily="34" charset="0"/>
              </a:rPr>
              <a:t> самок – </a:t>
            </a:r>
            <a:r>
              <a:rPr lang="ru-RU" sz="1800" dirty="0" err="1" smtClean="0">
                <a:latin typeface="Candara" pitchFamily="34" charset="0"/>
              </a:rPr>
              <a:t>гине</a:t>
            </a:r>
            <a:r>
              <a:rPr lang="ru-RU" sz="1800" dirty="0" smtClean="0">
                <a:latin typeface="Candara" pitchFamily="34" charset="0"/>
              </a:rPr>
              <a:t> </a:t>
            </a:r>
            <a:r>
              <a:rPr lang="ru-RU" sz="1800" dirty="0" err="1" smtClean="0">
                <a:latin typeface="Candara" pitchFamily="34" charset="0"/>
              </a:rPr>
              <a:t>після</a:t>
            </a:r>
            <a:r>
              <a:rPr lang="ru-RU" sz="1800" dirty="0" smtClean="0">
                <a:latin typeface="Candara" pitchFamily="34" charset="0"/>
              </a:rPr>
              <a:t> </a:t>
            </a:r>
            <a:r>
              <a:rPr lang="ru-RU" sz="1800" dirty="0" err="1" smtClean="0">
                <a:latin typeface="Candara" pitchFamily="34" charset="0"/>
              </a:rPr>
              <a:t>нарождження</a:t>
            </a:r>
            <a:r>
              <a:rPr lang="ru-RU" sz="1800" dirty="0" smtClean="0">
                <a:latin typeface="Candara" pitchFamily="34" charset="0"/>
              </a:rPr>
              <a:t> </a:t>
            </a:r>
            <a:r>
              <a:rPr lang="ru-RU" sz="1800" dirty="0" err="1" smtClean="0">
                <a:latin typeface="Candara" pitchFamily="34" charset="0"/>
              </a:rPr>
              <a:t>малят</a:t>
            </a:r>
            <a:r>
              <a:rPr lang="ru-RU" sz="1800" dirty="0" smtClean="0">
                <a:latin typeface="Candara" pitchFamily="34" charset="0"/>
              </a:rPr>
              <a:t>. </a:t>
            </a:r>
          </a:p>
          <a:p>
            <a:pPr algn="ctr">
              <a:lnSpc>
                <a:spcPct val="80000"/>
              </a:lnSpc>
              <a:buNone/>
            </a:pPr>
            <a:r>
              <a:rPr lang="uk-UA" sz="1800" dirty="0" smtClean="0">
                <a:latin typeface="Candara" pitchFamily="34" charset="0"/>
              </a:rPr>
              <a:t>З яєць вилуплюються крихітні тваринки, що вже здатні самі шукати їжу.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Розмноження головоногих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91" y="3506349"/>
            <a:ext cx="4074612" cy="3217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03" y="3529332"/>
            <a:ext cx="1771897" cy="1409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07628"/>
            <a:ext cx="1752845" cy="1381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40542"/>
            <a:ext cx="8892480" cy="42545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500" b="1" dirty="0" smtClean="0"/>
              <a:t>  </a:t>
            </a:r>
            <a:r>
              <a:rPr lang="ru-RU" sz="1900" dirty="0" err="1">
                <a:latin typeface="Candara" pitchFamily="34" charset="0"/>
              </a:rPr>
              <a:t>Головоногі</a:t>
            </a:r>
            <a:r>
              <a:rPr lang="ru-RU" sz="1900" dirty="0">
                <a:latin typeface="Candara" pitchFamily="34" charset="0"/>
              </a:rPr>
              <a:t> не </a:t>
            </a:r>
            <a:r>
              <a:rPr lang="ru-RU" sz="1900" dirty="0" err="1">
                <a:latin typeface="Candara" pitchFamily="34" charset="0"/>
              </a:rPr>
              <a:t>здаються</a:t>
            </a:r>
            <a:r>
              <a:rPr lang="ru-RU" sz="1900" dirty="0">
                <a:latin typeface="Candara" pitchFamily="34" charset="0"/>
              </a:rPr>
              <a:t> без </a:t>
            </a:r>
            <a:r>
              <a:rPr lang="ru-RU" sz="1900" dirty="0" err="1">
                <a:latin typeface="Candara" pitchFamily="34" charset="0"/>
              </a:rPr>
              <a:t>боротьби</a:t>
            </a:r>
            <a:r>
              <a:rPr lang="ru-RU" sz="1900" dirty="0">
                <a:latin typeface="Candara" pitchFamily="34" charset="0"/>
              </a:rPr>
              <a:t>: вони </a:t>
            </a:r>
            <a:r>
              <a:rPr lang="ru-RU" sz="1900" dirty="0" err="1">
                <a:latin typeface="Candara" pitchFamily="34" charset="0"/>
              </a:rPr>
              <a:t>відмінно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озброєні</a:t>
            </a:r>
            <a:r>
              <a:rPr lang="ru-RU" sz="1900" dirty="0">
                <a:latin typeface="Candara" pitchFamily="34" charset="0"/>
              </a:rPr>
              <a:t>. </a:t>
            </a:r>
            <a:r>
              <a:rPr lang="ru-RU" sz="1900" dirty="0" err="1">
                <a:latin typeface="Candara" pitchFamily="34" charset="0"/>
              </a:rPr>
              <a:t>Їх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щупальця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засаджені</a:t>
            </a:r>
            <a:r>
              <a:rPr lang="ru-RU" sz="1900" dirty="0">
                <a:latin typeface="Candara" pitchFamily="34" charset="0"/>
              </a:rPr>
              <a:t> сотнями присосок, а у </a:t>
            </a:r>
            <a:r>
              <a:rPr lang="ru-RU" sz="1900" dirty="0" err="1">
                <a:latin typeface="Candara" pitchFamily="34" charset="0"/>
              </a:rPr>
              <a:t>багатьох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кальмарів</a:t>
            </a:r>
            <a:r>
              <a:rPr lang="ru-RU" sz="1900" dirty="0">
                <a:latin typeface="Candara" pitchFamily="34" charset="0"/>
              </a:rPr>
              <a:t> - </a:t>
            </a:r>
            <a:r>
              <a:rPr lang="ru-RU" sz="1900" dirty="0" err="1">
                <a:latin typeface="Candara" pitchFamily="34" charset="0"/>
              </a:rPr>
              <a:t>також</a:t>
            </a:r>
            <a:r>
              <a:rPr lang="ru-RU" sz="1900" dirty="0">
                <a:latin typeface="Candara" pitchFamily="34" charset="0"/>
              </a:rPr>
              <a:t> і </a:t>
            </a:r>
            <a:r>
              <a:rPr lang="ru-RU" sz="1900" dirty="0" err="1">
                <a:latin typeface="Candara" pitchFamily="34" charset="0"/>
              </a:rPr>
              <a:t>кігтями</a:t>
            </a:r>
            <a:r>
              <a:rPr lang="ru-RU" sz="1900" dirty="0">
                <a:latin typeface="Candara" pitchFamily="34" charset="0"/>
              </a:rPr>
              <a:t>, </a:t>
            </a:r>
            <a:r>
              <a:rPr lang="ru-RU" sz="1900" dirty="0" err="1">
                <a:latin typeface="Candara" pitchFamily="34" charset="0"/>
              </a:rPr>
              <a:t>гострими</a:t>
            </a:r>
            <a:r>
              <a:rPr lang="ru-RU" sz="1900" dirty="0">
                <a:latin typeface="Candara" pitchFamily="34" charset="0"/>
              </a:rPr>
              <a:t> і </a:t>
            </a:r>
            <a:r>
              <a:rPr lang="ru-RU" sz="1900" dirty="0" err="1">
                <a:latin typeface="Candara" pitchFamily="34" charset="0"/>
              </a:rPr>
              <a:t>кривими</a:t>
            </a:r>
            <a:r>
              <a:rPr lang="ru-RU" sz="1900" dirty="0">
                <a:latin typeface="Candara" pitchFamily="34" charset="0"/>
              </a:rPr>
              <a:t>, як у </a:t>
            </a:r>
            <a:r>
              <a:rPr lang="ru-RU" sz="1900" dirty="0" err="1">
                <a:latin typeface="Candara" pitchFamily="34" charset="0"/>
              </a:rPr>
              <a:t>кішок</a:t>
            </a:r>
            <a:r>
              <a:rPr lang="ru-RU" sz="1900" dirty="0">
                <a:latin typeface="Candara" pitchFamily="34" charset="0"/>
              </a:rPr>
              <a:t>. </a:t>
            </a:r>
            <a:r>
              <a:rPr lang="ru-RU" sz="1900" dirty="0" err="1">
                <a:latin typeface="Candara" pitchFamily="34" charset="0"/>
              </a:rPr>
              <a:t>Зубів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немає</a:t>
            </a:r>
            <a:r>
              <a:rPr lang="ru-RU" sz="1900" dirty="0">
                <a:latin typeface="Candara" pitchFamily="34" charset="0"/>
              </a:rPr>
              <a:t>, але є </a:t>
            </a:r>
            <a:r>
              <a:rPr lang="ru-RU" sz="1900" dirty="0" err="1">
                <a:latin typeface="Candara" pitchFamily="34" charset="0"/>
              </a:rPr>
              <a:t>дзьоб</a:t>
            </a:r>
            <a:r>
              <a:rPr lang="ru-RU" sz="1900" dirty="0">
                <a:latin typeface="Candara" pitchFamily="34" charset="0"/>
              </a:rPr>
              <a:t>. </a:t>
            </a:r>
            <a:r>
              <a:rPr lang="ru-RU" sz="1900" dirty="0" err="1">
                <a:latin typeface="Candara" pitchFamily="34" charset="0"/>
              </a:rPr>
              <a:t>Роговий</a:t>
            </a:r>
            <a:r>
              <a:rPr lang="ru-RU" sz="1900" dirty="0">
                <a:latin typeface="Candara" pitchFamily="34" charset="0"/>
              </a:rPr>
              <a:t>, </a:t>
            </a:r>
            <a:r>
              <a:rPr lang="ru-RU" sz="1900" dirty="0" err="1">
                <a:latin typeface="Candara" pitchFamily="34" charset="0"/>
              </a:rPr>
              <a:t>гачкуватий</a:t>
            </a:r>
            <a:r>
              <a:rPr lang="ru-RU" sz="1900" dirty="0">
                <a:latin typeface="Candara" pitchFamily="34" charset="0"/>
              </a:rPr>
              <a:t>, </a:t>
            </a:r>
            <a:r>
              <a:rPr lang="ru-RU" sz="1900" dirty="0" err="1">
                <a:latin typeface="Candara" pitchFamily="34" charset="0"/>
              </a:rPr>
              <a:t>він</a:t>
            </a:r>
            <a:r>
              <a:rPr lang="ru-RU" sz="1900" dirty="0">
                <a:latin typeface="Candara" pitchFamily="34" charset="0"/>
              </a:rPr>
              <a:t> без </a:t>
            </a:r>
            <a:r>
              <a:rPr lang="ru-RU" sz="1900" dirty="0" err="1">
                <a:latin typeface="Candara" pitchFamily="34" charset="0"/>
              </a:rPr>
              <a:t>праці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прокушує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риб'ячу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шкіру</a:t>
            </a:r>
            <a:r>
              <a:rPr lang="ru-RU" sz="1900" dirty="0">
                <a:latin typeface="Candara" pitchFamily="34" charset="0"/>
              </a:rPr>
              <a:t> і </a:t>
            </a:r>
            <a:r>
              <a:rPr lang="ru-RU" sz="1900" dirty="0" err="1">
                <a:latin typeface="Candara" pitchFamily="34" charset="0"/>
              </a:rPr>
              <a:t>панцирі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крабів</a:t>
            </a:r>
            <a:r>
              <a:rPr lang="ru-RU" sz="1900" dirty="0">
                <a:latin typeface="Candara" pitchFamily="34" charset="0"/>
              </a:rPr>
              <a:t>, </a:t>
            </a:r>
            <a:r>
              <a:rPr lang="ru-RU" sz="1900" dirty="0" err="1">
                <a:latin typeface="Candara" pitchFamily="34" charset="0"/>
              </a:rPr>
              <a:t>протикає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наскрізь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навіть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міцні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раковини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двостулкових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молюсків</a:t>
            </a:r>
            <a:r>
              <a:rPr lang="ru-RU" sz="1900" dirty="0">
                <a:latin typeface="Candara" pitchFamily="34" charset="0"/>
              </a:rPr>
              <a:t>.</a:t>
            </a:r>
            <a:br>
              <a:rPr lang="ru-RU" sz="1900" dirty="0">
                <a:latin typeface="Candara" pitchFamily="34" charset="0"/>
              </a:rPr>
            </a:br>
            <a:r>
              <a:rPr lang="ru-RU" sz="1900" dirty="0" err="1">
                <a:latin typeface="Candara" pitchFamily="34" charset="0"/>
              </a:rPr>
              <a:t>Головоногі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молюски</a:t>
            </a:r>
            <a:r>
              <a:rPr lang="ru-RU" sz="1900" dirty="0">
                <a:latin typeface="Candara" pitchFamily="34" charset="0"/>
              </a:rPr>
              <a:t> в </a:t>
            </a:r>
            <a:r>
              <a:rPr lang="ru-RU" sz="1900" dirty="0" err="1">
                <a:latin typeface="Candara" pitchFamily="34" charset="0"/>
              </a:rPr>
              <a:t>процесі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еволюції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набули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ще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більш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дивне</a:t>
            </a:r>
            <a:r>
              <a:rPr lang="ru-RU" sz="1900" dirty="0">
                <a:latin typeface="Candara" pitchFamily="34" charset="0"/>
              </a:rPr>
              <a:t> диво-</a:t>
            </a:r>
            <a:r>
              <a:rPr lang="ru-RU" sz="1900" dirty="0" err="1">
                <a:latin typeface="Candara" pitchFamily="34" charset="0"/>
              </a:rPr>
              <a:t>зброю</a:t>
            </a:r>
            <a:r>
              <a:rPr lang="ru-RU" sz="1900" dirty="0">
                <a:latin typeface="Candara" pitchFamily="34" charset="0"/>
              </a:rPr>
              <a:t> - </a:t>
            </a:r>
            <a:r>
              <a:rPr lang="ru-RU" sz="1900" dirty="0" err="1">
                <a:latin typeface="Candara" pitchFamily="34" charset="0"/>
              </a:rPr>
              <a:t>чорнильну</a:t>
            </a:r>
            <a:r>
              <a:rPr lang="ru-RU" sz="1900" dirty="0">
                <a:latin typeface="Candara" pitchFamily="34" charset="0"/>
              </a:rPr>
              <a:t> бомбу. </a:t>
            </a:r>
            <a:r>
              <a:rPr lang="ru-RU" sz="1900" dirty="0" err="1">
                <a:latin typeface="Candara" pitchFamily="34" charset="0"/>
              </a:rPr>
              <a:t>Замість</a:t>
            </a:r>
            <a:r>
              <a:rPr lang="ru-RU" sz="1900" dirty="0">
                <a:latin typeface="Candara" pitchFamily="34" charset="0"/>
              </a:rPr>
              <a:t> шматка </a:t>
            </a:r>
            <a:r>
              <a:rPr lang="ru-RU" sz="1900" dirty="0" err="1">
                <a:latin typeface="Candara" pitchFamily="34" charset="0"/>
              </a:rPr>
              <a:t>живої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плоті</a:t>
            </a:r>
            <a:r>
              <a:rPr lang="ru-RU" sz="1900" dirty="0">
                <a:latin typeface="Candara" pitchFamily="34" charset="0"/>
              </a:rPr>
              <a:t> кальмар </a:t>
            </a:r>
            <a:r>
              <a:rPr lang="ru-RU" sz="1900" dirty="0" err="1">
                <a:latin typeface="Candara" pitchFamily="34" charset="0"/>
              </a:rPr>
              <a:t>викидає</a:t>
            </a:r>
            <a:r>
              <a:rPr lang="ru-RU" sz="1900" dirty="0">
                <a:latin typeface="Candara" pitchFamily="34" charset="0"/>
              </a:rPr>
              <a:t> перед </a:t>
            </a:r>
            <a:r>
              <a:rPr lang="ru-RU" sz="1900" dirty="0" err="1">
                <a:latin typeface="Candara" pitchFamily="34" charset="0"/>
              </a:rPr>
              <a:t>розкритою</a:t>
            </a:r>
            <a:r>
              <a:rPr lang="ru-RU" sz="1900" dirty="0">
                <a:latin typeface="Candara" pitchFamily="34" charset="0"/>
              </a:rPr>
              <a:t>, </a:t>
            </a:r>
            <a:r>
              <a:rPr lang="ru-RU" sz="1900" dirty="0" err="1">
                <a:latin typeface="Candara" pitchFamily="34" charset="0"/>
              </a:rPr>
              <a:t>щоб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зжерти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його</a:t>
            </a:r>
            <a:r>
              <a:rPr lang="ru-RU" sz="1900" dirty="0">
                <a:latin typeface="Candara" pitchFamily="34" charset="0"/>
              </a:rPr>
              <a:t>, </a:t>
            </a:r>
            <a:r>
              <a:rPr lang="ru-RU" sz="1900" dirty="0" err="1">
                <a:latin typeface="Candara" pitchFamily="34" charset="0"/>
              </a:rPr>
              <a:t>пащею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грубу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підробку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власної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персони</a:t>
            </a:r>
            <a:r>
              <a:rPr lang="ru-RU" sz="1900" dirty="0">
                <a:latin typeface="Candara" pitchFamily="34" charset="0"/>
              </a:rPr>
              <a:t>. Кальмар як </a:t>
            </a:r>
            <a:r>
              <a:rPr lang="ru-RU" sz="1900" dirty="0" err="1">
                <a:latin typeface="Candara" pitchFamily="34" charset="0"/>
              </a:rPr>
              <a:t>би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роздвоюється</a:t>
            </a:r>
            <a:r>
              <a:rPr lang="ru-RU" sz="1900" dirty="0">
                <a:latin typeface="Candara" pitchFamily="34" charset="0"/>
              </a:rPr>
              <a:t> на очах і </a:t>
            </a:r>
            <a:r>
              <a:rPr lang="ru-RU" sz="1900" dirty="0" err="1">
                <a:latin typeface="Candara" pitchFamily="34" charset="0"/>
              </a:rPr>
              <a:t>недругові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залишає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свого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безтілесного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двійника</a:t>
            </a:r>
            <a:r>
              <a:rPr lang="ru-RU" sz="1900" dirty="0">
                <a:latin typeface="Candara" pitchFamily="34" charset="0"/>
              </a:rPr>
              <a:t>, а сам </a:t>
            </a:r>
            <a:r>
              <a:rPr lang="ru-RU" sz="1900" dirty="0" err="1">
                <a:latin typeface="Candara" pitchFamily="34" charset="0"/>
              </a:rPr>
              <a:t>швидко</a:t>
            </a:r>
            <a:r>
              <a:rPr lang="ru-RU" sz="1900" dirty="0">
                <a:latin typeface="Candara" pitchFamily="34" charset="0"/>
              </a:rPr>
              <a:t> </a:t>
            </a:r>
            <a:r>
              <a:rPr lang="ru-RU" sz="1900" dirty="0" err="1">
                <a:latin typeface="Candara" pitchFamily="34" charset="0"/>
              </a:rPr>
              <a:t>зникає</a:t>
            </a:r>
            <a:r>
              <a:rPr lang="ru-RU" sz="1900" dirty="0">
                <a:latin typeface="Candara" pitchFamily="34" charset="0"/>
              </a:rPr>
              <a:t>.</a:t>
            </a:r>
            <a:endParaRPr lang="ru-RU" sz="1900" dirty="0" smtClean="0">
              <a:latin typeface="Candar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Захист від ворогів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1"/>
            <a:ext cx="4427916" cy="2954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31" y="3710171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696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Студия</vt:lpstr>
      <vt:lpstr>Аптека</vt:lpstr>
      <vt:lpstr>1_Аптека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Головоногие моллюски</dc:title>
  <dc:creator>AMINEVS</dc:creator>
  <cp:lastModifiedBy>admin</cp:lastModifiedBy>
  <cp:revision>197</cp:revision>
  <dcterms:created xsi:type="dcterms:W3CDTF">2007-12-13T17:47:44Z</dcterms:created>
  <dcterms:modified xsi:type="dcterms:W3CDTF">2014-01-19T11:37:45Z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