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Генетика людини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4631432" cy="775320"/>
          </a:xfrm>
        </p:spPr>
        <p:txBody>
          <a:bodyPr/>
          <a:lstStyle/>
          <a:p>
            <a:r>
              <a:rPr lang="uk-UA" dirty="0" smtClean="0"/>
              <a:t>11</a:t>
            </a:r>
            <a:r>
              <a:rPr lang="en-US" dirty="0" smtClean="0"/>
              <a:t> </a:t>
            </a:r>
            <a:r>
              <a:rPr lang="uk-UA" dirty="0" smtClean="0"/>
              <a:t>клас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64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64896" cy="792088"/>
          </a:xfrm>
        </p:spPr>
        <p:txBody>
          <a:bodyPr/>
          <a:lstStyle/>
          <a:p>
            <a:r>
              <a:rPr lang="uk-UA" dirty="0" smtClean="0"/>
              <a:t>Найпоширеніші хромосомні хвороби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268760"/>
            <a:ext cx="4536504" cy="53285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Синдром </a:t>
            </a:r>
            <a:r>
              <a:rPr lang="uk-UA" dirty="0" err="1" smtClean="0">
                <a:solidFill>
                  <a:srgbClr val="FF0000"/>
                </a:solidFill>
              </a:rPr>
              <a:t>Дауна</a:t>
            </a:r>
            <a:endParaRPr lang="uk-U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Особи з синдромом Дауна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з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: </a:t>
            </a:r>
            <a:r>
              <a:rPr lang="ru-RU" dirty="0" err="1"/>
              <a:t>косі</a:t>
            </a:r>
            <a:r>
              <a:rPr lang="ru-RU" dirty="0"/>
              <a:t> </a:t>
            </a:r>
            <a:r>
              <a:rPr lang="ru-RU" dirty="0" err="1"/>
              <a:t>розрізи</a:t>
            </a:r>
            <a:r>
              <a:rPr lang="ru-RU" dirty="0"/>
              <a:t> очей, з </a:t>
            </a:r>
            <a:r>
              <a:rPr lang="ru-RU" dirty="0" err="1"/>
              <a:t>епікантусними</a:t>
            </a:r>
            <a:r>
              <a:rPr lang="ru-RU" dirty="0"/>
              <a:t> складками (</a:t>
            </a:r>
            <a:r>
              <a:rPr lang="ru-RU" dirty="0" err="1"/>
              <a:t>внутрішній</a:t>
            </a:r>
            <a:r>
              <a:rPr lang="ru-RU" dirty="0"/>
              <a:t> кут ока), </a:t>
            </a:r>
            <a:r>
              <a:rPr lang="ru-RU" dirty="0" err="1"/>
              <a:t>гіпотонія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, </a:t>
            </a:r>
            <a:r>
              <a:rPr lang="ru-RU" dirty="0" err="1"/>
              <a:t>пласке</a:t>
            </a:r>
            <a:r>
              <a:rPr lang="ru-RU" dirty="0"/>
              <a:t> </a:t>
            </a:r>
            <a:r>
              <a:rPr lang="ru-RU" dirty="0" err="1"/>
              <a:t>перенісся</a:t>
            </a:r>
            <a:r>
              <a:rPr lang="ru-RU" dirty="0"/>
              <a:t>, </a:t>
            </a:r>
            <a:r>
              <a:rPr lang="ru-RU" dirty="0" err="1"/>
              <a:t>виступаючий</a:t>
            </a:r>
            <a:r>
              <a:rPr lang="ru-RU" dirty="0"/>
              <a:t> </a:t>
            </a:r>
            <a:r>
              <a:rPr lang="ru-RU" dirty="0" err="1"/>
              <a:t>язик</a:t>
            </a:r>
            <a:r>
              <a:rPr lang="ru-RU" dirty="0"/>
              <a:t> (</a:t>
            </a:r>
            <a:r>
              <a:rPr lang="ru-RU" dirty="0" err="1"/>
              <a:t>наслідок</a:t>
            </a:r>
            <a:r>
              <a:rPr lang="ru-RU" dirty="0"/>
              <a:t>, малого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ротової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), </a:t>
            </a:r>
            <a:r>
              <a:rPr lang="ru-RU" dirty="0" err="1"/>
              <a:t>коротку</a:t>
            </a:r>
            <a:r>
              <a:rPr lang="ru-RU" dirty="0"/>
              <a:t> </a:t>
            </a:r>
            <a:r>
              <a:rPr lang="ru-RU" dirty="0" err="1"/>
              <a:t>шию</a:t>
            </a:r>
            <a:r>
              <a:rPr lang="ru-RU" dirty="0"/>
              <a:t>, </a:t>
            </a: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плями</a:t>
            </a:r>
            <a:r>
              <a:rPr lang="ru-RU" dirty="0"/>
              <a:t> на </a:t>
            </a:r>
            <a:r>
              <a:rPr lang="ru-RU" dirty="0" err="1" smtClean="0"/>
              <a:t>рогівці</a:t>
            </a:r>
            <a:r>
              <a:rPr lang="ru-RU" dirty="0" smtClean="0"/>
              <a:t>, </a:t>
            </a:r>
            <a:r>
              <a:rPr lang="ru-RU" dirty="0" err="1"/>
              <a:t>надмірну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</a:t>
            </a:r>
            <a:r>
              <a:rPr lang="ru-RU" dirty="0" err="1"/>
              <a:t>суглобів</a:t>
            </a:r>
            <a:r>
              <a:rPr lang="ru-RU" dirty="0"/>
              <a:t>, </a:t>
            </a:r>
            <a:r>
              <a:rPr lang="ru-RU" dirty="0" err="1"/>
              <a:t>включно</a:t>
            </a:r>
            <a:r>
              <a:rPr lang="ru-RU" dirty="0"/>
              <a:t> з атланто-</a:t>
            </a:r>
            <a:r>
              <a:rPr lang="ru-RU" dirty="0" err="1"/>
              <a:t>аксіальним</a:t>
            </a:r>
            <a:r>
              <a:rPr lang="ru-RU" dirty="0"/>
              <a:t>, </a:t>
            </a:r>
            <a:r>
              <a:rPr lang="ru-RU" dirty="0" err="1"/>
              <a:t>вроджені</a:t>
            </a:r>
            <a:r>
              <a:rPr lang="ru-RU" dirty="0"/>
              <a:t> вади </a:t>
            </a:r>
            <a:r>
              <a:rPr lang="ru-RU" dirty="0" err="1"/>
              <a:t>серця</a:t>
            </a:r>
            <a:r>
              <a:rPr lang="ru-RU" dirty="0"/>
              <a:t>, </a:t>
            </a:r>
            <a:r>
              <a:rPr lang="ru-RU" dirty="0" err="1"/>
              <a:t>надмірний</a:t>
            </a:r>
            <a:r>
              <a:rPr lang="ru-RU" dirty="0"/>
              <a:t> </a:t>
            </a:r>
            <a:r>
              <a:rPr lang="ru-RU" dirty="0" err="1"/>
              <a:t>проміжок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першим і другим пальцем стопи, </a:t>
            </a:r>
            <a:r>
              <a:rPr lang="ru-RU" dirty="0" err="1"/>
              <a:t>поодинока</a:t>
            </a:r>
            <a:r>
              <a:rPr lang="ru-RU" dirty="0"/>
              <a:t> </a:t>
            </a:r>
            <a:r>
              <a:rPr lang="ru-RU" dirty="0" err="1"/>
              <a:t>згинальна</a:t>
            </a:r>
            <a:r>
              <a:rPr lang="ru-RU" dirty="0"/>
              <a:t> складка </a:t>
            </a:r>
            <a:r>
              <a:rPr lang="ru-RU" dirty="0" err="1"/>
              <a:t>мізинця</a:t>
            </a:r>
            <a:r>
              <a:rPr lang="ru-RU" dirty="0"/>
              <a:t>, і </a:t>
            </a:r>
            <a:r>
              <a:rPr lang="ru-RU" dirty="0" err="1"/>
              <a:t>підвищену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дематогліфів</a:t>
            </a:r>
            <a:r>
              <a:rPr lang="ru-RU" dirty="0"/>
              <a:t> з </a:t>
            </a:r>
            <a:r>
              <a:rPr lang="ru-RU" dirty="0" err="1"/>
              <a:t>ліктевої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долоні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людей </a:t>
            </a:r>
            <a:r>
              <a:rPr lang="ru-RU" dirty="0" err="1"/>
              <a:t>із</a:t>
            </a:r>
            <a:r>
              <a:rPr lang="ru-RU" dirty="0"/>
              <a:t> синдром Дауна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розумове</a:t>
            </a:r>
            <a:r>
              <a:rPr lang="ru-RU" dirty="0"/>
              <a:t> </a:t>
            </a:r>
            <a:r>
              <a:rPr lang="ru-RU" dirty="0" err="1" smtClean="0"/>
              <a:t>відставання</a:t>
            </a:r>
            <a:r>
              <a:rPr lang="uk-UA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6"/>
            <a:ext cx="396044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5400600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Синдром </a:t>
            </a:r>
            <a:r>
              <a:rPr lang="ru-RU" dirty="0" err="1">
                <a:solidFill>
                  <a:srgbClr val="FF0000"/>
                </a:solidFill>
              </a:rPr>
              <a:t>Прадера-Віллі</a:t>
            </a:r>
            <a:r>
              <a:rPr lang="uk-UA" dirty="0" smtClean="0"/>
              <a:t>. Загальні </a:t>
            </a:r>
            <a:r>
              <a:rPr lang="uk-UA" dirty="0"/>
              <a:t>зовнішні ознаки (для дорослих):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    * великий та широкий ніс;</a:t>
            </a:r>
          </a:p>
          <a:p>
            <a:pPr marL="0" indent="0">
              <a:buNone/>
            </a:pPr>
            <a:r>
              <a:rPr lang="uk-UA" dirty="0"/>
              <a:t>    * маленькі руки та ноги з вузенькими пальцями;</a:t>
            </a:r>
          </a:p>
          <a:p>
            <a:pPr marL="0" indent="0">
              <a:buNone/>
            </a:pPr>
            <a:r>
              <a:rPr lang="uk-UA" dirty="0"/>
              <a:t>    * чутлива шкіра (легко з’являються синці);</a:t>
            </a:r>
          </a:p>
          <a:p>
            <a:pPr marL="0" indent="0">
              <a:buNone/>
            </a:pPr>
            <a:r>
              <a:rPr lang="uk-UA" dirty="0"/>
              <a:t>    * надлишкові жирові відкладення, особливо в центральній частині тіла;</a:t>
            </a:r>
          </a:p>
          <a:p>
            <a:pPr marL="0" indent="0">
              <a:buNone/>
            </a:pPr>
            <a:r>
              <a:rPr lang="uk-UA" dirty="0"/>
              <a:t>    * високий, вузький лоб;</a:t>
            </a:r>
          </a:p>
          <a:p>
            <a:pPr marL="0" indent="0">
              <a:buNone/>
            </a:pPr>
            <a:r>
              <a:rPr lang="uk-UA" dirty="0"/>
              <a:t>    * мигдалеподібні очі з тонкими, опущеними вниз повіками;</a:t>
            </a:r>
          </a:p>
          <a:p>
            <a:pPr marL="0" indent="0">
              <a:buNone/>
            </a:pPr>
            <a:r>
              <a:rPr lang="uk-UA" dirty="0"/>
              <a:t>    * шкіра і волосся світліше ніж усіх інших членів сім’ї;</a:t>
            </a:r>
          </a:p>
          <a:p>
            <a:pPr marL="0" indent="0">
              <a:buNone/>
            </a:pPr>
            <a:r>
              <a:rPr lang="uk-UA" dirty="0"/>
              <a:t>    * порушення нормального статевого розвитку.</a:t>
            </a:r>
          </a:p>
          <a:p>
            <a:pPr marL="0" indent="0">
              <a:buNone/>
            </a:pPr>
            <a:r>
              <a:rPr lang="uk-UA" dirty="0"/>
              <a:t>    * </a:t>
            </a:r>
            <a:r>
              <a:rPr lang="uk-UA" dirty="0" err="1"/>
              <a:t>дерматіломанія</a:t>
            </a:r>
            <a:r>
              <a:rPr lang="uk-UA" dirty="0"/>
              <a:t> </a:t>
            </a:r>
            <a:r>
              <a:rPr lang="fr-FR" dirty="0" smtClean="0"/>
              <a:t>;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* </a:t>
            </a:r>
            <a:r>
              <a:rPr lang="uk-UA" dirty="0"/>
              <a:t>поява </a:t>
            </a:r>
            <a:r>
              <a:rPr lang="uk-UA" dirty="0" smtClean="0"/>
              <a:t>розтяжок;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    * затримка моторного розвитку.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28800"/>
            <a:ext cx="3593744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1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7"/>
            <a:ext cx="8712968" cy="410445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Дальтонізм</a:t>
            </a:r>
          </a:p>
          <a:p>
            <a:pPr marL="0" indent="0">
              <a:buNone/>
            </a:pPr>
            <a:r>
              <a:rPr lang="ru-RU" b="1" dirty="0" err="1"/>
              <a:t>Протанопія</a:t>
            </a:r>
            <a:r>
              <a:rPr lang="ru-RU" dirty="0"/>
              <a:t> </a:t>
            </a:r>
            <a:r>
              <a:rPr lang="ru-RU" i="1" dirty="0"/>
              <a:t>(характерна для 1% </a:t>
            </a:r>
            <a:r>
              <a:rPr lang="ru-RU" i="1" dirty="0" err="1"/>
              <a:t>чоловіків</a:t>
            </a:r>
            <a:r>
              <a:rPr lang="ru-RU" i="1" dirty="0"/>
              <a:t>) - о</a:t>
            </a:r>
            <a:r>
              <a:rPr lang="ru-RU" dirty="0"/>
              <a:t>соби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відхиленням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колбочок</a:t>
            </a:r>
            <a:r>
              <a:rPr lang="ru-RU" dirty="0"/>
              <a:t> </a:t>
            </a:r>
            <a:r>
              <a:rPr lang="ru-RU" dirty="0" err="1"/>
              <a:t>сітківки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до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хвиль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тому вони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 зелено-</a:t>
            </a:r>
            <a:r>
              <a:rPr lang="ru-RU" dirty="0" err="1"/>
              <a:t>жовто</a:t>
            </a:r>
            <a:r>
              <a:rPr lang="ru-RU" dirty="0"/>
              <a:t>-</a:t>
            </a:r>
            <a:r>
              <a:rPr lang="ru-RU" dirty="0" err="1"/>
              <a:t>червоної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спектру.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b="1" i="1" dirty="0" err="1"/>
              <a:t>нейтральну</a:t>
            </a:r>
            <a:r>
              <a:rPr lang="ru-RU" b="1" i="1" dirty="0"/>
              <a:t> </a:t>
            </a:r>
            <a:r>
              <a:rPr lang="ru-RU" b="1" i="1" dirty="0" smtClean="0"/>
              <a:t>точк</a:t>
            </a:r>
            <a:r>
              <a:rPr lang="ru-RU" dirty="0" smtClean="0"/>
              <a:t>у</a:t>
            </a:r>
            <a:r>
              <a:rPr lang="fr-FR" dirty="0" smtClean="0"/>
              <a:t> </a:t>
            </a:r>
            <a:r>
              <a:rPr lang="ru-RU" dirty="0"/>
              <a:t>на </a:t>
            </a:r>
            <a:r>
              <a:rPr lang="ru-RU" dirty="0" err="1"/>
              <a:t>зеленій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, яка становить </a:t>
            </a:r>
            <a:r>
              <a:rPr lang="ru-RU" dirty="0" err="1"/>
              <a:t>близько</a:t>
            </a:r>
            <a:r>
              <a:rPr lang="ru-RU" dirty="0"/>
              <a:t> 492 </a:t>
            </a:r>
            <a:r>
              <a:rPr lang="ru-RU" dirty="0" err="1"/>
              <a:t>нм</a:t>
            </a:r>
            <a:r>
              <a:rPr lang="ru-RU" dirty="0"/>
              <a:t> - </a:t>
            </a:r>
            <a:r>
              <a:rPr lang="ru-RU" dirty="0" err="1"/>
              <a:t>тобто</a:t>
            </a:r>
            <a:r>
              <a:rPr lang="ru-RU" dirty="0"/>
              <a:t>, вони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відрізняти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від </a:t>
            </a:r>
            <a:r>
              <a:rPr lang="ru-RU" dirty="0" err="1"/>
              <a:t>білого</a:t>
            </a:r>
            <a:r>
              <a:rPr lang="ru-RU" dirty="0"/>
              <a:t>. 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Дейтеранопія</a:t>
            </a:r>
            <a:r>
              <a:rPr lang="ru-RU" dirty="0"/>
              <a:t> </a:t>
            </a:r>
            <a:r>
              <a:rPr lang="ru-RU" i="1" dirty="0"/>
              <a:t>(характерна для 1% </a:t>
            </a:r>
            <a:r>
              <a:rPr lang="ru-RU" i="1" dirty="0" err="1"/>
              <a:t>чоловіків</a:t>
            </a:r>
            <a:r>
              <a:rPr lang="ru-RU" i="1" dirty="0"/>
              <a:t>)</a:t>
            </a:r>
            <a:r>
              <a:rPr lang="ru-RU" dirty="0"/>
              <a:t> - не </a:t>
            </a:r>
            <a:r>
              <a:rPr lang="ru-RU" dirty="0" err="1"/>
              <a:t>маючи</a:t>
            </a:r>
            <a:r>
              <a:rPr lang="ru-RU" dirty="0"/>
              <a:t> </a:t>
            </a:r>
            <a:r>
              <a:rPr lang="ru-RU" dirty="0" err="1"/>
              <a:t>середньо-хвильових</a:t>
            </a:r>
            <a:r>
              <a:rPr lang="ru-RU" dirty="0"/>
              <a:t> </a:t>
            </a:r>
            <a:r>
              <a:rPr lang="ru-RU" dirty="0" err="1"/>
              <a:t>колбочок</a:t>
            </a:r>
            <a:r>
              <a:rPr lang="ru-RU" dirty="0"/>
              <a:t>, </a:t>
            </a:r>
            <a:r>
              <a:rPr lang="ru-RU" dirty="0" err="1"/>
              <a:t>уражені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ж таки не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 у зелено-</a:t>
            </a:r>
            <a:r>
              <a:rPr lang="ru-RU" dirty="0" err="1"/>
              <a:t>жовто</a:t>
            </a:r>
            <a:r>
              <a:rPr lang="ru-RU" dirty="0"/>
              <a:t>-</a:t>
            </a:r>
            <a:r>
              <a:rPr lang="ru-RU" dirty="0" err="1"/>
              <a:t>червоній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спектру. </a:t>
            </a:r>
            <a:r>
              <a:rPr lang="ru-RU" dirty="0" err="1"/>
              <a:t>Їх</a:t>
            </a:r>
            <a:r>
              <a:rPr lang="ru-RU" dirty="0"/>
              <a:t> нейтральна точка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довшій</a:t>
            </a:r>
            <a:r>
              <a:rPr lang="ru-RU" dirty="0"/>
              <a:t> </a:t>
            </a:r>
            <a:r>
              <a:rPr lang="ru-RU" dirty="0" err="1"/>
              <a:t>довжині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498 </a:t>
            </a:r>
            <a:r>
              <a:rPr lang="ru-RU" dirty="0" err="1"/>
              <a:t>нм</a:t>
            </a:r>
            <a:r>
              <a:rPr lang="ru-RU" dirty="0"/>
              <a:t>. 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 err="1"/>
              <a:t>Тританопія</a:t>
            </a:r>
            <a:r>
              <a:rPr lang="ru-RU" dirty="0"/>
              <a:t> </a:t>
            </a:r>
            <a:r>
              <a:rPr lang="ru-RU" i="1" dirty="0"/>
              <a:t>(характерна для </a:t>
            </a:r>
            <a:r>
              <a:rPr lang="ru-RU" i="1" dirty="0" err="1"/>
              <a:t>менш</a:t>
            </a:r>
            <a:r>
              <a:rPr lang="ru-RU" i="1" dirty="0"/>
              <a:t> </a:t>
            </a:r>
            <a:r>
              <a:rPr lang="ru-RU" i="1" dirty="0" err="1"/>
              <a:t>ніж</a:t>
            </a:r>
            <a:r>
              <a:rPr lang="ru-RU" i="1" dirty="0"/>
              <a:t> 1% </a:t>
            </a:r>
            <a:r>
              <a:rPr lang="ru-RU" i="1" dirty="0" err="1"/>
              <a:t>чоловіків</a:t>
            </a:r>
            <a:r>
              <a:rPr lang="ru-RU" i="1" dirty="0"/>
              <a:t> і </a:t>
            </a:r>
            <a:r>
              <a:rPr lang="ru-RU" i="1" dirty="0" err="1"/>
              <a:t>жінок</a:t>
            </a:r>
            <a:r>
              <a:rPr lang="ru-RU" i="1" dirty="0"/>
              <a:t>)</a:t>
            </a:r>
            <a:r>
              <a:rPr lang="ru-RU" dirty="0"/>
              <a:t> - у </a:t>
            </a:r>
            <a:r>
              <a:rPr lang="ru-RU" dirty="0" err="1"/>
              <a:t>цих</a:t>
            </a:r>
            <a:r>
              <a:rPr lang="ru-RU" dirty="0"/>
              <a:t> людей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короткохвильових</a:t>
            </a:r>
            <a:r>
              <a:rPr lang="ru-RU" dirty="0"/>
              <a:t> </a:t>
            </a:r>
            <a:r>
              <a:rPr lang="ru-RU" dirty="0" err="1"/>
              <a:t>колбочок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тому, </a:t>
            </a:r>
            <a:r>
              <a:rPr lang="ru-RU" dirty="0" err="1"/>
              <a:t>хворі</a:t>
            </a:r>
            <a:r>
              <a:rPr lang="ru-RU" dirty="0"/>
              <a:t> особи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 </a:t>
            </a:r>
            <a:r>
              <a:rPr lang="ru-RU" dirty="0" err="1"/>
              <a:t>синьо-жовтого</a:t>
            </a:r>
            <a:r>
              <a:rPr lang="ru-RU" dirty="0"/>
              <a:t> спектру. 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656" y="4365104"/>
            <a:ext cx="56896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3312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Альбінізм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пігменту</a:t>
            </a:r>
            <a:r>
              <a:rPr lang="ru-RU" dirty="0"/>
              <a:t> в </a:t>
            </a:r>
            <a:r>
              <a:rPr lang="ru-RU" dirty="0" err="1"/>
              <a:t>шкірі</a:t>
            </a:r>
            <a:r>
              <a:rPr lang="ru-RU" dirty="0"/>
              <a:t>, </a:t>
            </a:r>
            <a:r>
              <a:rPr lang="ru-RU" dirty="0" err="1"/>
              <a:t>волоссі</a:t>
            </a:r>
            <a:r>
              <a:rPr lang="ru-RU" dirty="0"/>
              <a:t>, тканинах ока.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альбінізм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пігмент</a:t>
            </a:r>
            <a:r>
              <a:rPr lang="ru-RU" dirty="0"/>
              <a:t> </a:t>
            </a:r>
            <a:r>
              <a:rPr lang="ru-RU" dirty="0" err="1"/>
              <a:t>відсутній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організмі</a:t>
            </a:r>
            <a:r>
              <a:rPr lang="ru-RU" dirty="0"/>
              <a:t>, і </a:t>
            </a:r>
            <a:r>
              <a:rPr lang="ru-RU" dirty="0" err="1"/>
              <a:t>частковий</a:t>
            </a:r>
            <a:r>
              <a:rPr lang="ru-RU" dirty="0"/>
              <a:t> </a:t>
            </a:r>
            <a:r>
              <a:rPr lang="ru-RU" dirty="0" err="1"/>
              <a:t>альбінізм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пігмент</a:t>
            </a:r>
            <a:r>
              <a:rPr lang="ru-RU" dirty="0"/>
              <a:t> </a:t>
            </a:r>
            <a:r>
              <a:rPr lang="ru-RU" dirty="0" err="1"/>
              <a:t>відсутній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органах, </a:t>
            </a:r>
            <a:r>
              <a:rPr lang="ru-RU" dirty="0" err="1"/>
              <a:t>наприклад</a:t>
            </a:r>
            <a:r>
              <a:rPr lang="ru-RU" dirty="0"/>
              <a:t> в очах. При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альбінізмі</a:t>
            </a:r>
            <a:r>
              <a:rPr lang="ru-RU" dirty="0"/>
              <a:t> вся </a:t>
            </a:r>
            <a:r>
              <a:rPr lang="ru-RU" dirty="0" err="1"/>
              <a:t>шкіра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і 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повік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блідо-рожеве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молочно-</a:t>
            </a:r>
            <a:r>
              <a:rPr lang="ru-RU" dirty="0" err="1"/>
              <a:t>біле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. Брови і </a:t>
            </a:r>
            <a:r>
              <a:rPr lang="ru-RU" dirty="0" err="1"/>
              <a:t>вії</a:t>
            </a:r>
            <a:r>
              <a:rPr lang="ru-RU" dirty="0"/>
              <a:t> </a:t>
            </a:r>
            <a:r>
              <a:rPr lang="ru-RU" dirty="0" err="1"/>
              <a:t>білі</a:t>
            </a:r>
            <a:r>
              <a:rPr lang="ru-RU" dirty="0"/>
              <a:t>. </a:t>
            </a:r>
            <a:r>
              <a:rPr lang="ru-RU" dirty="0" err="1"/>
              <a:t>Зміни</a:t>
            </a:r>
            <a:r>
              <a:rPr lang="ru-RU" dirty="0"/>
              <a:t> при </a:t>
            </a:r>
            <a:r>
              <a:rPr lang="ru-RU" dirty="0" err="1"/>
              <a:t>альбінізмі</a:t>
            </a:r>
            <a:r>
              <a:rPr lang="ru-RU" dirty="0"/>
              <a:t> не </a:t>
            </a:r>
            <a:r>
              <a:rPr lang="ru-RU" dirty="0" err="1"/>
              <a:t>обмежуються</a:t>
            </a:r>
            <a:r>
              <a:rPr lang="ru-RU" dirty="0"/>
              <a:t> </a:t>
            </a:r>
            <a:r>
              <a:rPr lang="ru-RU" dirty="0" err="1"/>
              <a:t>шкірою</a:t>
            </a:r>
            <a:r>
              <a:rPr lang="ru-RU" dirty="0"/>
              <a:t>, а </a:t>
            </a:r>
            <a:r>
              <a:rPr lang="ru-RU" dirty="0" err="1"/>
              <a:t>проявляються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меншою</a:t>
            </a:r>
            <a:r>
              <a:rPr lang="ru-RU" dirty="0"/>
              <a:t> </a:t>
            </a:r>
            <a:r>
              <a:rPr lang="ru-RU" dirty="0" err="1"/>
              <a:t>недостатністю</a:t>
            </a:r>
            <a:r>
              <a:rPr lang="ru-RU" dirty="0"/>
              <a:t> </a:t>
            </a:r>
            <a:r>
              <a:rPr lang="ru-RU" dirty="0" err="1"/>
              <a:t>пігменту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ока: у </a:t>
            </a:r>
            <a:r>
              <a:rPr lang="ru-RU" dirty="0" err="1"/>
              <a:t>радужці</a:t>
            </a:r>
            <a:r>
              <a:rPr lang="ru-RU" dirty="0"/>
              <a:t>, в </a:t>
            </a:r>
            <a:r>
              <a:rPr lang="ru-RU" dirty="0" err="1"/>
              <a:t>хоріоїді</a:t>
            </a:r>
            <a:r>
              <a:rPr lang="ru-RU" dirty="0"/>
              <a:t>, в </a:t>
            </a:r>
            <a:r>
              <a:rPr lang="ru-RU" dirty="0" err="1"/>
              <a:t>сітківці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212976"/>
            <a:ext cx="5188818" cy="326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Отже</a:t>
            </a:r>
            <a:r>
              <a:rPr lang="ru-RU" dirty="0"/>
              <a:t>, генетика людини вивчає </a:t>
            </a:r>
            <a:r>
              <a:rPr lang="ru-RU" dirty="0" err="1"/>
              <a:t>явище</a:t>
            </a:r>
            <a:r>
              <a:rPr lang="ru-RU" dirty="0"/>
              <a:t> спадковості та мінливості у </a:t>
            </a:r>
            <a:r>
              <a:rPr lang="ru-RU" dirty="0" err="1"/>
              <a:t>популяціях</a:t>
            </a:r>
            <a:r>
              <a:rPr lang="ru-RU" dirty="0"/>
              <a:t> людей, особливості </a:t>
            </a:r>
            <a:r>
              <a:rPr lang="ru-RU" dirty="0" err="1"/>
              <a:t>успадкування</a:t>
            </a:r>
            <a:r>
              <a:rPr lang="ru-RU" dirty="0"/>
              <a:t> </a:t>
            </a:r>
            <a:r>
              <a:rPr lang="ru-RU" dirty="0" err="1"/>
              <a:t>нормальних</a:t>
            </a:r>
            <a:r>
              <a:rPr lang="ru-RU" dirty="0"/>
              <a:t> і </a:t>
            </a:r>
            <a:r>
              <a:rPr lang="ru-RU" dirty="0" err="1"/>
              <a:t>паталогічних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від </a:t>
            </a:r>
            <a:r>
              <a:rPr lang="ru-RU" dirty="0" err="1"/>
              <a:t>генетичної</a:t>
            </a:r>
            <a:r>
              <a:rPr lang="ru-RU" dirty="0"/>
              <a:t> </a:t>
            </a:r>
            <a:r>
              <a:rPr lang="ru-RU" dirty="0" err="1"/>
              <a:t>схильності</a:t>
            </a:r>
            <a:r>
              <a:rPr lang="ru-RU" dirty="0"/>
              <a:t> і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 smtClean="0"/>
              <a:t>. В </a:t>
            </a:r>
            <a:r>
              <a:rPr lang="ru-RU" dirty="0" err="1"/>
              <a:t>теперішній</a:t>
            </a:r>
            <a:r>
              <a:rPr lang="ru-RU" dirty="0"/>
              <a:t> час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хвороб, і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знав про те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ризикує</a:t>
            </a:r>
            <a:r>
              <a:rPr lang="ru-RU" dirty="0"/>
              <a:t> і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розпоряджується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( </a:t>
            </a:r>
            <a:r>
              <a:rPr lang="ru-RU" dirty="0" err="1"/>
              <a:t>жінки</a:t>
            </a:r>
            <a:r>
              <a:rPr lang="ru-RU" dirty="0"/>
              <a:t>);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перевірочні</a:t>
            </a:r>
            <a:r>
              <a:rPr lang="ru-RU" dirty="0"/>
              <a:t> </a:t>
            </a:r>
            <a:r>
              <a:rPr lang="ru-RU" dirty="0" err="1"/>
              <a:t>іспити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; </a:t>
            </a:r>
            <a:r>
              <a:rPr lang="ru-RU" dirty="0" err="1"/>
              <a:t>аналізи</a:t>
            </a:r>
            <a:r>
              <a:rPr lang="ru-RU" dirty="0"/>
              <a:t> і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вагітності</a:t>
            </a:r>
            <a:r>
              <a:rPr lang="ru-RU" dirty="0"/>
              <a:t> для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; медико - </a:t>
            </a:r>
            <a:r>
              <a:rPr lang="ru-RU" dirty="0" err="1"/>
              <a:t>генетичні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прагненням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піддаєтесь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і </a:t>
            </a:r>
            <a:r>
              <a:rPr lang="ru-RU" dirty="0" err="1"/>
              <a:t>наскільки</a:t>
            </a:r>
            <a:r>
              <a:rPr lang="ru-RU" dirty="0"/>
              <a:t> великий </a:t>
            </a:r>
            <a:r>
              <a:rPr lang="ru-RU" dirty="0" err="1"/>
              <a:t>ризик</a:t>
            </a:r>
            <a:r>
              <a:rPr lang="ru-RU" dirty="0"/>
              <a:t>, що ваша </a:t>
            </a:r>
            <a:r>
              <a:rPr lang="ru-RU" dirty="0" err="1"/>
              <a:t>дитина</a:t>
            </a:r>
            <a:r>
              <a:rPr lang="ru-RU" dirty="0"/>
              <a:t> народиться з </a:t>
            </a:r>
            <a:r>
              <a:rPr lang="ru-RU" dirty="0" err="1"/>
              <a:t>відхиленнями</a:t>
            </a:r>
            <a:r>
              <a:rPr lang="ru-RU" dirty="0"/>
              <a:t>. </a:t>
            </a:r>
            <a:r>
              <a:rPr lang="ru-RU" dirty="0" err="1"/>
              <a:t>Найголовніше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вміти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у </a:t>
            </a:r>
            <a:r>
              <a:rPr lang="ru-RU" dirty="0" err="1"/>
              <a:t>перспективі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96%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народжуються</a:t>
            </a:r>
            <a:r>
              <a:rPr lang="ru-RU" dirty="0"/>
              <a:t> </a:t>
            </a:r>
            <a:r>
              <a:rPr lang="ru-RU" dirty="0" err="1"/>
              <a:t>вільними</a:t>
            </a:r>
            <a:r>
              <a:rPr lang="ru-RU" dirty="0"/>
              <a:t> від </a:t>
            </a:r>
            <a:r>
              <a:rPr lang="ru-RU" dirty="0" err="1"/>
              <a:t>спадкових</a:t>
            </a:r>
            <a:r>
              <a:rPr lang="ru-RU" dirty="0"/>
              <a:t> хвороб, </a:t>
            </a:r>
            <a:r>
              <a:rPr lang="ru-RU" dirty="0" err="1"/>
              <a:t>серйозних</a:t>
            </a:r>
            <a:r>
              <a:rPr lang="ru-RU" dirty="0"/>
              <a:t> </a:t>
            </a:r>
            <a:r>
              <a:rPr lang="ru-RU" dirty="0" err="1"/>
              <a:t>природжених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розумової</a:t>
            </a:r>
            <a:r>
              <a:rPr lang="ru-RU" dirty="0"/>
              <a:t> </a:t>
            </a:r>
            <a:r>
              <a:rPr lang="ru-RU" dirty="0" err="1"/>
              <a:t>відсталості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01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Поняття генетики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4680520" cy="5616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Генетика людини - розділ генетики, що вивчає особливості організації та функціонування геному людини, закономірності її спадковості та мін­ливості. Ця наука зародилася в надрах євгеніки(від грец. егенес - доброго роду) - </a:t>
            </a:r>
            <a:r>
              <a:rPr lang="ru-RU" dirty="0" err="1"/>
              <a:t>вчення</a:t>
            </a:r>
            <a:r>
              <a:rPr lang="ru-RU" dirty="0"/>
              <a:t> про </a:t>
            </a:r>
            <a:r>
              <a:rPr lang="ru-RU" dirty="0" err="1"/>
              <a:t>спадкове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людини та шляхи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започаткував</a:t>
            </a:r>
            <a:r>
              <a:rPr lang="ru-RU" dirty="0"/>
              <a:t> </a:t>
            </a:r>
            <a:r>
              <a:rPr lang="ru-RU" dirty="0" err="1"/>
              <a:t>Френсіс</a:t>
            </a:r>
            <a:r>
              <a:rPr lang="ru-RU" dirty="0"/>
              <a:t> </a:t>
            </a:r>
            <a:r>
              <a:rPr lang="ru-RU" dirty="0" err="1"/>
              <a:t>Гальтон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двоюрідний</a:t>
            </a:r>
            <a:r>
              <a:rPr lang="ru-RU" dirty="0"/>
              <a:t> брат Ч. </a:t>
            </a:r>
            <a:r>
              <a:rPr lang="ru-RU" dirty="0" err="1"/>
              <a:t>Дарвіна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розглядав</a:t>
            </a:r>
            <a:r>
              <a:rPr lang="ru-RU" dirty="0"/>
              <a:t> </a:t>
            </a:r>
            <a:r>
              <a:rPr lang="ru-RU" dirty="0" err="1"/>
              <a:t>спадковість</a:t>
            </a:r>
            <a:r>
              <a:rPr lang="ru-RU" dirty="0"/>
              <a:t> людини як предмет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Ф. </a:t>
            </a:r>
            <a:r>
              <a:rPr lang="ru-RU" dirty="0" err="1"/>
              <a:t>Гальтон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послідовники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, що </a:t>
            </a:r>
            <a:r>
              <a:rPr lang="ru-RU" dirty="0" err="1"/>
              <a:t>особливими</a:t>
            </a:r>
            <a:r>
              <a:rPr lang="ru-RU" dirty="0"/>
              <a:t> заходами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рід</a:t>
            </a:r>
            <a:r>
              <a:rPr lang="ru-RU" dirty="0"/>
              <a:t>. І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євгеніка</a:t>
            </a:r>
            <a:r>
              <a:rPr lang="ru-RU" dirty="0"/>
              <a:t> мала </a:t>
            </a:r>
            <a:r>
              <a:rPr lang="ru-RU" dirty="0" err="1"/>
              <a:t>гуманну</a:t>
            </a:r>
            <a:r>
              <a:rPr lang="ru-RU" dirty="0"/>
              <a:t> мету — </a:t>
            </a:r>
            <a:r>
              <a:rPr lang="ru-RU" dirty="0" err="1"/>
              <a:t>збільшити</a:t>
            </a:r>
            <a:r>
              <a:rPr lang="ru-RU" dirty="0"/>
              <a:t> у </a:t>
            </a:r>
            <a:r>
              <a:rPr lang="ru-RU" dirty="0" err="1"/>
              <a:t>генотипі</a:t>
            </a:r>
            <a:r>
              <a:rPr lang="ru-RU" dirty="0"/>
              <a:t> людини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 і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, її </a:t>
            </a:r>
            <a:r>
              <a:rPr lang="ru-RU" dirty="0" err="1"/>
              <a:t>положення</a:t>
            </a:r>
            <a:r>
              <a:rPr lang="ru-RU" dirty="0"/>
              <a:t> з часом </a:t>
            </a:r>
            <a:r>
              <a:rPr lang="ru-RU" dirty="0" err="1"/>
              <a:t>використали</a:t>
            </a:r>
            <a:r>
              <a:rPr lang="ru-RU" dirty="0"/>
              <a:t> для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расистських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12775"/>
            <a:ext cx="3618401" cy="482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8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err="1"/>
              <a:t>Методи</a:t>
            </a:r>
            <a:r>
              <a:rPr lang="ru-RU" i="1" dirty="0"/>
              <a:t> </a:t>
            </a:r>
            <a:r>
              <a:rPr lang="ru-RU" i="1" dirty="0" err="1"/>
              <a:t>вивчення</a:t>
            </a:r>
            <a:r>
              <a:rPr lang="ru-RU" i="1" dirty="0"/>
              <a:t> спадковості людини: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0032" y="1052736"/>
            <a:ext cx="3826768" cy="5544616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>
                <a:solidFill>
                  <a:srgbClr val="FF0000"/>
                </a:solidFill>
              </a:rPr>
              <a:t>Генеалогічний</a:t>
            </a:r>
            <a:r>
              <a:rPr lang="ru-RU" i="1" dirty="0">
                <a:solidFill>
                  <a:srgbClr val="FF0000"/>
                </a:solidFill>
              </a:rPr>
              <a:t> метод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в </a:t>
            </a:r>
            <a:r>
              <a:rPr lang="ru-RU" dirty="0" err="1"/>
              <a:t>сім'ях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ряду </a:t>
            </a:r>
            <a:r>
              <a:rPr lang="ru-RU" dirty="0" err="1"/>
              <a:t>поколінь</a:t>
            </a:r>
            <a:r>
              <a:rPr lang="ru-RU" dirty="0"/>
              <a:t>. Метод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з'ясувати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успадковується</a:t>
            </a:r>
            <a:r>
              <a:rPr lang="ru-RU" dirty="0"/>
              <a:t> дана </a:t>
            </a:r>
            <a:r>
              <a:rPr lang="ru-RU" dirty="0" err="1"/>
              <a:t>ознака</a:t>
            </a:r>
            <a:r>
              <a:rPr lang="ru-RU" dirty="0"/>
              <a:t>, </a:t>
            </a:r>
            <a:r>
              <a:rPr lang="ru-RU" dirty="0" err="1"/>
              <a:t>прослідкувати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у потомства,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алельних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, що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вроджені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рецесивної</a:t>
            </a:r>
            <a:r>
              <a:rPr lang="ru-RU" dirty="0"/>
              <a:t> </a:t>
            </a:r>
            <a:r>
              <a:rPr lang="ru-RU" dirty="0" err="1"/>
              <a:t>глухоти</a:t>
            </a:r>
            <a:r>
              <a:rPr lang="ru-RU" dirty="0"/>
              <a:t> і </a:t>
            </a:r>
            <a:r>
              <a:rPr lang="ru-RU" dirty="0" err="1"/>
              <a:t>шизофренії</a:t>
            </a:r>
            <a:r>
              <a:rPr lang="ru-RU" dirty="0"/>
              <a:t>. За </a:t>
            </a:r>
            <a:r>
              <a:rPr lang="ru-RU" dirty="0" err="1"/>
              <a:t>рецесивним</a:t>
            </a:r>
            <a:r>
              <a:rPr lang="ru-RU" dirty="0"/>
              <a:t> принципом </a:t>
            </a:r>
            <a:r>
              <a:rPr lang="ru-RU" dirty="0" err="1"/>
              <a:t>успадковуються</a:t>
            </a:r>
            <a:r>
              <a:rPr lang="ru-RU" dirty="0"/>
              <a:t> </a:t>
            </a:r>
            <a:r>
              <a:rPr lang="ru-RU" dirty="0" err="1"/>
              <a:t>важкі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: </a:t>
            </a:r>
            <a:r>
              <a:rPr lang="ru-RU" dirty="0" err="1"/>
              <a:t>цукровий</a:t>
            </a:r>
            <a:r>
              <a:rPr lang="ru-RU" dirty="0"/>
              <a:t> </a:t>
            </a:r>
            <a:r>
              <a:rPr lang="ru-RU" dirty="0" err="1"/>
              <a:t>діабет</a:t>
            </a:r>
            <a:r>
              <a:rPr lang="ru-RU" dirty="0"/>
              <a:t> і </a:t>
            </a:r>
            <a:r>
              <a:rPr lang="ru-RU" dirty="0" err="1"/>
              <a:t>фенілкетонурія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4181290" cy="45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4032448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Близнюковий</a:t>
            </a:r>
            <a:r>
              <a:rPr lang="ru-RU" dirty="0">
                <a:solidFill>
                  <a:srgbClr val="FF0000"/>
                </a:solidFill>
              </a:rPr>
              <a:t> метод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у </a:t>
            </a:r>
            <a:r>
              <a:rPr lang="ru-RU" dirty="0" err="1" smtClean="0"/>
              <a:t>близнят</a:t>
            </a:r>
            <a:r>
              <a:rPr lang="ru-RU" dirty="0" smtClean="0"/>
              <a:t>. </a:t>
            </a:r>
            <a:r>
              <a:rPr lang="ru-RU" dirty="0" err="1" smtClean="0"/>
              <a:t>Різнояйцеві</a:t>
            </a:r>
            <a:r>
              <a:rPr lang="ru-RU" dirty="0" smtClean="0"/>
              <a:t> </a:t>
            </a:r>
            <a:r>
              <a:rPr lang="ru-RU" dirty="0" err="1" smtClean="0"/>
              <a:t>близнята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бути як </a:t>
            </a:r>
            <a:r>
              <a:rPr lang="ru-RU" dirty="0" err="1"/>
              <a:t>однієї</a:t>
            </a:r>
            <a:r>
              <a:rPr lang="ru-RU" dirty="0"/>
              <a:t>, так і </a:t>
            </a:r>
            <a:r>
              <a:rPr lang="ru-RU" dirty="0" err="1"/>
              <a:t>різних</a:t>
            </a:r>
            <a:r>
              <a:rPr lang="ru-RU" dirty="0"/>
              <a:t> статей. Вони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не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звичайні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й </a:t>
            </a:r>
            <a:r>
              <a:rPr lang="ru-RU" dirty="0" err="1"/>
              <a:t>сестри</a:t>
            </a:r>
            <a:r>
              <a:rPr lang="ru-RU" dirty="0"/>
              <a:t>. </a:t>
            </a:r>
            <a:r>
              <a:rPr lang="ru-RU" dirty="0" err="1" smtClean="0"/>
              <a:t>Однояйцеві</a:t>
            </a:r>
            <a:r>
              <a:rPr lang="ru-RU" dirty="0" smtClean="0"/>
              <a:t> </a:t>
            </a:r>
            <a:r>
              <a:rPr lang="ru-RU" dirty="0" err="1"/>
              <a:t>близнята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Вони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статі</a:t>
            </a:r>
            <a:r>
              <a:rPr lang="ru-RU" dirty="0"/>
              <a:t> і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один до одного, що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розпізнають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батьки.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зумовлені</a:t>
            </a:r>
            <a:r>
              <a:rPr lang="ru-RU" dirty="0"/>
              <a:t> факторами </a:t>
            </a:r>
            <a:r>
              <a:rPr lang="ru-RU" dirty="0" err="1"/>
              <a:t>середовища</a:t>
            </a:r>
            <a:r>
              <a:rPr lang="ru-RU" dirty="0"/>
              <a:t>, а </a:t>
            </a:r>
            <a:r>
              <a:rPr lang="ru-RU" dirty="0" err="1"/>
              <a:t>подібність</a:t>
            </a:r>
            <a:r>
              <a:rPr lang="ru-RU" dirty="0"/>
              <a:t> - генотипом. </a:t>
            </a:r>
            <a:r>
              <a:rPr lang="ru-RU" dirty="0" err="1"/>
              <a:t>Цей</a:t>
            </a:r>
            <a:r>
              <a:rPr lang="ru-RU" dirty="0"/>
              <a:t> метод часто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, яка роль спадковості і </a:t>
            </a:r>
            <a:r>
              <a:rPr lang="ru-RU" dirty="0" err="1"/>
              <a:t>середовища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594520"/>
            <a:ext cx="4418719" cy="349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1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8465" y="404664"/>
            <a:ext cx="5328592" cy="6408712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Цитологічний</a:t>
            </a:r>
            <a:r>
              <a:rPr lang="ru-RU" dirty="0">
                <a:solidFill>
                  <a:srgbClr val="FF0000"/>
                </a:solidFill>
              </a:rPr>
              <a:t> метод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хромосомних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. З </a:t>
            </a:r>
            <a:r>
              <a:rPr lang="ru-RU" dirty="0" err="1"/>
              <a:t>цією</a:t>
            </a:r>
            <a:r>
              <a:rPr lang="ru-RU" dirty="0"/>
              <a:t> метою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лейкоцити</a:t>
            </a:r>
            <a:r>
              <a:rPr lang="ru-RU" dirty="0"/>
              <a:t> у мазках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методом </a:t>
            </a:r>
            <a:r>
              <a:rPr lang="ru-RU" dirty="0" err="1"/>
              <a:t>встановлено</a:t>
            </a:r>
            <a:r>
              <a:rPr lang="ru-RU" dirty="0"/>
              <a:t> низку </a:t>
            </a:r>
            <a:r>
              <a:rPr lang="ru-RU" dirty="0" err="1"/>
              <a:t>мутацій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тяжких </a:t>
            </a:r>
            <a:r>
              <a:rPr lang="ru-RU" dirty="0" err="1"/>
              <a:t>захворювань</a:t>
            </a:r>
            <a:r>
              <a:rPr lang="ru-RU" dirty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/>
              <a:t>коли в </a:t>
            </a:r>
            <a:r>
              <a:rPr lang="ru-RU" dirty="0" err="1"/>
              <a:t>диплоїдному</a:t>
            </a:r>
            <a:r>
              <a:rPr lang="ru-RU" dirty="0"/>
              <a:t> </a:t>
            </a:r>
            <a:r>
              <a:rPr lang="ru-RU" dirty="0" err="1"/>
              <a:t>наборі</a:t>
            </a:r>
            <a:r>
              <a:rPr lang="ru-RU" dirty="0"/>
              <a:t> хромосом </a:t>
            </a:r>
            <a:r>
              <a:rPr lang="ru-RU" dirty="0" err="1"/>
              <a:t>виявиться</a:t>
            </a:r>
            <a:r>
              <a:rPr lang="ru-RU" dirty="0"/>
              <a:t> одна </a:t>
            </a:r>
            <a:r>
              <a:rPr lang="ru-RU" dirty="0" err="1"/>
              <a:t>зайва</a:t>
            </a:r>
            <a:r>
              <a:rPr lang="ru-RU" dirty="0"/>
              <a:t> хромосома </a:t>
            </a:r>
            <a:r>
              <a:rPr lang="ru-RU" dirty="0" err="1"/>
              <a:t>із</a:t>
            </a:r>
            <a:r>
              <a:rPr lang="ru-RU" dirty="0"/>
              <a:t> 21 - ї пари ( 47 </a:t>
            </a:r>
            <a:r>
              <a:rPr lang="ru-RU" dirty="0" err="1"/>
              <a:t>замість</a:t>
            </a:r>
            <a:r>
              <a:rPr lang="ru-RU" dirty="0"/>
              <a:t> 46) , то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призведе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Дауна 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, </a:t>
            </a:r>
            <a:r>
              <a:rPr lang="ru-RU" dirty="0" err="1"/>
              <a:t>вузький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очей, </a:t>
            </a:r>
            <a:r>
              <a:rPr lang="ru-RU" dirty="0" err="1"/>
              <a:t>плоске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і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знижений</a:t>
            </a:r>
            <a:r>
              <a:rPr lang="ru-RU" dirty="0"/>
              <a:t> </a:t>
            </a:r>
            <a:r>
              <a:rPr lang="ru-RU" dirty="0" err="1"/>
              <a:t>інтелект</a:t>
            </a:r>
            <a:r>
              <a:rPr lang="ru-RU" dirty="0"/>
              <a:t>. </a:t>
            </a:r>
            <a:r>
              <a:rPr lang="ru-RU" dirty="0" err="1"/>
              <a:t>Виявлено</a:t>
            </a:r>
            <a:r>
              <a:rPr lang="ru-RU" dirty="0"/>
              <a:t> 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хвороб,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і </a:t>
            </a:r>
            <a:r>
              <a:rPr lang="ru-RU" dirty="0" err="1"/>
              <a:t>структури</a:t>
            </a:r>
            <a:r>
              <a:rPr lang="ru-RU" dirty="0"/>
              <a:t> хромосом.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80114"/>
            <a:ext cx="3308953" cy="498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8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/>
          <a:lstStyle/>
          <a:p>
            <a:pPr marL="0" indent="0">
              <a:buNone/>
            </a:pPr>
            <a:r>
              <a:rPr lang="ru-RU" i="1" dirty="0" err="1">
                <a:solidFill>
                  <a:srgbClr val="FF0000"/>
                </a:solidFill>
              </a:rPr>
              <a:t>Біохімічні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методи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широко </a:t>
            </a:r>
            <a:r>
              <a:rPr lang="ru-RU" dirty="0" err="1"/>
              <a:t>застосовують</a:t>
            </a:r>
            <a:r>
              <a:rPr lang="ru-RU" dirty="0"/>
              <a:t> в </a:t>
            </a:r>
            <a:r>
              <a:rPr lang="ru-RU" dirty="0" err="1"/>
              <a:t>діагностиці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хвороб, </a:t>
            </a:r>
            <a:r>
              <a:rPr lang="ru-RU" dirty="0" err="1"/>
              <a:t>обумовлених</a:t>
            </a:r>
            <a:r>
              <a:rPr lang="ru-RU" dirty="0"/>
              <a:t> </a:t>
            </a:r>
            <a:r>
              <a:rPr lang="ru-RU" dirty="0" err="1"/>
              <a:t>генними</a:t>
            </a:r>
            <a:r>
              <a:rPr lang="ru-RU" dirty="0"/>
              <a:t> </a:t>
            </a:r>
            <a:r>
              <a:rPr lang="ru-RU" dirty="0" err="1"/>
              <a:t>мутаціями</a:t>
            </a:r>
            <a:r>
              <a:rPr lang="ru-RU" dirty="0"/>
              <a:t>, і при </a:t>
            </a:r>
            <a:r>
              <a:rPr lang="ru-RU" dirty="0" err="1"/>
              <a:t>виявленні</a:t>
            </a:r>
            <a:r>
              <a:rPr lang="ru-RU" dirty="0"/>
              <a:t> </a:t>
            </a:r>
            <a:r>
              <a:rPr lang="ru-RU" dirty="0" err="1"/>
              <a:t>гетерозиготних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 Як ми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знаємо</a:t>
            </a:r>
            <a:r>
              <a:rPr lang="ru-RU" dirty="0"/>
              <a:t>, </a:t>
            </a:r>
            <a:r>
              <a:rPr lang="ru-RU" dirty="0" err="1"/>
              <a:t>гени</a:t>
            </a:r>
            <a:r>
              <a:rPr lang="ru-RU" dirty="0"/>
              <a:t> не </a:t>
            </a:r>
            <a:r>
              <a:rPr lang="ru-RU" dirty="0" err="1"/>
              <a:t>самі</a:t>
            </a:r>
            <a:r>
              <a:rPr lang="ru-RU" dirty="0"/>
              <a:t> по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а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кодованих</a:t>
            </a:r>
            <a:r>
              <a:rPr lang="ru-RU" dirty="0"/>
              <a:t> ними </a:t>
            </a:r>
            <a:r>
              <a:rPr lang="ru-RU" dirty="0" err="1"/>
              <a:t>білків</a:t>
            </a:r>
            <a:r>
              <a:rPr lang="ru-RU" dirty="0"/>
              <a:t>. </a:t>
            </a: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у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взаємозалежну</a:t>
            </a:r>
            <a:r>
              <a:rPr lang="ru-RU" dirty="0"/>
              <a:t> систему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і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захворювань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916" y="3861048"/>
            <a:ext cx="43815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5544616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err="1">
                <a:solidFill>
                  <a:srgbClr val="FF0000"/>
                </a:solidFill>
              </a:rPr>
              <a:t>Методи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молекулярної</a:t>
            </a:r>
            <a:r>
              <a:rPr lang="ru-RU" i="1" dirty="0">
                <a:solidFill>
                  <a:srgbClr val="FF0000"/>
                </a:solidFill>
              </a:rPr>
              <a:t> генетики та </a:t>
            </a:r>
            <a:r>
              <a:rPr lang="ru-RU" i="1" dirty="0" err="1">
                <a:solidFill>
                  <a:srgbClr val="FF0000"/>
                </a:solidFill>
              </a:rPr>
              <a:t>генетичної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інженерії</a:t>
            </a:r>
            <a:r>
              <a:rPr lang="ru-RU" i="1" dirty="0">
                <a:solidFill>
                  <a:srgbClr val="FF0000"/>
                </a:solidFill>
              </a:rPr>
              <a:t>.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вивчити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молекулярну</a:t>
            </a:r>
            <a:r>
              <a:rPr lang="ru-RU" dirty="0"/>
              <a:t> структуру </a:t>
            </a:r>
            <a:r>
              <a:rPr lang="ru-RU" dirty="0" err="1"/>
              <a:t>генів</a:t>
            </a:r>
            <a:r>
              <a:rPr lang="ru-RU" dirty="0"/>
              <a:t> і генотипу,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нуклеотидну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- як </a:t>
            </a:r>
            <a:r>
              <a:rPr lang="ru-RU" dirty="0" err="1"/>
              <a:t>кажуть</a:t>
            </a:r>
            <a:r>
              <a:rPr lang="ru-RU" dirty="0"/>
              <a:t>, </a:t>
            </a:r>
            <a:r>
              <a:rPr lang="ru-RU" dirty="0" err="1"/>
              <a:t>секвенувати</a:t>
            </a:r>
            <a:r>
              <a:rPr lang="ru-RU" dirty="0"/>
              <a:t> геном людини і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з'ясувати</a:t>
            </a:r>
            <a:r>
              <a:rPr lang="ru-RU" dirty="0"/>
              <a:t> </a:t>
            </a:r>
            <a:r>
              <a:rPr lang="ru-RU" dirty="0" err="1"/>
              <a:t>молекулярні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експресії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. </a:t>
            </a:r>
            <a:r>
              <a:rPr lang="ru-RU" dirty="0" err="1"/>
              <a:t>Розроблено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, </a:t>
            </a:r>
            <a:r>
              <a:rPr lang="ru-RU" dirty="0" err="1"/>
              <a:t>клонування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. </a:t>
            </a:r>
            <a:r>
              <a:rPr lang="ru-RU" dirty="0" err="1"/>
              <a:t>Налагоджена</a:t>
            </a:r>
            <a:r>
              <a:rPr lang="ru-RU" dirty="0"/>
              <a:t> ДНК-</a:t>
            </a:r>
            <a:r>
              <a:rPr lang="ru-RU" dirty="0" err="1"/>
              <a:t>діагностика</a:t>
            </a:r>
            <a:r>
              <a:rPr lang="ru-RU" dirty="0"/>
              <a:t> (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спорідненості</a:t>
            </a:r>
            <a:r>
              <a:rPr lang="ru-RU" dirty="0"/>
              <a:t>, </a:t>
            </a:r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), </a:t>
            </a:r>
            <a:r>
              <a:rPr lang="ru-RU" dirty="0" err="1"/>
              <a:t>досягнуті</a:t>
            </a:r>
            <a:r>
              <a:rPr lang="ru-RU" dirty="0"/>
              <a:t> </a:t>
            </a:r>
            <a:r>
              <a:rPr lang="ru-RU" dirty="0" err="1"/>
              <a:t>успіхи</a:t>
            </a:r>
            <a:r>
              <a:rPr lang="ru-RU" dirty="0"/>
              <a:t> в </a:t>
            </a:r>
            <a:r>
              <a:rPr lang="ru-RU" dirty="0" err="1"/>
              <a:t>генній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317343"/>
            <a:ext cx="2819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Аутосомне</a:t>
            </a:r>
            <a:r>
              <a:rPr lang="uk-UA" dirty="0" smtClean="0"/>
              <a:t> успадкування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Тип </a:t>
            </a:r>
            <a:r>
              <a:rPr lang="ru-RU" dirty="0" err="1"/>
              <a:t>успадкування</a:t>
            </a:r>
            <a:r>
              <a:rPr lang="ru-RU" dirty="0"/>
              <a:t>, </a:t>
            </a:r>
            <a:r>
              <a:rPr lang="ru-RU" dirty="0" err="1"/>
              <a:t>пов’язаний</a:t>
            </a:r>
            <a:r>
              <a:rPr lang="ru-RU" dirty="0"/>
              <a:t> з генами </a:t>
            </a:r>
            <a:r>
              <a:rPr lang="ru-RU" dirty="0" err="1"/>
              <a:t>нестатевих</a:t>
            </a:r>
            <a:r>
              <a:rPr lang="ru-RU" dirty="0"/>
              <a:t> хромосом, </a:t>
            </a:r>
            <a:r>
              <a:rPr lang="ru-RU" dirty="0" err="1"/>
              <a:t>назива­ють</a:t>
            </a:r>
            <a:r>
              <a:rPr lang="ru-RU" dirty="0"/>
              <a:t> </a:t>
            </a:r>
            <a:r>
              <a:rPr lang="ru-RU" dirty="0" err="1"/>
              <a:t>аутосомним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стан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домінантний</a:t>
            </a:r>
            <a:r>
              <a:rPr lang="ru-RU" dirty="0"/>
              <a:t> </a:t>
            </a:r>
            <a:r>
              <a:rPr lang="ru-RU" dirty="0" err="1"/>
              <a:t>алель</a:t>
            </a:r>
            <a:r>
              <a:rPr lang="ru-RU" dirty="0"/>
              <a:t>, то </a:t>
            </a:r>
            <a:r>
              <a:rPr lang="ru-RU" dirty="0" err="1"/>
              <a:t>такий</a:t>
            </a:r>
            <a:r>
              <a:rPr lang="ru-RU" dirty="0"/>
              <a:t> тип </a:t>
            </a:r>
            <a:r>
              <a:rPr lang="ru-RU" dirty="0" err="1"/>
              <a:t>успадкування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аутосомно-</a:t>
            </a:r>
            <a:r>
              <a:rPr lang="ru-RU" dirty="0" err="1"/>
              <a:t>домінантним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рецесивний</a:t>
            </a:r>
            <a:r>
              <a:rPr lang="ru-RU" dirty="0"/>
              <a:t>, - аутосомно-</a:t>
            </a:r>
            <a:r>
              <a:rPr lang="ru-RU" dirty="0" err="1"/>
              <a:t>рецесивним</a:t>
            </a:r>
            <a:r>
              <a:rPr lang="ru-RU" dirty="0"/>
              <a:t>. </a:t>
            </a:r>
            <a:endParaRPr lang="ru-RU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392686"/>
              </p:ext>
            </p:extLst>
          </p:nvPr>
        </p:nvGraphicFramePr>
        <p:xfrm>
          <a:off x="1259632" y="3140968"/>
          <a:ext cx="6696744" cy="2839412"/>
        </p:xfrm>
        <a:graphic>
          <a:graphicData uri="http://schemas.openxmlformats.org/drawingml/2006/table">
            <a:tbl>
              <a:tblPr firstRow="1" firstCol="1" bandRow="1"/>
              <a:tblGrid>
                <a:gridCol w="3265363"/>
                <a:gridCol w="3431381"/>
              </a:tblGrid>
              <a:tr h="260368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Домінантні стани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rgbClr val="000000"/>
                          </a:solidFill>
                          <a:effectLst/>
                        </a:rPr>
                        <a:t>Рецесивні стани</a:t>
                      </a:r>
                      <a:endParaRPr lang="uk-UA" sz="110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9298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Наявність залишку третьої повіки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rgbClr val="000000"/>
                          </a:solidFill>
                          <a:effectLst/>
                        </a:rPr>
                        <a:t>Відсутність залишку третьої повіки</a:t>
                      </a:r>
                      <a:endParaRPr lang="uk-UA" sz="110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6586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Короткозорість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rgbClr val="000000"/>
                          </a:solidFill>
                          <a:effectLst/>
                        </a:rPr>
                        <a:t>Нормальний зір</a:t>
                      </a:r>
                      <a:endParaRPr lang="uk-UA" sz="110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6586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Вільні мочки вуха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rgbClr val="000000"/>
                          </a:solidFill>
                          <a:effectLst/>
                        </a:rPr>
                        <a:t>Прирослі мочки вуха</a:t>
                      </a:r>
                      <a:endParaRPr lang="uk-UA" sz="110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9298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Товсті губи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rgbClr val="000000"/>
                          </a:solidFill>
                          <a:effectLst/>
                        </a:rPr>
                        <a:t>Тонкі губи</a:t>
                      </a:r>
                      <a:endParaRPr lang="uk-UA" sz="110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6586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Округле обличчя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Видовжене обличчя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6586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Позитивний резус-фактор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Негативний резус-фактор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6586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solidFill>
                            <a:srgbClr val="000000"/>
                          </a:solidFill>
                          <a:effectLst/>
                        </a:rPr>
                        <a:t>Короткопалість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Нормальні пальці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48386">
                <a:tc>
                  <a:txBody>
                    <a:bodyPr/>
                    <a:lstStyle/>
                    <a:p>
                      <a:pPr marL="635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Нормальна пігментація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Альбінізм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19132"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Прогресуюча атрофія зорового нерва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0000"/>
                          </a:solidFill>
                          <a:effectLst/>
                        </a:rPr>
                        <a:t>Нормальний стан</a:t>
                      </a:r>
                      <a:endParaRPr lang="uk-UA" sz="1100" dirty="0">
                        <a:effectLst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6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/>
          <a:lstStyle/>
          <a:p>
            <a:pPr algn="ctr"/>
            <a:r>
              <a:rPr lang="uk-UA" dirty="0" smtClean="0"/>
              <a:t>Спадкові хвороби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Спадкові</a:t>
            </a:r>
            <a:r>
              <a:rPr lang="ru-RU" b="1" dirty="0" smtClean="0"/>
              <a:t> </a:t>
            </a:r>
            <a:r>
              <a:rPr lang="ru-RU" b="1" dirty="0" err="1"/>
              <a:t>хвороби</a:t>
            </a:r>
            <a:r>
              <a:rPr lang="ru-RU" dirty="0"/>
              <a:t> —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обумовлені</a:t>
            </a:r>
            <a:r>
              <a:rPr lang="ru-RU" dirty="0"/>
              <a:t> </a:t>
            </a:r>
            <a:r>
              <a:rPr lang="ru-RU" dirty="0" err="1"/>
              <a:t>порушеннями</a:t>
            </a:r>
            <a:r>
              <a:rPr lang="ru-RU" dirty="0"/>
              <a:t> в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, </a:t>
            </a:r>
            <a:r>
              <a:rPr lang="ru-RU" dirty="0" err="1"/>
              <a:t>передачі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генетичної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uk-UA" dirty="0" smtClean="0"/>
              <a:t>Класифікація:</a:t>
            </a:r>
          </a:p>
          <a:p>
            <a:pPr>
              <a:buFont typeface="+mj-lt"/>
              <a:buAutoNum type="arabicPeriod"/>
            </a:pPr>
            <a:r>
              <a:rPr lang="ru-RU" dirty="0" err="1" smtClean="0"/>
              <a:t>генні</a:t>
            </a:r>
            <a:r>
              <a:rPr lang="ru-RU" dirty="0" smtClean="0"/>
              <a:t> (</a:t>
            </a:r>
            <a:r>
              <a:rPr lang="ru-RU" dirty="0" err="1" smtClean="0"/>
              <a:t>зміни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),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dirty="0" err="1" smtClean="0"/>
              <a:t>геномні</a:t>
            </a:r>
            <a:r>
              <a:rPr lang="ru-RU" dirty="0" smtClean="0"/>
              <a:t> (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цілих</a:t>
            </a:r>
            <a:r>
              <a:rPr lang="ru-RU" dirty="0" smtClean="0"/>
              <a:t> хромосом),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dirty="0" err="1" smtClean="0"/>
              <a:t>хромосомні</a:t>
            </a:r>
            <a:r>
              <a:rPr lang="ru-RU" dirty="0" smtClean="0"/>
              <a:t> (</a:t>
            </a:r>
            <a:r>
              <a:rPr lang="ru-RU" dirty="0" err="1" smtClean="0"/>
              <a:t>внутрішньо</a:t>
            </a:r>
            <a:r>
              <a:rPr lang="ru-RU" dirty="0" smtClean="0"/>
              <a:t>- і </a:t>
            </a:r>
            <a:r>
              <a:rPr lang="ru-RU" dirty="0" err="1" smtClean="0"/>
              <a:t>міжхромосомні</a:t>
            </a:r>
            <a:r>
              <a:rPr lang="ru-RU" dirty="0" smtClean="0"/>
              <a:t> </a:t>
            </a:r>
            <a:r>
              <a:rPr lang="ru-RU" dirty="0" err="1" smtClean="0"/>
              <a:t>перебудови</a:t>
            </a:r>
            <a:r>
              <a:rPr lang="ru-RU" dirty="0" smtClean="0"/>
              <a:t>) і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dirty="0" err="1" smtClean="0"/>
              <a:t>мультифакторіальні</a:t>
            </a:r>
            <a:r>
              <a:rPr lang="ru-RU" dirty="0" smtClean="0"/>
              <a:t> </a:t>
            </a:r>
            <a:r>
              <a:rPr lang="ru-RU" dirty="0"/>
              <a:t>(на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і </a:t>
            </a:r>
            <a:r>
              <a:rPr lang="ru-RU" dirty="0" err="1"/>
              <a:t>гени</a:t>
            </a:r>
            <a:r>
              <a:rPr lang="ru-RU" dirty="0"/>
              <a:t>, і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767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68</TotalTime>
  <Words>920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Паркет</vt:lpstr>
      <vt:lpstr>Генетика людини </vt:lpstr>
      <vt:lpstr>Поняття генетики</vt:lpstr>
      <vt:lpstr>Методи вивчення спадковості людини:</vt:lpstr>
      <vt:lpstr>Презентация PowerPoint</vt:lpstr>
      <vt:lpstr>Презентация PowerPoint</vt:lpstr>
      <vt:lpstr>Презентация PowerPoint</vt:lpstr>
      <vt:lpstr>Презентация PowerPoint</vt:lpstr>
      <vt:lpstr>Аутосомне успадкування</vt:lpstr>
      <vt:lpstr>Спадкові хвороби</vt:lpstr>
      <vt:lpstr>Найпоширеніші хромосомні хвороби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Генетика людини</dc:title>
  <dc:creator>Natalia</dc:creator>
  <cp:lastModifiedBy>Natalia</cp:lastModifiedBy>
  <cp:revision>9</cp:revision>
  <dcterms:created xsi:type="dcterms:W3CDTF">2013-11-11T13:47:26Z</dcterms:created>
  <dcterms:modified xsi:type="dcterms:W3CDTF">2015-01-29T09:56:22Z</dcterms:modified>
</cp:coreProperties>
</file>