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78" r:id="rId12"/>
    <p:sldId id="279" r:id="rId13"/>
    <p:sldId id="266" r:id="rId14"/>
    <p:sldId id="280" r:id="rId15"/>
    <p:sldId id="276" r:id="rId16"/>
    <p:sldId id="277" r:id="rId17"/>
    <p:sldId id="267" r:id="rId18"/>
    <p:sldId id="281" r:id="rId19"/>
    <p:sldId id="268" r:id="rId20"/>
    <p:sldId id="269" r:id="rId21"/>
    <p:sldId id="270" r:id="rId22"/>
    <p:sldId id="272" r:id="rId23"/>
    <p:sldId id="273" r:id="rId24"/>
    <p:sldId id="274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6F12520-8C46-4B56-9F58-F70EACF7059B}">
          <p14:sldIdLst>
            <p14:sldId id="256"/>
            <p14:sldId id="257"/>
            <p14:sldId id="264"/>
            <p14:sldId id="258"/>
            <p14:sldId id="259"/>
            <p14:sldId id="260"/>
            <p14:sldId id="261"/>
            <p14:sldId id="262"/>
            <p14:sldId id="263"/>
            <p14:sldId id="265"/>
            <p14:sldId id="278"/>
            <p14:sldId id="279"/>
            <p14:sldId id="266"/>
            <p14:sldId id="280"/>
            <p14:sldId id="276"/>
            <p14:sldId id="277"/>
            <p14:sldId id="267"/>
            <p14:sldId id="281"/>
            <p14:sldId id="268"/>
            <p14:sldId id="269"/>
            <p14:sldId id="270"/>
            <p14:sldId id="272"/>
            <p14:sldId id="273"/>
            <p14:sldId id="274"/>
            <p14:sldId id="282"/>
            <p14:sldId id="283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35" autoAdjust="0"/>
    <p:restoredTop sz="94660"/>
  </p:normalViewPr>
  <p:slideViewPr>
    <p:cSldViewPr>
      <p:cViewPr varScale="1">
        <p:scale>
          <a:sx n="87" d="100"/>
          <a:sy n="87" d="100"/>
        </p:scale>
        <p:origin x="-1338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01B8-1438-4749-ADE3-7F6D099BB189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F730-5DD5-4E0D-9B8B-72D87A43BD6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01B8-1438-4749-ADE3-7F6D099BB189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F730-5DD5-4E0D-9B8B-72D87A43BD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01B8-1438-4749-ADE3-7F6D099BB189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F730-5DD5-4E0D-9B8B-72D87A43BD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01B8-1438-4749-ADE3-7F6D099BB189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F730-5DD5-4E0D-9B8B-72D87A43BD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01B8-1438-4749-ADE3-7F6D099BB189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F730-5DD5-4E0D-9B8B-72D87A43BD6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01B8-1438-4749-ADE3-7F6D099BB189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F730-5DD5-4E0D-9B8B-72D87A43BD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01B8-1438-4749-ADE3-7F6D099BB189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F730-5DD5-4E0D-9B8B-72D87A43BD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01B8-1438-4749-ADE3-7F6D099BB189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BBF730-5DD5-4E0D-9B8B-72D87A43BD6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01B8-1438-4749-ADE3-7F6D099BB189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F730-5DD5-4E0D-9B8B-72D87A43BD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01B8-1438-4749-ADE3-7F6D099BB189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5BBF730-5DD5-4E0D-9B8B-72D87A43BD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B2A01B8-1438-4749-ADE3-7F6D099BB189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F730-5DD5-4E0D-9B8B-72D87A43BD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B2A01B8-1438-4749-ADE3-7F6D099BB189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5BBF730-5DD5-4E0D-9B8B-72D87A43BD6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4"/>
            <a:ext cx="9144000" cy="68433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38420" y="1412776"/>
            <a:ext cx="68059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Віруси</a:t>
            </a:r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 </a:t>
            </a:r>
            <a:r>
              <a:rPr lang="ru-RU" sz="6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Ї</a:t>
            </a:r>
            <a:r>
              <a:rPr lang="ru-RU" sz="6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</a:t>
            </a:r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будова</a:t>
            </a:r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</a:t>
            </a:r>
            <a:r>
              <a:rPr lang="uk-UA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 життєві цикли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43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21" y="676232"/>
            <a:ext cx="7848872" cy="606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57224" y="104732"/>
            <a:ext cx="7643866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 smtClean="0">
                <a:latin typeface="Arial Black" pitchFamily="34" charset="0"/>
              </a:rPr>
              <a:t>Класифікація</a:t>
            </a:r>
            <a:r>
              <a:rPr lang="ru-RU" sz="3200" dirty="0" smtClean="0">
                <a:latin typeface="Arial Black" pitchFamily="34" charset="0"/>
              </a:rPr>
              <a:t> </a:t>
            </a:r>
            <a:r>
              <a:rPr lang="ru-RU" sz="3200" dirty="0" err="1" smtClean="0">
                <a:latin typeface="Arial Black" pitchFamily="34" charset="0"/>
              </a:rPr>
              <a:t>вірусів</a:t>
            </a:r>
            <a:endParaRPr lang="ru-RU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89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7467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Дволанцюгові</a:t>
            </a:r>
            <a:r>
              <a:rPr lang="ru-RU" dirty="0" smtClean="0"/>
              <a:t> ДНК-</a:t>
            </a:r>
            <a:r>
              <a:rPr lang="ru-RU" dirty="0" err="1" smtClean="0"/>
              <a:t>віруси</a:t>
            </a:r>
            <a:endParaRPr lang="ru-RU" dirty="0" smtClean="0"/>
          </a:p>
          <a:p>
            <a:r>
              <a:rPr lang="ru-RU" dirty="0" err="1" smtClean="0"/>
              <a:t>Одноланцюгові</a:t>
            </a:r>
            <a:r>
              <a:rPr lang="ru-RU" dirty="0" smtClean="0"/>
              <a:t> ДНК-</a:t>
            </a:r>
            <a:r>
              <a:rPr lang="ru-RU" dirty="0" err="1" smtClean="0"/>
              <a:t>віруси</a:t>
            </a:r>
            <a:endParaRPr lang="ru-RU" dirty="0" smtClean="0"/>
          </a:p>
          <a:p>
            <a:r>
              <a:rPr lang="ru-RU" dirty="0" err="1" smtClean="0"/>
              <a:t>Дволанцюгові</a:t>
            </a:r>
            <a:r>
              <a:rPr lang="ru-RU" dirty="0" smtClean="0"/>
              <a:t> РНК-</a:t>
            </a:r>
            <a:r>
              <a:rPr lang="ru-RU" dirty="0" err="1" smtClean="0"/>
              <a:t>віруси</a:t>
            </a:r>
            <a:endParaRPr lang="ru-RU" dirty="0" smtClean="0"/>
          </a:p>
          <a:p>
            <a:r>
              <a:rPr lang="ru-RU" dirty="0" smtClean="0"/>
              <a:t>Позитивно </a:t>
            </a:r>
            <a:r>
              <a:rPr lang="ru-RU" dirty="0" err="1"/>
              <a:t>спрямовані</a:t>
            </a:r>
            <a:r>
              <a:rPr lang="ru-RU" dirty="0"/>
              <a:t> </a:t>
            </a:r>
            <a:r>
              <a:rPr lang="ru-RU" dirty="0" err="1"/>
              <a:t>одноланцюгові</a:t>
            </a:r>
            <a:r>
              <a:rPr lang="ru-RU" dirty="0"/>
              <a:t> </a:t>
            </a:r>
            <a:r>
              <a:rPr lang="ru-RU" dirty="0" smtClean="0"/>
              <a:t>РНК-</a:t>
            </a:r>
            <a:r>
              <a:rPr lang="ru-RU" dirty="0" err="1" smtClean="0"/>
              <a:t>віруси</a:t>
            </a:r>
            <a:endParaRPr lang="ru-RU" dirty="0" smtClean="0"/>
          </a:p>
          <a:p>
            <a:r>
              <a:rPr lang="ru-RU" dirty="0" smtClean="0"/>
              <a:t>Негативно </a:t>
            </a:r>
            <a:r>
              <a:rPr lang="ru-RU" dirty="0" err="1"/>
              <a:t>спрямовані</a:t>
            </a:r>
            <a:r>
              <a:rPr lang="ru-RU" dirty="0"/>
              <a:t> </a:t>
            </a:r>
            <a:r>
              <a:rPr lang="ru-RU" dirty="0" err="1"/>
              <a:t>одноланцюгові</a:t>
            </a:r>
            <a:r>
              <a:rPr lang="ru-RU" dirty="0"/>
              <a:t> </a:t>
            </a:r>
            <a:r>
              <a:rPr lang="ru-RU" dirty="0" smtClean="0"/>
              <a:t>РНК-</a:t>
            </a:r>
            <a:r>
              <a:rPr lang="ru-RU" dirty="0" err="1" smtClean="0"/>
              <a:t>віруси</a:t>
            </a:r>
            <a:endParaRPr lang="ru-RU" dirty="0" smtClean="0"/>
          </a:p>
          <a:p>
            <a:r>
              <a:rPr lang="ru-RU" dirty="0" err="1" smtClean="0"/>
              <a:t>Одноланцюгові</a:t>
            </a:r>
            <a:r>
              <a:rPr lang="ru-RU" dirty="0" smtClean="0"/>
              <a:t> </a:t>
            </a:r>
            <a:r>
              <a:rPr lang="ru-RU" dirty="0" err="1"/>
              <a:t>зворотно-транскрипційні</a:t>
            </a:r>
            <a:r>
              <a:rPr lang="ru-RU" dirty="0"/>
              <a:t> </a:t>
            </a:r>
            <a:r>
              <a:rPr lang="ru-RU" dirty="0" smtClean="0"/>
              <a:t>РНК-</a:t>
            </a:r>
            <a:r>
              <a:rPr lang="ru-RU" dirty="0" err="1" smtClean="0"/>
              <a:t>віруси</a:t>
            </a:r>
            <a:endParaRPr lang="ru-RU" dirty="0" smtClean="0"/>
          </a:p>
          <a:p>
            <a:r>
              <a:rPr lang="ru-RU" dirty="0" err="1" smtClean="0"/>
              <a:t>Дволанцюгові</a:t>
            </a:r>
            <a:r>
              <a:rPr lang="ru-RU" dirty="0" smtClean="0"/>
              <a:t> </a:t>
            </a:r>
            <a:r>
              <a:rPr lang="ru-RU" dirty="0" err="1"/>
              <a:t>зворотно-транскипційні</a:t>
            </a:r>
            <a:r>
              <a:rPr lang="ru-RU" dirty="0"/>
              <a:t> ДНК-</a:t>
            </a:r>
            <a:r>
              <a:rPr lang="ru-RU" dirty="0" err="1"/>
              <a:t>віруси</a:t>
            </a:r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260648"/>
            <a:ext cx="7643866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 smtClean="0">
                <a:latin typeface="Arial Black" pitchFamily="34" charset="0"/>
              </a:rPr>
              <a:t>Групи</a:t>
            </a:r>
            <a:r>
              <a:rPr lang="ru-RU" sz="3200" dirty="0" smtClean="0">
                <a:latin typeface="Arial Black" pitchFamily="34" charset="0"/>
              </a:rPr>
              <a:t> </a:t>
            </a:r>
            <a:r>
              <a:rPr lang="ru-RU" sz="3200" dirty="0" err="1" smtClean="0">
                <a:latin typeface="Arial Black" pitchFamily="34" charset="0"/>
              </a:rPr>
              <a:t>вірусів</a:t>
            </a:r>
            <a:endParaRPr lang="ru-RU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14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4032448" cy="5193793"/>
          </a:xfrm>
        </p:spPr>
      </p:pic>
      <p:sp>
        <p:nvSpPr>
          <p:cNvPr id="9" name="TextBox 8"/>
          <p:cNvSpPr txBox="1"/>
          <p:nvPr/>
        </p:nvSpPr>
        <p:spPr>
          <a:xfrm>
            <a:off x="4644008" y="1484784"/>
            <a:ext cx="4248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Вірус</a:t>
            </a:r>
            <a:r>
              <a:rPr lang="ru-RU" sz="2000" dirty="0"/>
              <a:t> </a:t>
            </a:r>
            <a:r>
              <a:rPr lang="ru-RU" sz="2000" dirty="0" err="1"/>
              <a:t>тютюнової</a:t>
            </a:r>
            <a:r>
              <a:rPr lang="ru-RU" sz="2000" dirty="0"/>
              <a:t> </a:t>
            </a:r>
            <a:r>
              <a:rPr lang="ru-RU" sz="2000" dirty="0" err="1"/>
              <a:t>мозаїки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</a:p>
          <a:p>
            <a:r>
              <a:rPr lang="ru-RU" sz="2000" i="1" dirty="0" err="1" smtClean="0"/>
              <a:t>Представник</a:t>
            </a:r>
            <a:r>
              <a:rPr lang="ru-RU" sz="2000" i="1" dirty="0" smtClean="0"/>
              <a:t> </a:t>
            </a:r>
            <a:r>
              <a:rPr lang="ru-RU" sz="2000" dirty="0"/>
              <a:t>позитивно </a:t>
            </a:r>
            <a:r>
              <a:rPr lang="ru-RU" sz="2000" dirty="0" err="1" smtClean="0"/>
              <a:t>спрямованих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одноланцюгових</a:t>
            </a:r>
            <a:r>
              <a:rPr lang="ru-RU" sz="2000" dirty="0" smtClean="0"/>
              <a:t> РНК-</a:t>
            </a:r>
            <a:r>
              <a:rPr lang="ru-RU" sz="2000" dirty="0" err="1" smtClean="0"/>
              <a:t>вірус</a:t>
            </a:r>
            <a:r>
              <a:rPr lang="uk-UA" sz="2000" dirty="0" err="1" smtClean="0"/>
              <a:t>ів</a:t>
            </a:r>
            <a:endParaRPr lang="uk-UA" sz="2000" dirty="0" smtClean="0"/>
          </a:p>
          <a:p>
            <a:endParaRPr lang="ru-RU" sz="2000" i="1" dirty="0" smtClean="0"/>
          </a:p>
          <a:p>
            <a:r>
              <a:rPr lang="ru-RU" sz="2000" i="1" dirty="0" err="1" smtClean="0"/>
              <a:t>Електронна</a:t>
            </a:r>
            <a:r>
              <a:rPr lang="ru-RU" sz="2000" i="1" dirty="0"/>
              <a:t> </a:t>
            </a:r>
            <a:r>
              <a:rPr lang="ru-RU" sz="2000" i="1" dirty="0" err="1" smtClean="0"/>
              <a:t>мікрофотографія</a:t>
            </a:r>
            <a:r>
              <a:rPr lang="ru-RU" sz="2000" i="1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826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390482"/>
            <a:ext cx="7643866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>
                <a:latin typeface="Arial Black" pitchFamily="34" charset="0"/>
              </a:rPr>
              <a:t>Е</a:t>
            </a:r>
            <a:r>
              <a:rPr lang="ru-RU" sz="3200" dirty="0" err="1" smtClean="0">
                <a:latin typeface="Arial Black" pitchFamily="34" charset="0"/>
              </a:rPr>
              <a:t>тапи</a:t>
            </a:r>
            <a:r>
              <a:rPr lang="ru-RU" sz="3200" dirty="0" smtClean="0">
                <a:latin typeface="Arial Black" pitchFamily="34" charset="0"/>
              </a:rPr>
              <a:t> </a:t>
            </a:r>
            <a:r>
              <a:rPr lang="ru-RU" sz="3200" dirty="0" err="1" smtClean="0">
                <a:latin typeface="Arial Black" pitchFamily="34" charset="0"/>
              </a:rPr>
              <a:t>життєвого</a:t>
            </a:r>
            <a:r>
              <a:rPr lang="ru-RU" sz="3200" dirty="0" smtClean="0">
                <a:latin typeface="Arial Black" pitchFamily="34" charset="0"/>
              </a:rPr>
              <a:t> циклу </a:t>
            </a:r>
            <a:r>
              <a:rPr lang="ru-RU" sz="3200" dirty="0" err="1" smtClean="0">
                <a:latin typeface="Arial Black" pitchFamily="34" charset="0"/>
              </a:rPr>
              <a:t>вірусів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5" name="Picture 2" descr="img03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1340768"/>
            <a:ext cx="4114800" cy="4849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79512" y="1196752"/>
            <a:ext cx="46085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uk-UA" sz="2400" dirty="0" smtClean="0"/>
              <a:t>Прикріплення вірусу до клітини-господаря.</a:t>
            </a:r>
            <a:endParaRPr lang="uk-UA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uk-UA" sz="2400" dirty="0" err="1" smtClean="0"/>
              <a:t>Пронікновеніе</a:t>
            </a:r>
            <a:r>
              <a:rPr lang="uk-UA" sz="2400" dirty="0" smtClean="0"/>
              <a:t> вірусу в клітину - інфікування.</a:t>
            </a:r>
            <a:endParaRPr lang="uk-UA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uk-UA" sz="2400" dirty="0" smtClean="0"/>
              <a:t>Налаштовує метаболічний апарат господаря на відтворення </a:t>
            </a:r>
            <a:r>
              <a:rPr lang="uk-UA" sz="2400" dirty="0" err="1" smtClean="0"/>
              <a:t>віріона</a:t>
            </a:r>
            <a:r>
              <a:rPr lang="uk-UA" sz="2400" dirty="0" smtClean="0"/>
              <a:t>.</a:t>
            </a:r>
            <a:endParaRPr lang="uk-UA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uk-UA" sz="2400" dirty="0" smtClean="0"/>
              <a:t>Синтез вірусних білків і </a:t>
            </a:r>
            <a:r>
              <a:rPr lang="uk-UA" sz="2400" dirty="0" err="1" smtClean="0"/>
              <a:t>самосборка</a:t>
            </a:r>
            <a:r>
              <a:rPr lang="uk-UA" sz="2400" dirty="0" smtClean="0"/>
              <a:t> </a:t>
            </a:r>
            <a:r>
              <a:rPr lang="uk-UA" sz="2400" dirty="0" err="1" smtClean="0"/>
              <a:t>капсида</a:t>
            </a:r>
            <a:r>
              <a:rPr lang="uk-UA" sz="2400" dirty="0" smtClean="0"/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uk-UA" sz="2400" dirty="0" smtClean="0"/>
              <a:t>Вихід безлічі вірусів з клітки.</a:t>
            </a:r>
            <a:endParaRPr lang="uk-UA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uk-UA" sz="2400" dirty="0" smtClean="0"/>
              <a:t>При цьому клітина або гине, або залишається жива.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6641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98" y="1240499"/>
            <a:ext cx="5225190" cy="4794113"/>
          </a:xfrm>
        </p:spPr>
      </p:pic>
      <p:sp>
        <p:nvSpPr>
          <p:cNvPr id="5" name="TextBox 4"/>
          <p:cNvSpPr txBox="1"/>
          <p:nvPr/>
        </p:nvSpPr>
        <p:spPr>
          <a:xfrm>
            <a:off x="5364088" y="1261324"/>
            <a:ext cx="36161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А. </a:t>
            </a:r>
            <a:r>
              <a:rPr lang="ru-RU" dirty="0" err="1"/>
              <a:t>Вірус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ліпідної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пікорнавірус</a:t>
            </a:r>
            <a:r>
              <a:rPr lang="ru-RU" dirty="0"/>
              <a:t>).</a:t>
            </a:r>
            <a:br>
              <a:rPr lang="ru-RU" dirty="0"/>
            </a:br>
            <a:r>
              <a:rPr lang="en-US" dirty="0"/>
              <a:t>B. </a:t>
            </a:r>
            <a:r>
              <a:rPr lang="ru-RU" dirty="0" err="1"/>
              <a:t>Оболонковий</a:t>
            </a:r>
            <a:r>
              <a:rPr lang="ru-RU" dirty="0"/>
              <a:t> </a:t>
            </a:r>
            <a:r>
              <a:rPr lang="ru-RU" dirty="0" err="1"/>
              <a:t>вірус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dirty="0" err="1"/>
              <a:t>герпесвірус</a:t>
            </a:r>
            <a:r>
              <a:rPr lang="ru-RU" dirty="0" smtClean="0"/>
              <a:t>).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Цифрами </a:t>
            </a:r>
            <a:r>
              <a:rPr lang="ru-RU" dirty="0" err="1"/>
              <a:t>позначені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1) </a:t>
            </a:r>
            <a:r>
              <a:rPr lang="ru-RU" dirty="0" err="1"/>
              <a:t>капсид</a:t>
            </a:r>
            <a:r>
              <a:rPr lang="ru-RU" dirty="0" smtClean="0"/>
              <a:t>,</a:t>
            </a:r>
          </a:p>
          <a:p>
            <a:r>
              <a:rPr lang="ru-RU" dirty="0" smtClean="0"/>
              <a:t>(</a:t>
            </a:r>
            <a:r>
              <a:rPr lang="ru-RU" dirty="0"/>
              <a:t>2) </a:t>
            </a:r>
            <a:r>
              <a:rPr lang="ru-RU" dirty="0" err="1"/>
              <a:t>геномна</a:t>
            </a:r>
            <a:r>
              <a:rPr lang="ru-RU" dirty="0"/>
              <a:t> </a:t>
            </a:r>
            <a:r>
              <a:rPr lang="ru-RU" dirty="0" err="1"/>
              <a:t>нуклеїнова</a:t>
            </a:r>
            <a:r>
              <a:rPr lang="ru-RU" dirty="0"/>
              <a:t> </a:t>
            </a:r>
            <a:r>
              <a:rPr lang="ru-RU" dirty="0" smtClean="0"/>
              <a:t>кислота (3</a:t>
            </a:r>
            <a:r>
              <a:rPr lang="ru-RU" dirty="0"/>
              <a:t>) </a:t>
            </a:r>
            <a:r>
              <a:rPr lang="ru-RU" dirty="0" err="1"/>
              <a:t>капсомер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4) </a:t>
            </a:r>
            <a:r>
              <a:rPr lang="ru-RU" dirty="0" err="1"/>
              <a:t>нуклеокапсид</a:t>
            </a:r>
            <a:r>
              <a:rPr lang="ru-RU" dirty="0" smtClean="0"/>
              <a:t>,</a:t>
            </a:r>
          </a:p>
          <a:p>
            <a:r>
              <a:rPr lang="ru-RU" dirty="0" smtClean="0"/>
              <a:t>(</a:t>
            </a:r>
            <a:r>
              <a:rPr lang="ru-RU" dirty="0"/>
              <a:t>5) </a:t>
            </a:r>
            <a:r>
              <a:rPr lang="ru-RU" dirty="0" err="1"/>
              <a:t>віріон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6) </a:t>
            </a:r>
            <a:r>
              <a:rPr lang="ru-RU" dirty="0" err="1"/>
              <a:t>ліпідна</a:t>
            </a:r>
            <a:r>
              <a:rPr lang="ru-RU" dirty="0"/>
              <a:t> </a:t>
            </a:r>
            <a:r>
              <a:rPr lang="ru-RU" dirty="0" err="1"/>
              <a:t>оболонка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7) </a:t>
            </a:r>
            <a:r>
              <a:rPr lang="ru-RU" dirty="0" err="1"/>
              <a:t>мембранні</a:t>
            </a:r>
            <a:r>
              <a:rPr lang="ru-RU" dirty="0"/>
              <a:t> </a:t>
            </a:r>
            <a:r>
              <a:rPr lang="ru-RU" dirty="0" err="1"/>
              <a:t>білки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39552" y="260648"/>
            <a:ext cx="8280920" cy="70133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dirty="0" err="1"/>
              <a:t>Приклади</a:t>
            </a:r>
            <a:r>
              <a:rPr lang="ru-RU" sz="3200" dirty="0"/>
              <a:t> структур </a:t>
            </a:r>
            <a:r>
              <a:rPr lang="ru-RU" sz="3200" dirty="0" err="1"/>
              <a:t>ікосаедричних</a:t>
            </a:r>
            <a:r>
              <a:rPr lang="ru-RU" sz="3200" dirty="0"/>
              <a:t> </a:t>
            </a:r>
            <a:r>
              <a:rPr lang="ru-RU" sz="3200" dirty="0" err="1"/>
              <a:t>віріонів</a:t>
            </a:r>
            <a:r>
              <a:rPr lang="ru-RU" sz="3200" dirty="0"/>
              <a:t>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0566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/>
          <a:lstStyle/>
          <a:p>
            <a:r>
              <a:rPr lang="uk-UA" dirty="0"/>
              <a:t>Віруси є збудниками багатьох небезпечних хвороб людини, тварин і </a:t>
            </a:r>
            <a:r>
              <a:rPr lang="uk-UA" dirty="0" smtClean="0"/>
              <a:t>рослин</a:t>
            </a:r>
          </a:p>
          <a:p>
            <a:r>
              <a:rPr lang="uk-UA" dirty="0" smtClean="0"/>
              <a:t>Використання </a:t>
            </a:r>
            <a:r>
              <a:rPr lang="uk-UA" dirty="0"/>
              <a:t>в генетиці і в селекції для отримання вакцин проти вірусних захворювань, знищення шкідливих для сільського господарства комах, рослин, тварин.</a:t>
            </a:r>
          </a:p>
          <a:p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755576" y="390482"/>
            <a:ext cx="7643866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 i="1" dirty="0" err="1" smtClean="0"/>
              <a:t>Значення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вірусів</a:t>
            </a:r>
            <a:endParaRPr lang="ru-RU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0992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20480" cy="4525963"/>
          </a:xfrm>
        </p:spPr>
        <p:txBody>
          <a:bodyPr>
            <a:normAutofit/>
          </a:bodyPr>
          <a:lstStyle/>
          <a:p>
            <a:r>
              <a:rPr lang="ru-RU" dirty="0" err="1"/>
              <a:t>Венеричні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endParaRPr lang="ru-RU" dirty="0"/>
          </a:p>
          <a:p>
            <a:r>
              <a:rPr lang="ru-RU" dirty="0" err="1"/>
              <a:t>Вітряна</a:t>
            </a:r>
            <a:r>
              <a:rPr lang="ru-RU" dirty="0"/>
              <a:t> </a:t>
            </a:r>
            <a:r>
              <a:rPr lang="ru-RU" dirty="0" err="1"/>
              <a:t>віспа</a:t>
            </a:r>
            <a:endParaRPr lang="ru-RU" dirty="0"/>
          </a:p>
          <a:p>
            <a:r>
              <a:rPr lang="ru-RU" dirty="0" err="1"/>
              <a:t>Вірусний</a:t>
            </a:r>
            <a:r>
              <a:rPr lang="ru-RU" dirty="0"/>
              <a:t> гепатит</a:t>
            </a:r>
          </a:p>
          <a:p>
            <a:r>
              <a:rPr lang="ru-RU" dirty="0"/>
              <a:t>Лихоманка денге</a:t>
            </a:r>
          </a:p>
          <a:p>
            <a:r>
              <a:rPr lang="ru-RU" dirty="0" err="1" smtClean="0"/>
              <a:t>Інфекційни</a:t>
            </a:r>
            <a:r>
              <a:rPr lang="ru-RU" dirty="0" smtClean="0"/>
              <a:t> </a:t>
            </a:r>
            <a:r>
              <a:rPr lang="ru-RU" dirty="0"/>
              <a:t>мононуклеоз</a:t>
            </a:r>
          </a:p>
          <a:p>
            <a:r>
              <a:rPr lang="ru-RU" dirty="0" err="1"/>
              <a:t>Кір</a:t>
            </a:r>
            <a:endParaRPr lang="ru-RU" dirty="0"/>
          </a:p>
          <a:p>
            <a:r>
              <a:rPr lang="ru-RU" dirty="0" smtClean="0"/>
              <a:t>Краснуха</a:t>
            </a:r>
          </a:p>
          <a:p>
            <a:r>
              <a:rPr lang="ru-RU" dirty="0" err="1"/>
              <a:t>Енцефаліт</a:t>
            </a:r>
            <a:endParaRPr lang="ru-RU" dirty="0"/>
          </a:p>
          <a:p>
            <a:pPr marL="36576" indent="0">
              <a:buNone/>
            </a:pP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427984" y="1556792"/>
            <a:ext cx="4392487" cy="4525963"/>
          </a:xfrm>
        </p:spPr>
        <p:txBody>
          <a:bodyPr>
            <a:normAutofit/>
          </a:bodyPr>
          <a:lstStyle/>
          <a:p>
            <a:r>
              <a:rPr lang="ru-RU" dirty="0" err="1"/>
              <a:t>Менінгіт</a:t>
            </a:r>
            <a:endParaRPr lang="ru-RU" dirty="0"/>
          </a:p>
          <a:p>
            <a:r>
              <a:rPr lang="ru-RU" dirty="0" err="1"/>
              <a:t>Поліомієліт</a:t>
            </a:r>
            <a:endParaRPr lang="ru-RU" dirty="0"/>
          </a:p>
          <a:p>
            <a:r>
              <a:rPr lang="ru-RU" dirty="0" err="1" smtClean="0"/>
              <a:t>Гостра</a:t>
            </a:r>
            <a:r>
              <a:rPr lang="ru-RU" dirty="0" smtClean="0"/>
              <a:t> </a:t>
            </a:r>
            <a:r>
              <a:rPr lang="ru-RU" dirty="0" err="1"/>
              <a:t>респіраторна</a:t>
            </a:r>
            <a:r>
              <a:rPr lang="ru-RU" dirty="0"/>
              <a:t> </a:t>
            </a:r>
            <a:r>
              <a:rPr lang="ru-RU" dirty="0" err="1"/>
              <a:t>вірусна</a:t>
            </a:r>
            <a:r>
              <a:rPr lang="ru-RU" dirty="0"/>
              <a:t> </a:t>
            </a:r>
            <a:r>
              <a:rPr lang="ru-RU" dirty="0" err="1"/>
              <a:t>інфекція</a:t>
            </a:r>
            <a:endParaRPr lang="ru-RU" dirty="0"/>
          </a:p>
          <a:p>
            <a:r>
              <a:rPr lang="ru-RU" dirty="0" err="1"/>
              <a:t>Грип</a:t>
            </a:r>
            <a:endParaRPr lang="ru-RU" dirty="0"/>
          </a:p>
          <a:p>
            <a:r>
              <a:rPr lang="ru-RU" dirty="0"/>
              <a:t>Свинка</a:t>
            </a:r>
          </a:p>
          <a:p>
            <a:r>
              <a:rPr lang="ru-RU" dirty="0"/>
              <a:t>Синдром </a:t>
            </a:r>
            <a:r>
              <a:rPr lang="ru-RU" dirty="0" err="1"/>
              <a:t>набутого</a:t>
            </a:r>
            <a:r>
              <a:rPr lang="ru-RU" dirty="0"/>
              <a:t> </a:t>
            </a:r>
            <a:r>
              <a:rPr lang="ru-RU" dirty="0" err="1"/>
              <a:t>імунного</a:t>
            </a:r>
            <a:r>
              <a:rPr lang="ru-RU" dirty="0"/>
              <a:t> </a:t>
            </a:r>
            <a:r>
              <a:rPr lang="ru-RU" dirty="0" err="1"/>
              <a:t>дефіциту</a:t>
            </a:r>
            <a:r>
              <a:rPr lang="ru-RU" dirty="0"/>
              <a:t> (СНІД)</a:t>
            </a:r>
          </a:p>
          <a:p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67544" y="390482"/>
            <a:ext cx="8352928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 dirty="0" err="1"/>
              <a:t>Деякі</a:t>
            </a:r>
            <a:r>
              <a:rPr lang="ru-RU" sz="3200" b="1" dirty="0"/>
              <a:t> </a:t>
            </a:r>
            <a:r>
              <a:rPr lang="ru-RU" sz="3200" b="1" dirty="0" err="1"/>
              <a:t>поширені</a:t>
            </a:r>
            <a:r>
              <a:rPr lang="ru-RU" sz="3200" b="1" dirty="0"/>
              <a:t> </a:t>
            </a:r>
            <a:r>
              <a:rPr lang="ru-RU" sz="3200" b="1" dirty="0" err="1"/>
              <a:t>вірусні</a:t>
            </a:r>
            <a:r>
              <a:rPr lang="ru-RU" sz="3200" b="1" dirty="0"/>
              <a:t> </a:t>
            </a:r>
            <a:r>
              <a:rPr lang="ru-RU" sz="3200" b="1" dirty="0" err="1"/>
              <a:t>захворювання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49023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4906888" cy="4525963"/>
          </a:xfrm>
        </p:spPr>
        <p:txBody>
          <a:bodyPr/>
          <a:lstStyle/>
          <a:p>
            <a:pPr marL="36576" indent="0" algn="ctr">
              <a:buNone/>
            </a:pPr>
            <a:r>
              <a:rPr lang="uk-UA" sz="2400" dirty="0" smtClean="0"/>
              <a:t>кір</a:t>
            </a:r>
            <a:r>
              <a:rPr lang="uk-UA" sz="2400" dirty="0"/>
              <a:t>, свинка, грип, поліомієліт, сказ, віспа, жовта лихоманка, трахома, енцефаліт, деякі онкологічні (пухлинні) хвороби, СНІД, бородавки, </a:t>
            </a:r>
            <a:r>
              <a:rPr lang="uk-UA" sz="2400" dirty="0" err="1"/>
              <a:t>герпес</a:t>
            </a:r>
            <a:r>
              <a:rPr lang="uk-UA" sz="2400" dirty="0"/>
              <a:t>.</a:t>
            </a:r>
            <a:endParaRPr lang="ru-RU" sz="2400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390482"/>
            <a:ext cx="7643866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76" indent="0" algn="ctr">
              <a:buNone/>
            </a:pPr>
            <a:r>
              <a:rPr lang="uk-UA" sz="3200" dirty="0" smtClean="0"/>
              <a:t>Захворювання людини</a:t>
            </a:r>
          </a:p>
        </p:txBody>
      </p:sp>
      <p:pic>
        <p:nvPicPr>
          <p:cNvPr id="4098" name="Picture 2" descr="pict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881" y="1102229"/>
            <a:ext cx="3025117" cy="366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Ребенок, больной оспой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4686" y="4768540"/>
            <a:ext cx="3131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Дитина хвора на віспу</a:t>
            </a:r>
            <a:endParaRPr lang="ru-RU" sz="2000" dirty="0"/>
          </a:p>
        </p:txBody>
      </p:sp>
      <p:pic>
        <p:nvPicPr>
          <p:cNvPr id="8" name="Picture 6" descr="D:\Танюша, школа\ПРЕДМЕТЫ\Биология\10 класс\Копия 1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5736" y="4293096"/>
            <a:ext cx="2626842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7" descr="D:\Танюша, школа\ПРЕДМЕТЫ\Биология\10 класс\Копия 13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4077072"/>
            <a:ext cx="2715312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748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390482"/>
            <a:ext cx="7643866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76" indent="0" algn="ctr">
              <a:buNone/>
            </a:pPr>
            <a:r>
              <a:rPr lang="uk-UA" sz="3200" dirty="0" smtClean="0"/>
              <a:t>О</a:t>
            </a:r>
            <a:r>
              <a:rPr lang="ru-RU" sz="3200" i="1" dirty="0"/>
              <a:t>знаки свиного </a:t>
            </a:r>
            <a:r>
              <a:rPr lang="ru-RU" sz="3200" i="1" dirty="0" err="1"/>
              <a:t>грипу</a:t>
            </a:r>
            <a:endParaRPr lang="uk-UA" sz="32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96752"/>
            <a:ext cx="5087495" cy="532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5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755576" y="390482"/>
            <a:ext cx="7643866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 i="1" dirty="0"/>
              <a:t>Чума 21 </a:t>
            </a:r>
            <a:r>
              <a:rPr lang="ru-RU" sz="3200" b="1" i="1" dirty="0" err="1" smtClean="0"/>
              <a:t>століття</a:t>
            </a:r>
            <a:r>
              <a:rPr lang="ru-RU" sz="3200" b="1" i="1" dirty="0" smtClean="0"/>
              <a:t>: </a:t>
            </a:r>
            <a:r>
              <a:rPr lang="ru-RU" sz="3200" b="1" i="1" dirty="0" smtClean="0"/>
              <a:t>ВІЛ </a:t>
            </a:r>
            <a:r>
              <a:rPr lang="ru-RU" sz="3200" b="1" i="1" dirty="0" smtClean="0"/>
              <a:t>та</a:t>
            </a:r>
            <a:r>
              <a:rPr lang="ru-RU" sz="3200" b="1" i="1" dirty="0" smtClean="0"/>
              <a:t> СНІД </a:t>
            </a:r>
            <a:endParaRPr lang="ru-RU" sz="3200" dirty="0">
              <a:effectLst/>
            </a:endParaRPr>
          </a:p>
        </p:txBody>
      </p:sp>
      <p:sp>
        <p:nvSpPr>
          <p:cNvPr id="10" name="AutoShape 6"/>
          <p:cNvSpPr txBox="1">
            <a:spLocks noChangeArrowheads="1"/>
          </p:cNvSpPr>
          <p:nvPr/>
        </p:nvSpPr>
        <p:spPr>
          <a:xfrm>
            <a:off x="395536" y="1808042"/>
            <a:ext cx="4714876" cy="4357262"/>
          </a:xfrm>
          <a:prstGeom prst="rightArrowCallout">
            <a:avLst>
              <a:gd name="adj1" fmla="val 18128"/>
              <a:gd name="adj2" fmla="val 25344"/>
              <a:gd name="adj3" fmla="val 24705"/>
              <a:gd name="adj4" fmla="val 6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cs typeface="+mn-cs"/>
              </a:rPr>
              <a:t>ВІЛ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cs typeface="+mn-cs"/>
              </a:rPr>
              <a:t>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cs typeface="+mn-cs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2400" dirty="0">
                <a:solidFill>
                  <a:schemeClr val="bg1"/>
                </a:solidFill>
              </a:rPr>
              <a:t>(вірус імунодефіциту людини)</a:t>
            </a: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 smtClean="0">
                <a:solidFill>
                  <a:schemeClr val="bg1"/>
                </a:solidFill>
              </a:rPr>
              <a:t>-</a:t>
            </a:r>
            <a:r>
              <a:rPr lang="uk-UA" sz="2400" dirty="0">
                <a:solidFill>
                  <a:schemeClr val="bg1"/>
                </a:solidFill>
              </a:rPr>
              <a:t/>
            </a: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>
                <a:solidFill>
                  <a:schemeClr val="bg1"/>
                </a:solidFill>
              </a:rPr>
              <a:t>Вірус який атакує імунну систему людини і робить організм вразливим для вірусів і бактерій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Arial Black" pitchFamily="34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5580112" y="1988840"/>
            <a:ext cx="3240360" cy="424847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sz="2400" b="1" dirty="0">
                <a:solidFill>
                  <a:schemeClr val="bg1"/>
                </a:solidFill>
              </a:rPr>
              <a:t>СНІД</a:t>
            </a:r>
            <a:r>
              <a:rPr lang="uk-UA" sz="2400" dirty="0">
                <a:solidFill>
                  <a:schemeClr val="bg1"/>
                </a:solidFill>
              </a:rPr>
              <a:t/>
            </a: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>
                <a:solidFill>
                  <a:schemeClr val="bg1"/>
                </a:solidFill>
              </a:rPr>
              <a:t>(Синдром</a:t>
            </a: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 smtClean="0">
                <a:solidFill>
                  <a:schemeClr val="bg1"/>
                </a:solidFill>
              </a:rPr>
              <a:t>набутого</a:t>
            </a:r>
            <a:r>
              <a:rPr lang="uk-UA" sz="2400" dirty="0">
                <a:solidFill>
                  <a:schemeClr val="bg1"/>
                </a:solidFill>
              </a:rPr>
              <a:t/>
            </a: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>
                <a:solidFill>
                  <a:schemeClr val="bg1"/>
                </a:solidFill>
              </a:rPr>
              <a:t>імунодефіциту)</a:t>
            </a: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 smtClean="0">
                <a:solidFill>
                  <a:schemeClr val="bg1"/>
                </a:solidFill>
              </a:rPr>
              <a:t>-</a:t>
            </a:r>
            <a:r>
              <a:rPr lang="uk-UA" sz="2400" dirty="0">
                <a:solidFill>
                  <a:schemeClr val="bg1"/>
                </a:solidFill>
              </a:rPr>
              <a:t/>
            </a: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>
                <a:solidFill>
                  <a:schemeClr val="bg1"/>
                </a:solidFill>
              </a:rPr>
              <a:t>Стан, коли</a:t>
            </a: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>
                <a:solidFill>
                  <a:schemeClr val="bg1"/>
                </a:solidFill>
              </a:rPr>
              <a:t>імунна система</a:t>
            </a: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>
                <a:solidFill>
                  <a:schemeClr val="bg1"/>
                </a:solidFill>
              </a:rPr>
              <a:t>людини</a:t>
            </a: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>
                <a:solidFill>
                  <a:schemeClr val="bg1"/>
                </a:solidFill>
              </a:rPr>
              <a:t>ослаблена і не може</a:t>
            </a: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>
                <a:solidFill>
                  <a:schemeClr val="bg1"/>
                </a:solidFill>
              </a:rPr>
              <a:t>чинити опір</a:t>
            </a:r>
            <a:br>
              <a:rPr lang="uk-UA" sz="2400" dirty="0">
                <a:solidFill>
                  <a:schemeClr val="bg1"/>
                </a:solidFill>
              </a:rPr>
            </a:br>
            <a:r>
              <a:rPr lang="uk-UA" sz="2400" dirty="0">
                <a:solidFill>
                  <a:schemeClr val="bg1"/>
                </a:solidFill>
              </a:rPr>
              <a:t>різних хвороб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70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4637112"/>
          </a:xfrm>
        </p:spPr>
        <p:txBody>
          <a:bodyPr/>
          <a:lstStyle/>
          <a:p>
            <a:pPr algn="just"/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Вірус</a:t>
            </a: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 smtClean="0">
                <a:latin typeface="+mj-lt"/>
              </a:rPr>
              <a:t>(</a:t>
            </a:r>
            <a:r>
              <a:rPr lang="vi-VN" sz="2400" dirty="0">
                <a:latin typeface="+mj-lt"/>
              </a:rPr>
              <a:t>від лат. </a:t>
            </a:r>
            <a:r>
              <a:rPr lang="en-US" sz="2400" dirty="0">
                <a:latin typeface="+mj-lt"/>
              </a:rPr>
              <a:t>virus — </a:t>
            </a:r>
            <a:r>
              <a:rPr lang="vi-VN" sz="2400" dirty="0">
                <a:latin typeface="+mj-lt"/>
              </a:rPr>
              <a:t>отрута) — дрібні неклітинні частки, що складаються з нуклеїнової кислоти (ДНК або РНК) і білкової оболонки. </a:t>
            </a:r>
            <a:endParaRPr lang="uk-UA" sz="2400" dirty="0" smtClean="0">
              <a:latin typeface="+mj-lt"/>
            </a:endParaRPr>
          </a:p>
          <a:p>
            <a:pPr algn="just"/>
            <a:r>
              <a:rPr lang="vi-VN" sz="2400" dirty="0" smtClean="0">
                <a:latin typeface="+mj-lt"/>
              </a:rPr>
              <a:t>Розділ </a:t>
            </a:r>
            <a:r>
              <a:rPr lang="vi-VN" sz="2400" dirty="0">
                <a:latin typeface="+mj-lt"/>
              </a:rPr>
              <a:t>біології, що вивчає віруси називається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вірусологією</a:t>
            </a:r>
            <a:r>
              <a:rPr lang="vi-VN" sz="2400" dirty="0">
                <a:latin typeface="+mj-lt"/>
              </a:rPr>
              <a:t>.</a:t>
            </a:r>
            <a:r>
              <a:rPr lang="uk-UA" sz="2400" dirty="0">
                <a:latin typeface="+mj-lt"/>
              </a:rPr>
              <a:t> </a:t>
            </a:r>
            <a:r>
              <a:rPr lang="uk-UA" sz="2400" dirty="0">
                <a:latin typeface="+mj-lt"/>
                <a:cs typeface="Arial" pitchFamily="34" charset="0"/>
              </a:rPr>
              <a:t>Вперше існування вірусів довів російський учений Дмитро Йосипович Івановський у 1892 році, вивчаючи враження тютюну – листкову мозаїку. </a:t>
            </a:r>
          </a:p>
          <a:p>
            <a:r>
              <a:rPr lang="uk-UA" sz="2400" dirty="0">
                <a:latin typeface="+mj-lt"/>
              </a:rPr>
              <a:t>Віруси є </a:t>
            </a:r>
            <a:r>
              <a:rPr lang="uk-UA" sz="2400" dirty="0" err="1">
                <a:latin typeface="+mj-lt"/>
              </a:rPr>
              <a:t>облігатними</a:t>
            </a:r>
            <a:r>
              <a:rPr lang="uk-UA" sz="2400" dirty="0">
                <a:latin typeface="+mj-lt"/>
              </a:rPr>
              <a:t> (обов'язковими) внутрішньоклітинними паразитами </a:t>
            </a:r>
            <a:r>
              <a:rPr lang="uk-UA" sz="2400" dirty="0" smtClean="0">
                <a:latin typeface="+mj-lt"/>
              </a:rPr>
              <a:t>– вони </a:t>
            </a:r>
            <a:r>
              <a:rPr lang="uk-UA" sz="2400" dirty="0">
                <a:latin typeface="+mj-lt"/>
              </a:rPr>
              <a:t>не здатні розмножуватися </a:t>
            </a:r>
            <a:r>
              <a:rPr lang="uk-UA" sz="2400" dirty="0" smtClean="0">
                <a:latin typeface="+mj-lt"/>
              </a:rPr>
              <a:t>поза </a:t>
            </a:r>
            <a:r>
              <a:rPr lang="uk-UA" sz="2400" dirty="0">
                <a:latin typeface="+mj-lt"/>
              </a:rPr>
              <a:t>клітиною.</a:t>
            </a:r>
            <a:endParaRPr lang="ru-RU" dirty="0">
              <a:latin typeface="+mj-lt"/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2843808" y="332656"/>
            <a:ext cx="3672408" cy="57606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err="1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Віруси</a:t>
            </a:r>
            <a:endParaRPr lang="ru-RU" sz="3600" kern="10" spc="0" dirty="0">
              <a:ln>
                <a:noFill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7" name="Picture 2" descr="D:\Танюша, школа\ПРЕДМЕТЫ\Биология\10 класс\Копия 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0072" y="4540512"/>
            <a:ext cx="3923928" cy="2317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79512" y="6304002"/>
            <a:ext cx="4889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/>
              <a:t>Вірус листкової мозаїки. Мікрофотографія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8239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7504" y="764704"/>
            <a:ext cx="4176464" cy="4181854"/>
            <a:chOff x="857224" y="0"/>
            <a:chExt cx="7215238" cy="6532114"/>
          </a:xfrm>
        </p:grpSpPr>
        <p:pic>
          <p:nvPicPr>
            <p:cNvPr id="5" name="Picture 10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1857356" y="0"/>
              <a:ext cx="6215106" cy="5754587"/>
            </a:xfrm>
            <a:prstGeom prst="rect">
              <a:avLst/>
            </a:prstGeom>
            <a:noFill/>
            <a:ln/>
          </p:spPr>
        </p:pic>
        <p:grpSp>
          <p:nvGrpSpPr>
            <p:cNvPr id="6" name="Группа 5"/>
            <p:cNvGrpSpPr/>
            <p:nvPr/>
          </p:nvGrpSpPr>
          <p:grpSpPr>
            <a:xfrm>
              <a:off x="857224" y="0"/>
              <a:ext cx="7215238" cy="6532114"/>
              <a:chOff x="2124075" y="1249141"/>
              <a:chExt cx="5184775" cy="5375883"/>
            </a:xfrm>
          </p:grpSpPr>
          <p:pic>
            <p:nvPicPr>
              <p:cNvPr id="7" name="Picture 10"/>
              <p:cNvPicPr>
                <a:picLocks noGrp="1" noChangeAspect="1" noChangeArrowheads="1"/>
              </p:cNvPicPr>
              <p:nvPr>
                <p:ph idx="4294967295"/>
              </p:nvPr>
            </p:nvPicPr>
            <p:blipFill>
              <a:blip r:embed="rId2" cstate="email"/>
              <a:srcRect/>
              <a:stretch>
                <a:fillRect/>
              </a:stretch>
            </p:blipFill>
            <p:spPr>
              <a:xfrm>
                <a:off x="2124075" y="1249141"/>
                <a:ext cx="5184775" cy="4800600"/>
              </a:xfrm>
              <a:noFill/>
              <a:ln/>
            </p:spPr>
          </p:pic>
          <p:sp>
            <p:nvSpPr>
              <p:cNvPr id="8" name="Text Box 14"/>
              <p:cNvSpPr txBox="1">
                <a:spLocks noChangeArrowheads="1"/>
              </p:cNvSpPr>
              <p:nvPr/>
            </p:nvSpPr>
            <p:spPr bwMode="auto">
              <a:xfrm>
                <a:off x="2124075" y="5715018"/>
                <a:ext cx="5162568" cy="91000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>
                        <a:lumMod val="10000"/>
                      </a:schemeClr>
                    </a:solidFill>
                    <a:latin typeface="Arial" pitchFamily="34" charset="0"/>
                  </a:rPr>
                  <a:t>Будова </a:t>
                </a:r>
                <a:r>
                  <a:rPr lang="ru-RU" sz="2000" b="1" dirty="0" err="1" smtClean="0">
                    <a:solidFill>
                      <a:schemeClr val="bg1">
                        <a:lumMod val="10000"/>
                      </a:schemeClr>
                    </a:solidFill>
                    <a:latin typeface="Arial" pitchFamily="34" charset="0"/>
                  </a:rPr>
                  <a:t>віруса</a:t>
                </a:r>
                <a:r>
                  <a:rPr lang="ru-RU" sz="2000" b="1" dirty="0" smtClean="0">
                    <a:solidFill>
                      <a:schemeClr val="bg1">
                        <a:lumMod val="10000"/>
                      </a:schemeClr>
                    </a:solidFill>
                    <a:latin typeface="Arial" pitchFamily="34" charset="0"/>
                  </a:rPr>
                  <a:t> </a:t>
                </a:r>
                <a:r>
                  <a:rPr lang="ru-RU" sz="2000" b="1" dirty="0" err="1" smtClean="0">
                    <a:solidFill>
                      <a:schemeClr val="bg1">
                        <a:lumMod val="10000"/>
                      </a:schemeClr>
                    </a:solidFill>
                    <a:latin typeface="Arial" pitchFamily="34" charset="0"/>
                  </a:rPr>
                  <a:t>імунодифіцита</a:t>
                </a:r>
                <a:r>
                  <a:rPr lang="ru-RU" sz="2000" b="1" dirty="0" smtClean="0">
                    <a:solidFill>
                      <a:schemeClr val="bg1">
                        <a:lumMod val="10000"/>
                      </a:schemeClr>
                    </a:solidFill>
                    <a:latin typeface="Arial" pitchFamily="34" charset="0"/>
                  </a:rPr>
                  <a:t> </a:t>
                </a:r>
                <a:r>
                  <a:rPr lang="ru-RU" sz="2000" b="1" dirty="0" err="1" smtClean="0">
                    <a:solidFill>
                      <a:schemeClr val="bg1">
                        <a:lumMod val="10000"/>
                      </a:schemeClr>
                    </a:solidFill>
                    <a:latin typeface="Arial" pitchFamily="34" charset="0"/>
                  </a:rPr>
                  <a:t>людини</a:t>
                </a:r>
                <a:r>
                  <a:rPr lang="ru-RU" b="1" dirty="0" smtClean="0">
                    <a:solidFill>
                      <a:schemeClr val="bg1">
                        <a:lumMod val="10000"/>
                      </a:schemeClr>
                    </a:solidFill>
                    <a:latin typeface="Arial" pitchFamily="34" charset="0"/>
                  </a:rPr>
                  <a:t>.</a:t>
                </a:r>
                <a:endParaRPr lang="ru-RU" b="1" dirty="0">
                  <a:solidFill>
                    <a:schemeClr val="bg1">
                      <a:lumMod val="10000"/>
                    </a:schemeClr>
                  </a:solidFill>
                  <a:latin typeface="Arial" pitchFamily="34" charset="0"/>
                </a:endParaRPr>
              </a:p>
            </p:txBody>
          </p:sp>
        </p:grpSp>
      </p:grpSp>
      <p:pic>
        <p:nvPicPr>
          <p:cNvPr id="6146" name="smena" descr="157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579" y="764704"/>
            <a:ext cx="3767979" cy="334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168579" y="4108520"/>
            <a:ext cx="3767979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Тривимірне зображення вірусу </a:t>
            </a:r>
            <a:r>
              <a:rPr lang="uk-UA" sz="2400" dirty="0" err="1" smtClean="0">
                <a:solidFill>
                  <a:schemeClr val="bg1"/>
                </a:solidFill>
              </a:rPr>
              <a:t>СНІДу</a:t>
            </a:r>
            <a:endParaRPr lang="ru-RU" sz="24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3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39552" y="348257"/>
            <a:ext cx="7643866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76" indent="0" algn="ctr">
              <a:buNone/>
            </a:pPr>
            <a:r>
              <a:rPr lang="uk-UA" sz="3200" dirty="0" smtClean="0"/>
              <a:t>Захворювання тварин</a:t>
            </a:r>
            <a:endParaRPr lang="uk-UA" sz="32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58619" y="1196752"/>
            <a:ext cx="7467600" cy="4525963"/>
          </a:xfrm>
        </p:spPr>
        <p:txBody>
          <a:bodyPr/>
          <a:lstStyle/>
          <a:p>
            <a:r>
              <a:rPr lang="uk-UA" sz="2400" dirty="0" smtClean="0"/>
              <a:t>У </a:t>
            </a:r>
            <a:r>
              <a:rPr lang="uk-UA" sz="2400" dirty="0"/>
              <a:t>тварин віруси </a:t>
            </a:r>
            <a:r>
              <a:rPr lang="uk-UA" sz="2400" dirty="0" smtClean="0"/>
              <a:t>викликають - ящур</a:t>
            </a:r>
            <a:r>
              <a:rPr lang="uk-UA" sz="2400" dirty="0"/>
              <a:t>, </a:t>
            </a:r>
            <a:r>
              <a:rPr lang="uk-UA" sz="2400" dirty="0" smtClean="0"/>
              <a:t>чуму</a:t>
            </a:r>
            <a:r>
              <a:rPr lang="uk-UA" sz="2400" dirty="0"/>
              <a:t>, </a:t>
            </a:r>
            <a:r>
              <a:rPr lang="uk-UA" sz="2400" dirty="0" smtClean="0"/>
              <a:t>сказ</a:t>
            </a:r>
            <a:r>
              <a:rPr lang="uk-UA" sz="2400" dirty="0"/>
              <a:t>; </a:t>
            </a:r>
            <a:endParaRPr lang="uk-UA" sz="2400" dirty="0" smtClean="0"/>
          </a:p>
          <a:p>
            <a:r>
              <a:rPr lang="uk-UA" sz="2400" dirty="0" smtClean="0"/>
              <a:t>у </a:t>
            </a:r>
            <a:r>
              <a:rPr lang="uk-UA" sz="2400" dirty="0"/>
              <a:t>комах - </a:t>
            </a:r>
            <a:r>
              <a:rPr lang="uk-UA" sz="2400" dirty="0" err="1"/>
              <a:t>поліедроза</a:t>
            </a:r>
            <a:r>
              <a:rPr lang="uk-UA" sz="2400" dirty="0"/>
              <a:t>, </a:t>
            </a:r>
            <a:r>
              <a:rPr lang="uk-UA" sz="2400" dirty="0" err="1"/>
              <a:t>грануломатоз</a:t>
            </a:r>
            <a:endParaRPr lang="ru-RU" sz="2400" dirty="0"/>
          </a:p>
        </p:txBody>
      </p:sp>
      <p:pic>
        <p:nvPicPr>
          <p:cNvPr id="7170" name="Picture 2" descr="vir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522" y="1718914"/>
            <a:ext cx="2896478" cy="289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16216" y="4153727"/>
            <a:ext cx="1770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Вірус сказу</a:t>
            </a:r>
            <a:endParaRPr lang="ru-RU" sz="24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2960982" y="2618578"/>
            <a:ext cx="3227312" cy="4159439"/>
            <a:chOff x="1748074" y="584389"/>
            <a:chExt cx="5662766" cy="5943066"/>
          </a:xfrm>
        </p:grpSpPr>
        <p:pic>
          <p:nvPicPr>
            <p:cNvPr id="13" name="Picture 4" descr="http://ab-vet.ru/media/img/chuma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748074" y="584389"/>
              <a:ext cx="5662766" cy="464347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1805082" y="5340114"/>
              <a:ext cx="5605758" cy="11873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Чума  м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’</a:t>
              </a:r>
              <a:r>
                <a:rPr lang="uk-UA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ясоїдних</a:t>
              </a:r>
              <a:r>
                <a:rPr lang="uk-UA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тварин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0" y="2348880"/>
            <a:ext cx="2993472" cy="4429137"/>
            <a:chOff x="-714412" y="357166"/>
            <a:chExt cx="3650225" cy="5301943"/>
          </a:xfrm>
        </p:grpSpPr>
        <p:pic>
          <p:nvPicPr>
            <p:cNvPr id="16" name="Picture 2" descr="http://www.xn--1-btbmlni5exc.xn--p1ai/_bl/0/03220054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714412" y="357166"/>
              <a:ext cx="3643338" cy="4857784"/>
            </a:xfrm>
            <a:prstGeom prst="rect">
              <a:avLst/>
            </a:prstGeom>
            <a:noFill/>
          </p:spPr>
        </p:pic>
        <p:sp>
          <p:nvSpPr>
            <p:cNvPr id="17" name="Прямоугольник 16"/>
            <p:cNvSpPr/>
            <p:nvPr/>
          </p:nvSpPr>
          <p:spPr>
            <a:xfrm>
              <a:off x="-714412" y="4443299"/>
              <a:ext cx="3650225" cy="12158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Вірусна</a:t>
              </a:r>
              <a:r>
                <a:rPr lang="ru-RU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хвороба м</a:t>
              </a:r>
              <a:r>
                <a:rPr 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’</a:t>
              </a:r>
              <a:r>
                <a:rPr lang="uk-UA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ясоїдних</a:t>
              </a:r>
              <a:r>
                <a:rPr lang="ru-RU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ru-RU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тварин</a:t>
              </a:r>
              <a:r>
                <a:rPr lang="ru-RU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 </a:t>
              </a:r>
              <a:endPara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(хвороба</a:t>
              </a:r>
              <a:r>
                <a:rPr lang="ru-RU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ru-RU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Карре</a:t>
              </a:r>
              <a:r>
                <a:rPr lang="ru-RU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231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57" y="1196752"/>
            <a:ext cx="4249738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857224" y="390482"/>
            <a:ext cx="7643866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3200" b="1" i="1" u="sng" dirty="0"/>
              <a:t>Захворювання рослин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700808"/>
            <a:ext cx="3960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uk-UA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у рослин - мозаїку чи інші зміни забарвлення листя або квіток, </a:t>
            </a:r>
            <a:r>
              <a:rPr lang="uk-UA" sz="2400" dirty="0" err="1" smtClean="0"/>
              <a:t>курчавість</a:t>
            </a:r>
            <a:r>
              <a:rPr lang="uk-UA" sz="2400" dirty="0" smtClean="0"/>
              <a:t> листя та інші зміни форми, карликовість; нарешті, у бактерій - їх розпад.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0353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Танюша, школа\ПРЕДМЕТЫ\Биология\10 класс\Копия 1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404664"/>
            <a:ext cx="4549203" cy="3657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4" descr="D:\Танюша, школа\ПРЕДМЕТЫ\Биология\10 класс\Копия 17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1563" y="2564904"/>
            <a:ext cx="4589929" cy="3657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2Left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8691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857224" y="390482"/>
            <a:ext cx="7643866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Arial Black" pitchFamily="34" charset="0"/>
              </a:rPr>
              <a:t>Шляхи </a:t>
            </a:r>
            <a:r>
              <a:rPr lang="ru-RU" sz="3200" dirty="0" err="1" smtClean="0">
                <a:latin typeface="Arial Black" pitchFamily="34" charset="0"/>
              </a:rPr>
              <a:t>передачі</a:t>
            </a:r>
            <a:r>
              <a:rPr lang="ru-RU" sz="3200" dirty="0" smtClean="0">
                <a:latin typeface="Arial Black" pitchFamily="34" charset="0"/>
              </a:rPr>
              <a:t> </a:t>
            </a:r>
            <a:r>
              <a:rPr lang="ru-RU" sz="3200" dirty="0" err="1" smtClean="0">
                <a:latin typeface="Arial Black" pitchFamily="34" charset="0"/>
              </a:rPr>
              <a:t>вірусів</a:t>
            </a:r>
            <a:endParaRPr lang="ru-RU" sz="3200" dirty="0">
              <a:latin typeface="Arial Black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44576"/>
              </p:ext>
            </p:extLst>
          </p:nvPr>
        </p:nvGraphicFramePr>
        <p:xfrm>
          <a:off x="1115616" y="1700808"/>
          <a:ext cx="6912768" cy="460850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816424"/>
                <a:gridCol w="3096344"/>
              </a:tblGrid>
              <a:tr h="502121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>
                          <a:solidFill>
                            <a:srgbClr val="66FF99"/>
                          </a:solidFill>
                        </a:rPr>
                        <a:t>Шлях проникнення</a:t>
                      </a:r>
                      <a:endParaRPr lang="ru-RU" b="1" i="1" dirty="0">
                        <a:solidFill>
                          <a:srgbClr val="66FF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>
                          <a:solidFill>
                            <a:srgbClr val="66FF99"/>
                          </a:solidFill>
                        </a:rPr>
                        <a:t>Приклад</a:t>
                      </a:r>
                      <a:endParaRPr lang="ru-RU" b="1" i="1" dirty="0">
                        <a:solidFill>
                          <a:srgbClr val="66FF99"/>
                        </a:solidFill>
                      </a:endParaRPr>
                    </a:p>
                  </a:txBody>
                  <a:tcPr/>
                </a:tc>
              </a:tr>
              <a:tr h="866675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/>
                        <a:t>Повітряно-краплинним шляхом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i="1" dirty="0" smtClean="0"/>
                        <a:t>грип, кір,</a:t>
                      </a:r>
                      <a:r>
                        <a:rPr lang="uk-UA" b="0" i="1" baseline="0" dirty="0" smtClean="0"/>
                        <a:t> віспа</a:t>
                      </a:r>
                      <a:endParaRPr lang="ru-RU" b="0" i="1" dirty="0"/>
                    </a:p>
                  </a:txBody>
                  <a:tcPr/>
                </a:tc>
              </a:tr>
              <a:tr h="866675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/>
                        <a:t>Через шкіру (пошкоджену</a:t>
                      </a:r>
                      <a:r>
                        <a:rPr lang="uk-UA" b="1" i="1" baseline="0" dirty="0" smtClean="0"/>
                        <a:t> і цілу)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i="1" dirty="0" smtClean="0"/>
                        <a:t>сказ, віспа</a:t>
                      </a:r>
                      <a:endParaRPr lang="ru-RU" b="0" i="1" dirty="0"/>
                    </a:p>
                  </a:txBody>
                  <a:tcPr/>
                </a:tc>
              </a:tr>
              <a:tr h="502121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/>
                        <a:t>Із кров</a:t>
                      </a:r>
                      <a:r>
                        <a:rPr lang="en-US" b="1" i="1" dirty="0" smtClean="0"/>
                        <a:t>’</a:t>
                      </a:r>
                      <a:r>
                        <a:rPr lang="uk-UA" b="1" i="1" dirty="0" smtClean="0"/>
                        <a:t>ю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i="1" dirty="0" smtClean="0"/>
                        <a:t>Вірус СНІДу, гепатит В</a:t>
                      </a:r>
                      <a:endParaRPr lang="ru-RU" b="0" i="1" dirty="0"/>
                    </a:p>
                  </a:txBody>
                  <a:tcPr/>
                </a:tc>
              </a:tr>
              <a:tr h="502121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/>
                        <a:t>Статевим шляхом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i="1" dirty="0" smtClean="0"/>
                        <a:t>ВІЛ, герпес</a:t>
                      </a:r>
                      <a:endParaRPr lang="ru-RU" b="0" i="1" dirty="0"/>
                    </a:p>
                  </a:txBody>
                  <a:tcPr/>
                </a:tc>
              </a:tr>
              <a:tr h="502121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/>
                        <a:t>З їжею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i="1" dirty="0" smtClean="0"/>
                        <a:t>ящур</a:t>
                      </a:r>
                      <a:endParaRPr lang="ru-RU" b="0" i="1" dirty="0"/>
                    </a:p>
                  </a:txBody>
                  <a:tcPr/>
                </a:tc>
              </a:tr>
              <a:tr h="866675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/>
                        <a:t>Комахами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i="1" dirty="0" smtClean="0"/>
                        <a:t>Тайговий енцефаліт, жовта пропасниця</a:t>
                      </a:r>
                      <a:endParaRPr lang="ru-RU" b="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80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857224" y="390482"/>
            <a:ext cx="7643866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 smtClean="0">
                <a:latin typeface="Arial Black" pitchFamily="34" charset="0"/>
              </a:rPr>
              <a:t>Противірусний</a:t>
            </a:r>
            <a:r>
              <a:rPr lang="ru-RU" sz="3200" dirty="0" smtClean="0">
                <a:latin typeface="Arial Black" pitchFamily="34" charset="0"/>
              </a:rPr>
              <a:t> </a:t>
            </a:r>
            <a:r>
              <a:rPr lang="ru-RU" sz="3200" dirty="0" err="1" smtClean="0">
                <a:latin typeface="Arial Black" pitchFamily="34" charset="0"/>
              </a:rPr>
              <a:t>імунітет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4418" y="1628800"/>
            <a:ext cx="84460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Проникнення</a:t>
            </a:r>
            <a:r>
              <a:rPr lang="ru-RU" dirty="0"/>
              <a:t> і </a:t>
            </a:r>
            <a:r>
              <a:rPr lang="ru-RU" dirty="0" err="1"/>
              <a:t>розмноження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вірусів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відповідь</a:t>
            </a:r>
            <a:r>
              <a:rPr lang="ru-RU" dirty="0"/>
              <a:t> з боку </a:t>
            </a:r>
            <a:r>
              <a:rPr lang="ru-RU" dirty="0" err="1"/>
              <a:t>імунної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</a:t>
            </a:r>
            <a:r>
              <a:rPr lang="ru-RU" dirty="0" err="1"/>
              <a:t>Противірусна</a:t>
            </a:r>
            <a:r>
              <a:rPr lang="ru-RU" dirty="0"/>
              <a:t> </a:t>
            </a:r>
            <a:r>
              <a:rPr lang="ru-RU" dirty="0" err="1"/>
              <a:t>імунна</a:t>
            </a:r>
            <a:r>
              <a:rPr lang="ru-RU" dirty="0"/>
              <a:t> </a:t>
            </a:r>
            <a:r>
              <a:rPr lang="ru-RU" dirty="0" err="1"/>
              <a:t>відповідь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складових</a:t>
            </a:r>
            <a:r>
              <a:rPr lang="ru-RU" dirty="0"/>
              <a:t>: </a:t>
            </a:r>
            <a:r>
              <a:rPr lang="ru-RU" dirty="0" err="1"/>
              <a:t>гуморальної</a:t>
            </a:r>
            <a:r>
              <a:rPr lang="ru-RU" dirty="0"/>
              <a:t> і </a:t>
            </a:r>
            <a:r>
              <a:rPr lang="ru-RU" dirty="0" err="1"/>
              <a:t>клітинної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i="1" u="sng" dirty="0" err="1">
                <a:solidFill>
                  <a:srgbClr val="FF0000"/>
                </a:solidFill>
              </a:rPr>
              <a:t>Гуморальний</a:t>
            </a:r>
            <a:r>
              <a:rPr lang="ru-RU" b="1" i="1" u="sng" dirty="0">
                <a:solidFill>
                  <a:srgbClr val="FF0000"/>
                </a:solidFill>
              </a:rPr>
              <a:t> </a:t>
            </a:r>
            <a:r>
              <a:rPr lang="ru-RU" b="1" i="1" u="sng" dirty="0" err="1" smtClean="0">
                <a:solidFill>
                  <a:srgbClr val="FF0000"/>
                </a:solidFill>
              </a:rPr>
              <a:t>імунітет</a:t>
            </a:r>
            <a:r>
              <a:rPr lang="ru-RU" b="1" i="1" u="sng" dirty="0" smtClean="0">
                <a:solidFill>
                  <a:srgbClr val="FF0000"/>
                </a:solidFill>
              </a:rPr>
              <a:t>  </a:t>
            </a:r>
            <a:r>
              <a:rPr lang="ru-RU" dirty="0" err="1"/>
              <a:t>опосередкований</a:t>
            </a:r>
            <a:r>
              <a:rPr lang="ru-RU" dirty="0"/>
              <a:t> </a:t>
            </a:r>
            <a:r>
              <a:rPr lang="ru-RU" dirty="0" err="1"/>
              <a:t>специфічними</a:t>
            </a:r>
            <a:r>
              <a:rPr lang="ru-RU" dirty="0"/>
              <a:t> </a:t>
            </a:r>
            <a:r>
              <a:rPr lang="ru-RU" dirty="0" err="1"/>
              <a:t>антитілами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виробляються</a:t>
            </a:r>
            <a:r>
              <a:rPr lang="ru-RU" dirty="0"/>
              <a:t> </a:t>
            </a:r>
            <a:r>
              <a:rPr lang="ru-RU" dirty="0" err="1"/>
              <a:t>клітинами</a:t>
            </a:r>
            <a:r>
              <a:rPr lang="ru-RU" dirty="0"/>
              <a:t> </a:t>
            </a:r>
            <a:r>
              <a:rPr lang="ru-RU" dirty="0" err="1"/>
              <a:t>імунної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у </a:t>
            </a:r>
            <a:r>
              <a:rPr lang="ru-RU" dirty="0" err="1"/>
              <a:t>відповідь</a:t>
            </a:r>
            <a:r>
              <a:rPr lang="ru-RU" dirty="0"/>
              <a:t> на </a:t>
            </a:r>
            <a:r>
              <a:rPr lang="ru-RU" dirty="0" err="1"/>
              <a:t>присутність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вірусу</a:t>
            </a:r>
            <a:r>
              <a:rPr lang="ru-RU" dirty="0"/>
              <a:t>. У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 </a:t>
            </a:r>
            <a:r>
              <a:rPr lang="ru-RU" dirty="0" err="1"/>
              <a:t>вірусної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 </a:t>
            </a:r>
            <a:r>
              <a:rPr lang="ru-RU" dirty="0" err="1"/>
              <a:t>виробляються</a:t>
            </a:r>
            <a:r>
              <a:rPr lang="ru-RU" dirty="0"/>
              <a:t> </a:t>
            </a:r>
            <a:r>
              <a:rPr lang="ru-RU" dirty="0" err="1" smtClean="0"/>
              <a:t>антитіла</a:t>
            </a:r>
            <a:r>
              <a:rPr lang="ru-RU" dirty="0" smtClean="0"/>
              <a:t>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en-US" dirty="0" err="1"/>
              <a:t>IgM</a:t>
            </a:r>
            <a:r>
              <a:rPr lang="en-US" dirty="0"/>
              <a:t>. </a:t>
            </a:r>
            <a:r>
              <a:rPr lang="ru-RU" dirty="0"/>
              <a:t>В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 </a:t>
            </a:r>
            <a:r>
              <a:rPr lang="ru-RU" dirty="0" err="1"/>
              <a:t>секреція</a:t>
            </a:r>
            <a:r>
              <a:rPr lang="ru-RU" dirty="0"/>
              <a:t> </a:t>
            </a:r>
            <a:r>
              <a:rPr lang="en-US" dirty="0" err="1"/>
              <a:t>IgM</a:t>
            </a:r>
            <a:r>
              <a:rPr lang="en-US" dirty="0"/>
              <a:t> </a:t>
            </a:r>
            <a:r>
              <a:rPr lang="ru-RU" dirty="0" err="1"/>
              <a:t>припиняється</a:t>
            </a:r>
            <a:r>
              <a:rPr lang="ru-RU" dirty="0"/>
              <a:t> і </a:t>
            </a:r>
            <a:r>
              <a:rPr lang="ru-RU" dirty="0" err="1"/>
              <a:t>їм</a:t>
            </a:r>
            <a:r>
              <a:rPr lang="ru-RU" dirty="0"/>
              <a:t> на </a:t>
            </a:r>
            <a:r>
              <a:rPr lang="ru-RU" dirty="0" err="1"/>
              <a:t>зміну</a:t>
            </a:r>
            <a:r>
              <a:rPr lang="ru-RU" dirty="0"/>
              <a:t> </a:t>
            </a:r>
            <a:r>
              <a:rPr lang="ru-RU" dirty="0" err="1"/>
              <a:t>приходять</a:t>
            </a:r>
            <a:r>
              <a:rPr lang="ru-RU" dirty="0"/>
              <a:t> </a:t>
            </a:r>
            <a:r>
              <a:rPr lang="ru-RU" dirty="0" err="1"/>
              <a:t>антитіла</a:t>
            </a:r>
            <a:r>
              <a:rPr lang="ru-RU" dirty="0"/>
              <a:t> типу </a:t>
            </a:r>
            <a:r>
              <a:rPr lang="en-US" dirty="0" err="1"/>
              <a:t>IgG</a:t>
            </a:r>
            <a:r>
              <a:rPr lang="en-US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більшу</a:t>
            </a:r>
            <a:r>
              <a:rPr lang="ru-RU" dirty="0"/>
              <a:t> </a:t>
            </a:r>
            <a:r>
              <a:rPr lang="ru-RU" dirty="0" err="1"/>
              <a:t>специфічність</a:t>
            </a:r>
            <a:r>
              <a:rPr lang="ru-RU" dirty="0"/>
              <a:t> і </a:t>
            </a:r>
            <a:r>
              <a:rPr lang="ru-RU" dirty="0" err="1"/>
              <a:t>активність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виробляються</a:t>
            </a:r>
            <a:r>
              <a:rPr lang="ru-RU" dirty="0"/>
              <a:t> </a:t>
            </a:r>
            <a:r>
              <a:rPr lang="ru-RU" dirty="0" err="1"/>
              <a:t>антитіла</a:t>
            </a:r>
            <a:r>
              <a:rPr lang="ru-RU" dirty="0"/>
              <a:t> типу </a:t>
            </a:r>
            <a:r>
              <a:rPr lang="en-US" dirty="0" err="1"/>
              <a:t>Ig</a:t>
            </a:r>
            <a:r>
              <a:rPr lang="ru-RU" dirty="0"/>
              <a:t>А,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виділяються</a:t>
            </a:r>
            <a:r>
              <a:rPr lang="ru-RU" dirty="0"/>
              <a:t> на </a:t>
            </a:r>
            <a:r>
              <a:rPr lang="ru-RU" dirty="0" err="1"/>
              <a:t>поверхню</a:t>
            </a:r>
            <a:r>
              <a:rPr lang="ru-RU" dirty="0"/>
              <a:t> </a:t>
            </a:r>
            <a:r>
              <a:rPr lang="ru-RU" dirty="0" err="1"/>
              <a:t>слизових</a:t>
            </a:r>
            <a:r>
              <a:rPr lang="ru-RU" dirty="0"/>
              <a:t> </a:t>
            </a:r>
            <a:r>
              <a:rPr lang="ru-RU" dirty="0" err="1"/>
              <a:t>оболонок</a:t>
            </a:r>
            <a:r>
              <a:rPr lang="ru-RU" dirty="0"/>
              <a:t> і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локальний</a:t>
            </a:r>
            <a:r>
              <a:rPr lang="ru-RU" dirty="0"/>
              <a:t>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вірусів</a:t>
            </a:r>
            <a:r>
              <a:rPr lang="ru-RU" dirty="0"/>
              <a:t>.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специфічних</a:t>
            </a:r>
            <a:r>
              <a:rPr lang="ru-RU" dirty="0"/>
              <a:t> </a:t>
            </a:r>
            <a:r>
              <a:rPr lang="ru-RU" dirty="0" err="1"/>
              <a:t>антитіл</a:t>
            </a:r>
            <a:r>
              <a:rPr lang="ru-RU" dirty="0"/>
              <a:t> є </a:t>
            </a:r>
            <a:r>
              <a:rPr lang="ru-RU" dirty="0" err="1"/>
              <a:t>важливим</a:t>
            </a:r>
            <a:r>
              <a:rPr lang="ru-RU" dirty="0"/>
              <a:t> </a:t>
            </a:r>
            <a:r>
              <a:rPr lang="ru-RU" dirty="0" err="1"/>
              <a:t>діагностичним</a:t>
            </a:r>
            <a:r>
              <a:rPr lang="ru-RU" dirty="0"/>
              <a:t> тестом,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з великою </a:t>
            </a:r>
            <a:r>
              <a:rPr lang="ru-RU" dirty="0" err="1"/>
              <a:t>точністю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тієї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вірусної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 і </a:t>
            </a:r>
            <a:r>
              <a:rPr lang="ru-RU" dirty="0" err="1"/>
              <a:t>оцінити</a:t>
            </a:r>
            <a:r>
              <a:rPr lang="ru-RU" dirty="0"/>
              <a:t> стан </a:t>
            </a:r>
            <a:r>
              <a:rPr lang="ru-RU" dirty="0" err="1"/>
              <a:t>постінфекційного</a:t>
            </a:r>
            <a:r>
              <a:rPr lang="ru-RU" dirty="0"/>
              <a:t> </a:t>
            </a:r>
            <a:r>
              <a:rPr lang="ru-RU" dirty="0" err="1"/>
              <a:t>імунітету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1995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857224" y="390482"/>
            <a:ext cx="7643866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 dirty="0" err="1"/>
              <a:t>Противірусний</a:t>
            </a:r>
            <a:r>
              <a:rPr lang="ru-RU" sz="3200" b="1" dirty="0"/>
              <a:t> </a:t>
            </a:r>
            <a:r>
              <a:rPr lang="ru-RU" sz="3200" b="1" dirty="0" err="1" smtClean="0"/>
              <a:t>імунітет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412776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err="1">
                <a:solidFill>
                  <a:srgbClr val="FF0000"/>
                </a:solidFill>
              </a:rPr>
              <a:t>Клітинний</a:t>
            </a:r>
            <a:r>
              <a:rPr lang="ru-RU" b="1" i="1" u="sng" dirty="0">
                <a:solidFill>
                  <a:srgbClr val="FF0000"/>
                </a:solidFill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</a:rPr>
              <a:t>імунітет</a:t>
            </a:r>
            <a:r>
              <a:rPr lang="ru-RU" b="1" i="1" u="sng" dirty="0">
                <a:solidFill>
                  <a:srgbClr val="FF0000"/>
                </a:solidFill>
              </a:rPr>
              <a:t> </a:t>
            </a:r>
            <a:r>
              <a:rPr lang="ru-RU" dirty="0" err="1"/>
              <a:t>здійснюється</a:t>
            </a:r>
            <a:r>
              <a:rPr lang="ru-RU" dirty="0"/>
              <a:t> Т-</a:t>
            </a:r>
            <a:r>
              <a:rPr lang="ru-RU" dirty="0" err="1"/>
              <a:t>лімфоцитами</a:t>
            </a:r>
            <a:r>
              <a:rPr lang="ru-RU" dirty="0"/>
              <a:t> і макрофагами,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регулюють</a:t>
            </a:r>
            <a:r>
              <a:rPr lang="ru-RU" dirty="0"/>
              <a:t>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антитіл</a:t>
            </a:r>
            <a:r>
              <a:rPr lang="ru-RU" dirty="0"/>
              <a:t> і </a:t>
            </a:r>
            <a:r>
              <a:rPr lang="ru-RU" dirty="0" err="1"/>
              <a:t>руйнують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заражені</a:t>
            </a:r>
            <a:r>
              <a:rPr lang="ru-RU" dirty="0"/>
              <a:t> </a:t>
            </a:r>
            <a:r>
              <a:rPr lang="ru-RU" dirty="0" err="1"/>
              <a:t>вірусом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самим </a:t>
            </a:r>
            <a:r>
              <a:rPr lang="ru-RU" dirty="0" err="1"/>
              <a:t>перешкоджаючи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розмноженню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перенесеної</a:t>
            </a:r>
            <a:r>
              <a:rPr lang="ru-RU" dirty="0"/>
              <a:t> </a:t>
            </a:r>
            <a:r>
              <a:rPr lang="ru-RU" dirty="0" err="1"/>
              <a:t>вірусної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, в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залишаються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імунної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"</a:t>
            </a:r>
            <a:r>
              <a:rPr lang="ru-RU" dirty="0" err="1"/>
              <a:t>пам'ятають</a:t>
            </a:r>
            <a:r>
              <a:rPr lang="ru-RU" dirty="0"/>
              <a:t>" </a:t>
            </a:r>
            <a:r>
              <a:rPr lang="ru-RU" dirty="0" err="1"/>
              <a:t>вірус</a:t>
            </a:r>
            <a:r>
              <a:rPr lang="ru-RU" dirty="0"/>
              <a:t>. При повторному </a:t>
            </a:r>
            <a:r>
              <a:rPr lang="ru-RU" dirty="0" err="1"/>
              <a:t>проникненні</a:t>
            </a:r>
            <a:r>
              <a:rPr lang="ru-RU" dirty="0"/>
              <a:t> в </a:t>
            </a:r>
            <a:r>
              <a:rPr lang="ru-RU" dirty="0" err="1"/>
              <a:t>організм</a:t>
            </a:r>
            <a:r>
              <a:rPr lang="ru-RU" dirty="0"/>
              <a:t> того ж </a:t>
            </a:r>
            <a:r>
              <a:rPr lang="ru-RU" dirty="0" err="1"/>
              <a:t>вірусу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розпізнають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і </a:t>
            </a:r>
            <a:r>
              <a:rPr lang="ru-RU" dirty="0" err="1"/>
              <a:t>запускають</a:t>
            </a:r>
            <a:r>
              <a:rPr lang="ru-RU" dirty="0"/>
              <a:t> </a:t>
            </a:r>
            <a:r>
              <a:rPr lang="ru-RU" dirty="0" err="1"/>
              <a:t>потужну</a:t>
            </a:r>
            <a:r>
              <a:rPr lang="ru-RU" dirty="0"/>
              <a:t> </a:t>
            </a:r>
            <a:r>
              <a:rPr lang="ru-RU" dirty="0" err="1"/>
              <a:t>імунну</a:t>
            </a:r>
            <a:r>
              <a:rPr lang="ru-RU" dirty="0"/>
              <a:t> </a:t>
            </a:r>
            <a:r>
              <a:rPr lang="ru-RU" dirty="0" err="1"/>
              <a:t>відповідь</a:t>
            </a:r>
            <a:r>
              <a:rPr lang="ru-RU" dirty="0"/>
              <a:t> - в </a:t>
            </a:r>
            <a:r>
              <a:rPr lang="ru-RU" dirty="0" err="1"/>
              <a:t>цьому</a:t>
            </a:r>
            <a:r>
              <a:rPr lang="ru-RU" dirty="0"/>
              <a:t> і </a:t>
            </a:r>
            <a:r>
              <a:rPr lang="ru-RU" dirty="0" err="1"/>
              <a:t>полягає</a:t>
            </a:r>
            <a:r>
              <a:rPr lang="ru-RU" dirty="0"/>
              <a:t> суть </a:t>
            </a:r>
            <a:r>
              <a:rPr lang="ru-RU" dirty="0" err="1"/>
              <a:t>тривалого</a:t>
            </a:r>
            <a:r>
              <a:rPr lang="ru-RU" dirty="0"/>
              <a:t> </a:t>
            </a:r>
            <a:r>
              <a:rPr lang="ru-RU" dirty="0" err="1"/>
              <a:t>постінфекційного</a:t>
            </a:r>
            <a:r>
              <a:rPr lang="ru-RU" dirty="0"/>
              <a:t> </a:t>
            </a:r>
            <a:r>
              <a:rPr lang="ru-RU" dirty="0" err="1"/>
              <a:t>імунітету</a:t>
            </a:r>
            <a:r>
              <a:rPr lang="ru-RU" dirty="0"/>
              <a:t>. </a:t>
            </a:r>
            <a:r>
              <a:rPr lang="ru-RU" dirty="0" err="1"/>
              <a:t>Учні</a:t>
            </a:r>
            <a:r>
              <a:rPr lang="ru-RU" dirty="0"/>
              <a:t>, давайте на </a:t>
            </a:r>
            <a:r>
              <a:rPr lang="ru-RU" dirty="0" err="1"/>
              <a:t>малюнку</a:t>
            </a:r>
            <a:r>
              <a:rPr lang="ru-RU" dirty="0"/>
              <a:t> 8 </a:t>
            </a:r>
            <a:r>
              <a:rPr lang="ru-RU" dirty="0" err="1"/>
              <a:t>розглянемо</a:t>
            </a:r>
            <a:r>
              <a:rPr lang="ru-RU" dirty="0"/>
              <a:t> </a:t>
            </a:r>
            <a:r>
              <a:rPr lang="ru-RU" dirty="0" err="1"/>
              <a:t>клітинний</a:t>
            </a:r>
            <a:r>
              <a:rPr lang="ru-RU" dirty="0"/>
              <a:t> </a:t>
            </a:r>
            <a:r>
              <a:rPr lang="ru-RU" dirty="0" err="1"/>
              <a:t>імунітет</a:t>
            </a:r>
            <a:r>
              <a:rPr lang="ru-RU" dirty="0"/>
              <a:t>. </a:t>
            </a:r>
          </a:p>
          <a:p>
            <a:r>
              <a:rPr lang="ru-RU" dirty="0" err="1"/>
              <a:t>Проте</a:t>
            </a:r>
            <a:r>
              <a:rPr lang="ru-RU" dirty="0"/>
              <a:t> далеко не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імунна</a:t>
            </a:r>
            <a:r>
              <a:rPr lang="ru-RU" dirty="0"/>
              <a:t> </a:t>
            </a:r>
            <a:r>
              <a:rPr lang="ru-RU" dirty="0" err="1"/>
              <a:t>відповідь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приносить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позитивний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. Так, при </a:t>
            </a:r>
            <a:r>
              <a:rPr lang="ru-RU" dirty="0" err="1"/>
              <a:t>вірусному</a:t>
            </a:r>
            <a:r>
              <a:rPr lang="ru-RU" dirty="0"/>
              <a:t> </a:t>
            </a:r>
            <a:r>
              <a:rPr lang="ru-RU" dirty="0" err="1"/>
              <a:t>гепатиті</a:t>
            </a:r>
            <a:r>
              <a:rPr lang="ru-RU" dirty="0"/>
              <a:t> В, </a:t>
            </a:r>
            <a:r>
              <a:rPr lang="ru-RU" dirty="0" err="1"/>
              <a:t>надмірне</a:t>
            </a:r>
            <a:r>
              <a:rPr lang="ru-RU" dirty="0"/>
              <a:t> </a:t>
            </a:r>
            <a:r>
              <a:rPr lang="ru-RU" dirty="0" err="1"/>
              <a:t>руйнування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r>
              <a:rPr lang="ru-RU" dirty="0" err="1"/>
              <a:t>печінки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якраз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активованих</a:t>
            </a:r>
            <a:r>
              <a:rPr lang="ru-RU" dirty="0"/>
              <a:t> Т-</a:t>
            </a:r>
            <a:r>
              <a:rPr lang="ru-RU" dirty="0" err="1"/>
              <a:t>лімфоцитів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як </a:t>
            </a:r>
            <a:r>
              <a:rPr lang="ru-RU" dirty="0" err="1"/>
              <a:t>розмноження</a:t>
            </a:r>
            <a:r>
              <a:rPr lang="ru-RU" dirty="0"/>
              <a:t> самого </a:t>
            </a:r>
            <a:r>
              <a:rPr lang="ru-RU" dirty="0" err="1"/>
              <a:t>вірусу</a:t>
            </a:r>
            <a:r>
              <a:rPr lang="ru-RU" dirty="0"/>
              <a:t> не </a:t>
            </a:r>
            <a:r>
              <a:rPr lang="ru-RU" dirty="0" err="1"/>
              <a:t>руйнує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r>
              <a:rPr lang="ru-RU" dirty="0" err="1"/>
              <a:t>печінки</a:t>
            </a:r>
            <a:r>
              <a:rPr lang="ru-RU" dirty="0"/>
              <a:t>. </a:t>
            </a:r>
          </a:p>
          <a:p>
            <a:r>
              <a:rPr lang="ru-RU" dirty="0"/>
              <a:t>Для ВІЛ </a:t>
            </a:r>
            <a:r>
              <a:rPr lang="ru-RU" dirty="0" err="1"/>
              <a:t>інфекції</a:t>
            </a:r>
            <a:r>
              <a:rPr lang="ru-RU" dirty="0"/>
              <a:t> </a:t>
            </a:r>
            <a:r>
              <a:rPr lang="ru-RU" dirty="0" err="1"/>
              <a:t>властиве</a:t>
            </a:r>
            <a:r>
              <a:rPr lang="ru-RU" dirty="0"/>
              <a:t> </a:t>
            </a:r>
            <a:r>
              <a:rPr lang="ru-RU" dirty="0" err="1"/>
              <a:t>глибоке</a:t>
            </a:r>
            <a:r>
              <a:rPr lang="ru-RU" dirty="0"/>
              <a:t> </a:t>
            </a:r>
            <a:r>
              <a:rPr lang="ru-RU" dirty="0" err="1"/>
              <a:t>пригнічення</a:t>
            </a:r>
            <a:r>
              <a:rPr lang="ru-RU" dirty="0"/>
              <a:t> </a:t>
            </a:r>
            <a:r>
              <a:rPr lang="ru-RU" dirty="0" err="1"/>
              <a:t>імунної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одній</a:t>
            </a:r>
            <a:r>
              <a:rPr lang="ru-RU" dirty="0"/>
              <a:t> з метою </a:t>
            </a:r>
            <a:r>
              <a:rPr lang="ru-RU" dirty="0" err="1"/>
              <a:t>вірусу</a:t>
            </a:r>
            <a:r>
              <a:rPr lang="ru-RU" dirty="0"/>
              <a:t> є </a:t>
            </a:r>
            <a:r>
              <a:rPr lang="ru-RU" dirty="0" err="1"/>
              <a:t>лімфоцити</a:t>
            </a:r>
            <a:r>
              <a:rPr lang="ru-RU" dirty="0"/>
              <a:t> Т-</a:t>
            </a:r>
            <a:r>
              <a:rPr lang="ru-RU" dirty="0" err="1"/>
              <a:t>помічники</a:t>
            </a:r>
            <a:r>
              <a:rPr lang="ru-RU" dirty="0"/>
              <a:t>, </a:t>
            </a:r>
            <a:r>
              <a:rPr lang="ru-RU" dirty="0" err="1"/>
              <a:t>руйнування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пригнічення</a:t>
            </a:r>
            <a:r>
              <a:rPr lang="ru-RU" dirty="0"/>
              <a:t> </a:t>
            </a:r>
            <a:r>
              <a:rPr lang="ru-RU" dirty="0" err="1"/>
              <a:t>опірності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.    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05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35983"/>
            <a:ext cx="8822875" cy="67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1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91264" cy="4525963"/>
          </a:xfrm>
        </p:spPr>
        <p:txBody>
          <a:bodyPr/>
          <a:lstStyle/>
          <a:p>
            <a:r>
              <a:rPr lang="uk-UA" dirty="0" smtClean="0"/>
              <a:t>Вірус </a:t>
            </a:r>
            <a:r>
              <a:rPr lang="uk-UA" dirty="0"/>
              <a:t>в клітині хазяїна - живий організм, перебуває у внутрішньоклітинної формі, утворює комплекс «вірус - клітина господаря</a:t>
            </a:r>
            <a:r>
              <a:rPr lang="uk-UA" dirty="0" smtClean="0"/>
              <a:t>».</a:t>
            </a:r>
          </a:p>
          <a:p>
            <a:r>
              <a:rPr lang="uk-UA" dirty="0" smtClean="0"/>
              <a:t>Вірус </a:t>
            </a:r>
            <a:r>
              <a:rPr lang="uk-UA" dirty="0"/>
              <a:t>поза клітини господаря, в спочиває позаклітинної формі - вірусна частка або </a:t>
            </a:r>
            <a:r>
              <a:rPr lang="uk-UA" dirty="0" err="1"/>
              <a:t>вирион</a:t>
            </a:r>
            <a:r>
              <a:rPr lang="uk-UA" dirty="0"/>
              <a:t>, не проявляє ознак живого організму.</a:t>
            </a:r>
            <a:endParaRPr lang="ru-RU" dirty="0"/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843808" y="332656"/>
            <a:ext cx="3672408" cy="57606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err="1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Віруси</a:t>
            </a:r>
            <a:endParaRPr lang="ru-RU" sz="3600" kern="10" spc="0" dirty="0">
              <a:ln>
                <a:noFill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1964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109" y="1523208"/>
            <a:ext cx="3777843" cy="5074144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uk-UA" sz="2800" dirty="0"/>
              <a:t>У </a:t>
            </a:r>
            <a:r>
              <a:rPr lang="uk-UA" sz="2800" dirty="0" smtClean="0"/>
              <a:t>1852р. російський ботанік Дмитро </a:t>
            </a:r>
            <a:r>
              <a:rPr lang="uk-UA" sz="2800" dirty="0"/>
              <a:t>Йосипович Іванівський отримав інфекційний екстракт з рослин тютюну, уражених мозаїчної хворобою.</a:t>
            </a:r>
            <a:endParaRPr lang="ru-RU" sz="2800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285728"/>
            <a:ext cx="7429500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90000"/>
              </a:schemeClr>
            </a:solidFill>
          </a:ln>
          <a:effectLst>
            <a:outerShdw blurRad="50800" dist="50800" dir="5400000" algn="ctr" rotWithShape="0">
              <a:schemeClr val="tx2">
                <a:lumMod val="9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>
                <a:latin typeface="Arial Black" pitchFamily="34" charset="0"/>
              </a:rPr>
              <a:t>І</a:t>
            </a:r>
            <a:r>
              <a:rPr lang="ru-RU" sz="3200" dirty="0" err="1" smtClean="0">
                <a:latin typeface="Arial Black" pitchFamily="34" charset="0"/>
              </a:rPr>
              <a:t>сторія</a:t>
            </a:r>
            <a:r>
              <a:rPr lang="ru-RU" sz="3200" dirty="0" smtClean="0">
                <a:latin typeface="Arial Black" pitchFamily="34" charset="0"/>
              </a:rPr>
              <a:t> </a:t>
            </a:r>
            <a:r>
              <a:rPr lang="ru-RU" sz="3200" dirty="0" err="1" smtClean="0">
                <a:latin typeface="Arial Black" pitchFamily="34" charset="0"/>
              </a:rPr>
              <a:t>вивчення</a:t>
            </a:r>
            <a:r>
              <a:rPr lang="ru-RU" sz="3200" dirty="0" smtClean="0">
                <a:latin typeface="Arial Black" pitchFamily="34" charset="0"/>
              </a:rPr>
              <a:t> </a:t>
            </a:r>
            <a:r>
              <a:rPr lang="ru-RU" sz="3200" dirty="0" err="1" smtClean="0">
                <a:latin typeface="Arial Black" pitchFamily="34" charset="0"/>
              </a:rPr>
              <a:t>вірусів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5" name="Picture 3" descr="C:\Documents and Settings\Диана\Рабочий стол\Открытый урок\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984" y="1285860"/>
            <a:ext cx="4418774" cy="5256984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0752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uk-UA" sz="2800" dirty="0"/>
              <a:t>У 1898 році голландець Мартін </a:t>
            </a:r>
            <a:r>
              <a:rPr lang="uk-UA" sz="2800" dirty="0" err="1"/>
              <a:t>Бейерінк</a:t>
            </a:r>
            <a:r>
              <a:rPr lang="uk-UA" sz="2800" dirty="0"/>
              <a:t> ввів термін «вірус», щоб позначити інфекційну природу певних профільтроване рослинних рідин</a:t>
            </a:r>
            <a:endParaRPr lang="ru-RU" sz="2800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285728"/>
            <a:ext cx="7429500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90000"/>
              </a:schemeClr>
            </a:solidFill>
          </a:ln>
          <a:effectLst>
            <a:outerShdw blurRad="50800" dist="50800" dir="5400000" algn="ctr" rotWithShape="0">
              <a:schemeClr val="tx2">
                <a:lumMod val="9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>
                <a:latin typeface="Arial Black" pitchFamily="34" charset="0"/>
              </a:rPr>
              <a:t>І</a:t>
            </a:r>
            <a:r>
              <a:rPr lang="ru-RU" sz="3200" dirty="0" err="1" smtClean="0">
                <a:latin typeface="Arial Black" pitchFamily="34" charset="0"/>
              </a:rPr>
              <a:t>сторія</a:t>
            </a:r>
            <a:r>
              <a:rPr lang="ru-RU" sz="3200" dirty="0" smtClean="0">
                <a:latin typeface="Arial Black" pitchFamily="34" charset="0"/>
              </a:rPr>
              <a:t> </a:t>
            </a:r>
            <a:r>
              <a:rPr lang="ru-RU" sz="3200" dirty="0" err="1" smtClean="0">
                <a:latin typeface="Arial Black" pitchFamily="34" charset="0"/>
              </a:rPr>
              <a:t>вивчення</a:t>
            </a:r>
            <a:r>
              <a:rPr lang="ru-RU" sz="3200" dirty="0" smtClean="0">
                <a:latin typeface="Arial Black" pitchFamily="34" charset="0"/>
              </a:rPr>
              <a:t> </a:t>
            </a:r>
            <a:r>
              <a:rPr lang="ru-RU" sz="3200" dirty="0" err="1" smtClean="0">
                <a:latin typeface="Arial Black" pitchFamily="34" charset="0"/>
              </a:rPr>
              <a:t>вірусів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5" name="Picture 6" descr="Beijerinc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1285860"/>
            <a:ext cx="3512170" cy="5108444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4728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1196752"/>
            <a:ext cx="4392488" cy="5400600"/>
          </a:xfrm>
        </p:spPr>
        <p:txBody>
          <a:bodyPr>
            <a:normAutofit/>
          </a:bodyPr>
          <a:lstStyle/>
          <a:p>
            <a:r>
              <a:rPr lang="uk-UA" sz="2400" dirty="0"/>
              <a:t>Найдрібніші живі </a:t>
            </a:r>
            <a:r>
              <a:rPr lang="uk-UA" sz="2400" dirty="0" smtClean="0"/>
              <a:t>організми</a:t>
            </a:r>
          </a:p>
          <a:p>
            <a:r>
              <a:rPr lang="uk-UA" sz="2400" dirty="0" smtClean="0"/>
              <a:t>Розміри </a:t>
            </a:r>
            <a:r>
              <a:rPr lang="uk-UA" sz="2400" dirty="0"/>
              <a:t>варіюють від 20 до </a:t>
            </a:r>
            <a:r>
              <a:rPr lang="uk-UA" sz="2400" dirty="0" smtClean="0"/>
              <a:t>300нм</a:t>
            </a:r>
          </a:p>
          <a:p>
            <a:r>
              <a:rPr lang="uk-UA" sz="2400" dirty="0" smtClean="0"/>
              <a:t>У </a:t>
            </a:r>
            <a:r>
              <a:rPr lang="uk-UA" sz="2400" dirty="0"/>
              <a:t>середньому в 50 разів менше </a:t>
            </a:r>
            <a:r>
              <a:rPr lang="uk-UA" sz="2400" dirty="0" smtClean="0"/>
              <a:t>бактерій</a:t>
            </a:r>
          </a:p>
          <a:p>
            <a:r>
              <a:rPr lang="uk-UA" sz="2400" dirty="0" smtClean="0"/>
              <a:t>Не </a:t>
            </a:r>
            <a:r>
              <a:rPr lang="uk-UA" sz="2400" dirty="0"/>
              <a:t>можна побачити за допомогою світлового </a:t>
            </a:r>
            <a:r>
              <a:rPr lang="uk-UA" sz="2400" dirty="0" smtClean="0"/>
              <a:t>мікроскопа</a:t>
            </a:r>
          </a:p>
          <a:p>
            <a:r>
              <a:rPr lang="uk-UA" sz="2400" dirty="0" smtClean="0"/>
              <a:t>Проходять </a:t>
            </a:r>
            <a:r>
              <a:rPr lang="uk-UA" sz="2400" dirty="0"/>
              <a:t>через фільтри, що не пропускають бактерій</a:t>
            </a:r>
            <a:endParaRPr lang="ru-RU" sz="2400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390482"/>
            <a:ext cx="7643866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Arial Black" pitchFamily="34" charset="0"/>
              </a:rPr>
              <a:t>Будова </a:t>
            </a:r>
            <a:r>
              <a:rPr lang="ru-RU" sz="3200" dirty="0" err="1" smtClean="0">
                <a:latin typeface="Arial Black" pitchFamily="34" charset="0"/>
              </a:rPr>
              <a:t>вірусів</a:t>
            </a:r>
            <a:endParaRPr lang="ru-RU" sz="3200" dirty="0">
              <a:latin typeface="Arial Black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483061" y="1357298"/>
            <a:ext cx="4714876" cy="4051834"/>
            <a:chOff x="-16929" y="983734"/>
            <a:chExt cx="5273656" cy="4980528"/>
          </a:xfrm>
        </p:grpSpPr>
        <p:pic>
          <p:nvPicPr>
            <p:cNvPr id="6" name="Picture 47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-16929" y="983734"/>
              <a:ext cx="2462200" cy="4980528"/>
            </a:xfrm>
            <a:prstGeom prst="rect">
              <a:avLst/>
            </a:prstGeom>
            <a:noFill/>
            <a:ln/>
          </p:spPr>
        </p:pic>
        <p:sp>
          <p:nvSpPr>
            <p:cNvPr id="7" name="Text Box 52"/>
            <p:cNvSpPr txBox="1">
              <a:spLocks noChangeArrowheads="1"/>
            </p:cNvSpPr>
            <p:nvPr/>
          </p:nvSpPr>
          <p:spPr bwMode="auto">
            <a:xfrm>
              <a:off x="2367875" y="1774040"/>
              <a:ext cx="2440607" cy="124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dirty="0" err="1" smtClean="0">
                  <a:latin typeface="Arial Black" pitchFamily="34" charset="0"/>
                </a:rPr>
                <a:t>Нуклеїновая</a:t>
              </a:r>
              <a:r>
                <a:rPr lang="ru-RU" sz="2000" dirty="0" smtClean="0">
                  <a:latin typeface="Arial Black" pitchFamily="34" charset="0"/>
                </a:rPr>
                <a:t> </a:t>
              </a:r>
              <a:endParaRPr lang="ru-RU" sz="2000" dirty="0">
                <a:latin typeface="Arial Black" pitchFamily="34" charset="0"/>
              </a:endParaRPr>
            </a:p>
            <a:p>
              <a:r>
                <a:rPr lang="ru-RU" sz="2000" dirty="0" smtClean="0">
                  <a:latin typeface="Arial Black" pitchFamily="34" charset="0"/>
                </a:rPr>
                <a:t>Кислота (ДНК</a:t>
              </a:r>
            </a:p>
            <a:p>
              <a:r>
                <a:rPr lang="ru-RU" sz="2000" dirty="0" smtClean="0">
                  <a:latin typeface="Arial Black" pitchFamily="34" charset="0"/>
                </a:rPr>
                <a:t>РНК)</a:t>
              </a:r>
              <a:endParaRPr lang="ru-RU" sz="2000" dirty="0">
                <a:latin typeface="Arial Black" pitchFamily="34" charset="0"/>
              </a:endParaRPr>
            </a:p>
          </p:txBody>
        </p:sp>
        <p:cxnSp>
          <p:nvCxnSpPr>
            <p:cNvPr id="8" name="Прямая со стрелкой 7"/>
            <p:cNvCxnSpPr>
              <a:stCxn id="7" idx="1"/>
            </p:cNvCxnSpPr>
            <p:nvPr/>
          </p:nvCxnSpPr>
          <p:spPr>
            <a:xfrm flipH="1" flipV="1">
              <a:off x="1653506" y="2202670"/>
              <a:ext cx="714369" cy="195599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643174" y="3266842"/>
              <a:ext cx="2613553" cy="567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4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 rot="10800000" flipV="1">
              <a:off x="1820873" y="3881525"/>
              <a:ext cx="857256" cy="214314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Прямоугольник 10"/>
          <p:cNvSpPr/>
          <p:nvPr/>
        </p:nvSpPr>
        <p:spPr>
          <a:xfrm>
            <a:off x="7049089" y="3445518"/>
            <a:ext cx="18897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Білкова</a:t>
            </a:r>
          </a:p>
          <a:p>
            <a:r>
              <a:rPr lang="uk-UA" sz="2400" b="1" dirty="0" smtClean="0"/>
              <a:t>оболонка –</a:t>
            </a:r>
          </a:p>
          <a:p>
            <a:r>
              <a:rPr lang="uk-UA" sz="2400" b="1" dirty="0" smtClean="0"/>
              <a:t> </a:t>
            </a:r>
            <a:r>
              <a:rPr lang="uk-UA" sz="2400" b="1" dirty="0" err="1" smtClean="0"/>
              <a:t>капсид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8916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390482"/>
            <a:ext cx="7643866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Arial Black" pitchFamily="34" charset="0"/>
              </a:rPr>
              <a:t>Будова </a:t>
            </a:r>
            <a:r>
              <a:rPr lang="ru-RU" sz="3200" dirty="0" err="1" smtClean="0">
                <a:latin typeface="Arial Black" pitchFamily="34" charset="0"/>
              </a:rPr>
              <a:t>вірусів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2050" name="Picture 2" descr="pic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39" y="1196752"/>
            <a:ext cx="705643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1634" y="4725144"/>
            <a:ext cx="70467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Схематичне будова вірусу:</a:t>
            </a:r>
            <a:br>
              <a:rPr lang="uk-UA" sz="2400" dirty="0" smtClean="0"/>
            </a:br>
            <a:r>
              <a:rPr lang="uk-UA" sz="2400" dirty="0" smtClean="0"/>
              <a:t>1 - серцевина (</a:t>
            </a:r>
            <a:r>
              <a:rPr lang="uk-UA" sz="2400" dirty="0" err="1" smtClean="0"/>
              <a:t>однонитчатим</a:t>
            </a:r>
            <a:r>
              <a:rPr lang="uk-UA" sz="2400" dirty="0" smtClean="0"/>
              <a:t> РНК), </a:t>
            </a:r>
          </a:p>
          <a:p>
            <a:pPr algn="ctr"/>
            <a:r>
              <a:rPr lang="uk-UA" sz="2400" dirty="0" smtClean="0"/>
              <a:t>2 - білкова оболонка (</a:t>
            </a:r>
            <a:r>
              <a:rPr lang="uk-UA" sz="2400" dirty="0" err="1" smtClean="0"/>
              <a:t>капсид</a:t>
            </a:r>
            <a:r>
              <a:rPr lang="uk-UA" sz="2400" dirty="0" smtClean="0"/>
              <a:t>), </a:t>
            </a:r>
          </a:p>
          <a:p>
            <a:pPr algn="ctr"/>
            <a:r>
              <a:rPr lang="uk-UA" sz="2400" dirty="0" smtClean="0"/>
              <a:t>3 - додаткова </a:t>
            </a:r>
            <a:r>
              <a:rPr lang="uk-UA" sz="2400" dirty="0" err="1" smtClean="0"/>
              <a:t>липопротеідна</a:t>
            </a:r>
            <a:r>
              <a:rPr lang="uk-UA" sz="2400" dirty="0" smtClean="0"/>
              <a:t> оболонка,</a:t>
            </a:r>
          </a:p>
          <a:p>
            <a:pPr algn="ctr"/>
            <a:r>
              <a:rPr lang="uk-UA" sz="2400" dirty="0" smtClean="0"/>
              <a:t> 4 - </a:t>
            </a:r>
            <a:r>
              <a:rPr lang="uk-UA" sz="2400" dirty="0" err="1" smtClean="0"/>
              <a:t>капсомери</a:t>
            </a:r>
            <a:r>
              <a:rPr lang="uk-UA" sz="2400" dirty="0" smtClean="0"/>
              <a:t> (структурні частини </a:t>
            </a:r>
            <a:r>
              <a:rPr lang="uk-UA" sz="2400" dirty="0" err="1" smtClean="0"/>
              <a:t>капсида</a:t>
            </a:r>
            <a:r>
              <a:rPr lang="uk-UA" sz="2400" dirty="0" smtClean="0"/>
              <a:t>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2635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517" y="1196752"/>
            <a:ext cx="8435280" cy="4525963"/>
          </a:xfrm>
        </p:spPr>
        <p:txBody>
          <a:bodyPr/>
          <a:lstStyle/>
          <a:p>
            <a:r>
              <a:rPr lang="uk-UA" sz="2400" dirty="0"/>
              <a:t>Залежно від структури та хімічного складу віруси поділяють на прості та складні.</a:t>
            </a:r>
          </a:p>
          <a:p>
            <a:r>
              <a:rPr lang="uk-UA" sz="2400" dirty="0" smtClean="0"/>
              <a:t>Оболонка </a:t>
            </a:r>
            <a:r>
              <a:rPr lang="uk-UA" sz="2400" dirty="0">
                <a:solidFill>
                  <a:srgbClr val="00B0F0"/>
                </a:solidFill>
              </a:rPr>
              <a:t>простих вірусів </a:t>
            </a:r>
            <a:r>
              <a:rPr lang="uk-UA" sz="2400" dirty="0"/>
              <a:t>складається з однотипних білкових утворень. Прості віруси мають різну форму – паличкоподібну,нитчасту, кулясту тощо</a:t>
            </a:r>
            <a:r>
              <a:rPr lang="uk-UA" sz="2400" dirty="0" smtClean="0"/>
              <a:t>.</a:t>
            </a:r>
          </a:p>
          <a:p>
            <a:endParaRPr lang="ru-RU" sz="2400" dirty="0"/>
          </a:p>
          <a:p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390482"/>
            <a:ext cx="7643866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 smtClean="0">
                <a:latin typeface="Arial Black" pitchFamily="34" charset="0"/>
              </a:rPr>
              <a:t>Види</a:t>
            </a:r>
            <a:r>
              <a:rPr lang="ru-RU" sz="3200" dirty="0" smtClean="0">
                <a:latin typeface="Arial Black" pitchFamily="34" charset="0"/>
              </a:rPr>
              <a:t> </a:t>
            </a:r>
            <a:r>
              <a:rPr lang="ru-RU" sz="3200" dirty="0" err="1" smtClean="0">
                <a:latin typeface="Arial Black" pitchFamily="34" charset="0"/>
              </a:rPr>
              <a:t>вірусів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5" name="Picture 3" descr="D:\Танюша, школа\ПРЕДМЕТЫ\Биология\10 класс\Копия (2) 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3645023"/>
            <a:ext cx="2626870" cy="2991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D:\Танюша, школа\ПРЕДМЕТЫ\Биология\10 класс\Копия 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7044" y="3645025"/>
            <a:ext cx="2635702" cy="2991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627784" y="5990572"/>
            <a:ext cx="434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/>
              <a:t>Віруси, що викликають</a:t>
            </a:r>
          </a:p>
          <a:p>
            <a:pPr algn="ctr"/>
            <a:r>
              <a:rPr lang="uk-UA" i="1" dirty="0" smtClean="0"/>
              <a:t> лихоманку</a:t>
            </a:r>
            <a:endParaRPr lang="ru-RU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364169" y="3789040"/>
            <a:ext cx="128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 smtClean="0">
                <a:solidFill>
                  <a:srgbClr val="FF0000"/>
                </a:solidFill>
              </a:rPr>
              <a:t>“Ебола”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7044" y="3778154"/>
            <a:ext cx="1636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i="1" dirty="0" err="1" smtClean="0">
                <a:solidFill>
                  <a:srgbClr val="FF0000"/>
                </a:solidFill>
              </a:rPr>
              <a:t>“Марбург”</a:t>
            </a:r>
            <a:endParaRPr lang="ru-RU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1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258" y="1196752"/>
            <a:ext cx="8729229" cy="4525963"/>
          </a:xfrm>
        </p:spPr>
        <p:txBody>
          <a:bodyPr/>
          <a:lstStyle/>
          <a:p>
            <a:r>
              <a:rPr lang="uk-UA" sz="2400" i="1" dirty="0">
                <a:solidFill>
                  <a:srgbClr val="00B0F0"/>
                </a:solidFill>
              </a:rPr>
              <a:t>Складні віруси </a:t>
            </a:r>
            <a:r>
              <a:rPr lang="uk-UA" sz="2400" dirty="0"/>
              <a:t>вкриті додатковою мембраною, що складається з білків та ліпідів. Вона може містити сполуки, які слугують для розпізнавання специфічних рецепторів на мембрані клітини-хазяїна і прикріплення до неї вірусної частинки.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390482"/>
            <a:ext cx="7643866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err="1" smtClean="0">
                <a:latin typeface="Arial Black" pitchFamily="34" charset="0"/>
              </a:rPr>
              <a:t>Види</a:t>
            </a:r>
            <a:r>
              <a:rPr lang="ru-RU" sz="3200" dirty="0" smtClean="0">
                <a:latin typeface="Arial Black" pitchFamily="34" charset="0"/>
              </a:rPr>
              <a:t> </a:t>
            </a:r>
            <a:r>
              <a:rPr lang="ru-RU" sz="3200" dirty="0" err="1" smtClean="0">
                <a:latin typeface="Arial Black" pitchFamily="34" charset="0"/>
              </a:rPr>
              <a:t>вірусів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351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/>
              <a:t>Мікрофотографія аденовірусу</a:t>
            </a:r>
            <a:endParaRPr lang="ru-RU" i="1" dirty="0"/>
          </a:p>
        </p:txBody>
      </p:sp>
      <p:pic>
        <p:nvPicPr>
          <p:cNvPr id="6" name="Picture 2" descr="D:\Танюша, школа\ПРЕДМЕТЫ\Биология\10 класс\Копия 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1142" y="2953608"/>
            <a:ext cx="4762500" cy="3904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794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84</TotalTime>
  <Words>923</Words>
  <Application>Microsoft Office PowerPoint</Application>
  <PresentationFormat>Экран (4:3)</PresentationFormat>
  <Paragraphs>134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2013-12-03T08:33:12Z</dcterms:created>
  <dcterms:modified xsi:type="dcterms:W3CDTF">2013-12-07T15:07:15Z</dcterms:modified>
</cp:coreProperties>
</file>