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C78FFA-729D-4C83-962B-EAF0D3E1AA3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4D2566-509A-4C80-B554-BF7DC31141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presentations.ru/_ld/3/32402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86" y="0"/>
            <a:ext cx="9180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/>
          <a:lstStyle/>
          <a:p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Реліктовий</a:t>
            </a:r>
            <a:r>
              <a:rPr lang="ru-RU" dirty="0" smtClean="0"/>
              <a:t> вид на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ареалу. </a:t>
            </a: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трав’яниста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орхідних</a:t>
            </a:r>
            <a:r>
              <a:rPr lang="ru-RU" dirty="0" smtClean="0"/>
              <a:t>. </a:t>
            </a:r>
            <a:r>
              <a:rPr lang="ru-RU" dirty="0" err="1" smtClean="0"/>
              <a:t>Цвіте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– </a:t>
            </a:r>
            <a:r>
              <a:rPr lang="ru-RU" dirty="0" err="1" smtClean="0"/>
              <a:t>червні</a:t>
            </a:r>
            <a:r>
              <a:rPr lang="ru-RU" dirty="0" smtClean="0"/>
              <a:t> великими </a:t>
            </a:r>
            <a:r>
              <a:rPr lang="ru-RU" dirty="0" err="1" smtClean="0"/>
              <a:t>білими</a:t>
            </a:r>
            <a:r>
              <a:rPr lang="ru-RU" dirty="0" smtClean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нектару, </a:t>
            </a:r>
            <a:r>
              <a:rPr lang="ru-RU" dirty="0" err="1" smtClean="0"/>
              <a:t>запилюються</a:t>
            </a:r>
            <a:r>
              <a:rPr lang="ru-RU" dirty="0" smtClean="0"/>
              <a:t> </a:t>
            </a:r>
            <a:r>
              <a:rPr lang="ru-RU" dirty="0" err="1" smtClean="0"/>
              <a:t>бджолами</a:t>
            </a:r>
            <a:r>
              <a:rPr lang="ru-RU" dirty="0" smtClean="0"/>
              <a:t> та </a:t>
            </a:r>
            <a:r>
              <a:rPr lang="ru-RU" dirty="0" err="1" smtClean="0"/>
              <a:t>джмелями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приваблюють</a:t>
            </a:r>
            <a:r>
              <a:rPr lang="ru-RU" dirty="0" smtClean="0"/>
              <a:t> </a:t>
            </a:r>
            <a:r>
              <a:rPr lang="ru-RU" dirty="0" err="1" smtClean="0"/>
              <a:t>вирости</a:t>
            </a:r>
            <a:r>
              <a:rPr lang="ru-RU" dirty="0" smtClean="0"/>
              <a:t> </a:t>
            </a:r>
            <a:r>
              <a:rPr lang="ru-RU" dirty="0" err="1" smtClean="0"/>
              <a:t>епіхілія</a:t>
            </a:r>
            <a:r>
              <a:rPr lang="ru-RU" dirty="0" smtClean="0"/>
              <a:t>. Перший </a:t>
            </a:r>
            <a:r>
              <a:rPr lang="ru-RU" dirty="0" err="1" smtClean="0"/>
              <a:t>надземний</a:t>
            </a:r>
            <a:r>
              <a:rPr lang="ru-RU" dirty="0" smtClean="0"/>
              <a:t> листок </a:t>
            </a:r>
            <a:r>
              <a:rPr lang="ru-RU" dirty="0" err="1" smtClean="0"/>
              <a:t>з’являється</a:t>
            </a:r>
            <a:r>
              <a:rPr lang="ru-RU" dirty="0" smtClean="0"/>
              <a:t> на 8-му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проростання</a:t>
            </a:r>
            <a:r>
              <a:rPr lang="ru-RU" dirty="0" smtClean="0"/>
              <a:t>, </a:t>
            </a:r>
            <a:r>
              <a:rPr lang="ru-RU" dirty="0" err="1" smtClean="0"/>
              <a:t>зацвітає</a:t>
            </a:r>
            <a:r>
              <a:rPr lang="ru-RU" dirty="0" smtClean="0"/>
              <a:t> на 10-12-му. </a:t>
            </a:r>
            <a:r>
              <a:rPr lang="ru-RU" dirty="0" err="1" smtClean="0"/>
              <a:t>Зростає</a:t>
            </a:r>
            <a:r>
              <a:rPr lang="ru-RU" dirty="0" smtClean="0"/>
              <a:t> на </a:t>
            </a:r>
            <a:r>
              <a:rPr lang="ru-RU" dirty="0" err="1" smtClean="0"/>
              <a:t>узліссях</a:t>
            </a:r>
            <a:r>
              <a:rPr lang="ru-RU" dirty="0" smtClean="0"/>
              <a:t>, </a:t>
            </a:r>
            <a:r>
              <a:rPr lang="ru-RU" dirty="0" err="1" smtClean="0"/>
              <a:t>галявинах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чагарникових</a:t>
            </a:r>
            <a:r>
              <a:rPr lang="ru-RU" dirty="0" smtClean="0"/>
              <a:t> </a:t>
            </a:r>
            <a:r>
              <a:rPr lang="ru-RU" dirty="0" err="1" smtClean="0"/>
              <a:t>заростей</a:t>
            </a:r>
            <a:r>
              <a:rPr lang="ru-RU" dirty="0" smtClean="0"/>
              <a:t> </a:t>
            </a:r>
            <a:r>
              <a:rPr lang="ru-RU" dirty="0" err="1" smtClean="0"/>
              <a:t>поодинці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по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. </a:t>
            </a:r>
            <a:r>
              <a:rPr lang="ru-RU" dirty="0" err="1" smtClean="0"/>
              <a:t>Охороняється</a:t>
            </a:r>
            <a:r>
              <a:rPr lang="ru-RU" dirty="0" smtClean="0"/>
              <a:t> в </a:t>
            </a:r>
            <a:r>
              <a:rPr lang="ru-RU" dirty="0" err="1" smtClean="0"/>
              <a:t>Княжпільському</a:t>
            </a:r>
            <a:r>
              <a:rPr lang="ru-RU" dirty="0" smtClean="0"/>
              <a:t> заказнику.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Курочка </a:t>
            </a:r>
            <a:r>
              <a:rPr lang="ru-RU" b="1" dirty="0" err="1" smtClean="0"/>
              <a:t>болотна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khmschool8.files.wordpress.com/2011/03/031.jpg?w=147&amp;h=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2000264" cy="4544818"/>
          </a:xfrm>
          <a:prstGeom prst="rect">
            <a:avLst/>
          </a:prstGeom>
          <a:noFill/>
        </p:spPr>
      </p:pic>
      <p:pic>
        <p:nvPicPr>
          <p:cNvPr id="63492" name="Picture 4" descr="http://khmschool8.files.wordpress.com/2011/03/kurochka.jpg?w=196&amp;h=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19723"/>
            <a:ext cx="3214710" cy="4280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росте на </a:t>
            </a:r>
            <a:r>
              <a:rPr lang="ru-RU" dirty="0" err="1" smtClean="0"/>
              <a:t>болотистих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галявинах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луках,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осокових</a:t>
            </a:r>
            <a:r>
              <a:rPr lang="ru-RU" dirty="0" smtClean="0"/>
              <a:t> </a:t>
            </a:r>
            <a:r>
              <a:rPr lang="ru-RU" dirty="0" err="1" smtClean="0"/>
              <a:t>боліт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чагарникових</a:t>
            </a:r>
            <a:r>
              <a:rPr lang="ru-RU" dirty="0" smtClean="0"/>
              <a:t> </a:t>
            </a:r>
            <a:r>
              <a:rPr lang="ru-RU" dirty="0" err="1" smtClean="0"/>
              <a:t>заростей</a:t>
            </a:r>
            <a:r>
              <a:rPr lang="ru-RU" dirty="0" smtClean="0"/>
              <a:t>. У </a:t>
            </a:r>
            <a:r>
              <a:rPr lang="ru-RU" dirty="0" err="1" smtClean="0"/>
              <a:t>червні-липні</a:t>
            </a:r>
            <a:r>
              <a:rPr lang="ru-RU" dirty="0" smtClean="0"/>
              <a:t> </a:t>
            </a:r>
            <a:r>
              <a:rPr lang="ru-RU" dirty="0" err="1" smtClean="0"/>
              <a:t>розпускаються</a:t>
            </a:r>
            <a:r>
              <a:rPr lang="ru-RU" dirty="0" smtClean="0"/>
              <a:t> </a:t>
            </a:r>
            <a:r>
              <a:rPr lang="ru-RU" dirty="0" err="1" smtClean="0"/>
              <a:t>строкаті</a:t>
            </a:r>
            <a:r>
              <a:rPr lang="ru-RU" dirty="0" smtClean="0"/>
              <a:t>, </a:t>
            </a:r>
            <a:r>
              <a:rPr lang="ru-RU" dirty="0" err="1" smtClean="0"/>
              <a:t>білувато-рожеві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вірхівковому</a:t>
            </a:r>
            <a:r>
              <a:rPr lang="ru-RU" dirty="0" smtClean="0"/>
              <a:t> </a:t>
            </a:r>
            <a:r>
              <a:rPr lang="ru-RU" dirty="0" err="1" smtClean="0"/>
              <a:t>суцвітті</a:t>
            </a:r>
            <a:r>
              <a:rPr lang="ru-RU" dirty="0" smtClean="0"/>
              <a:t>. </a:t>
            </a:r>
            <a:r>
              <a:rPr lang="ru-RU" dirty="0" err="1" smtClean="0"/>
              <a:t>Знищуюють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. </a:t>
            </a:r>
            <a:r>
              <a:rPr lang="ru-RU" dirty="0" err="1" smtClean="0"/>
              <a:t>Гине</a:t>
            </a:r>
            <a:r>
              <a:rPr lang="ru-RU" dirty="0" smtClean="0"/>
              <a:t> вона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викошуванні</a:t>
            </a:r>
            <a:r>
              <a:rPr lang="ru-RU" dirty="0" smtClean="0"/>
              <a:t> трав.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зустрінете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гарну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 – не </a:t>
            </a:r>
            <a:r>
              <a:rPr lang="ru-RU" dirty="0" err="1" smtClean="0"/>
              <a:t>чіпайте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Хай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помилуються</a:t>
            </a:r>
            <a:r>
              <a:rPr lang="ru-RU" dirty="0" smtClean="0"/>
              <a:t> </a:t>
            </a:r>
            <a:r>
              <a:rPr lang="ru-RU" dirty="0" err="1" smtClean="0"/>
              <a:t>квітучою</a:t>
            </a:r>
            <a:r>
              <a:rPr lang="ru-RU" dirty="0" smtClean="0"/>
              <a:t> болотною </a:t>
            </a:r>
            <a:r>
              <a:rPr lang="ru-RU" dirty="0" err="1" smtClean="0"/>
              <a:t>орхідеєю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Цибуля коса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khmschool8.files.wordpress.com/2011/03/032.jpg?w=155&amp;h=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357298"/>
            <a:ext cx="2500330" cy="511357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реліктова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заввишки</a:t>
            </a:r>
            <a:r>
              <a:rPr lang="ru-RU" dirty="0" smtClean="0"/>
              <a:t> 30-бОсм. </a:t>
            </a:r>
            <a:r>
              <a:rPr lang="ru-RU" dirty="0" err="1" smtClean="0"/>
              <a:t>Цвіте</a:t>
            </a:r>
            <a:r>
              <a:rPr lang="ru-RU" dirty="0" smtClean="0"/>
              <a:t> у </a:t>
            </a:r>
            <a:r>
              <a:rPr lang="ru-RU" dirty="0" err="1" smtClean="0"/>
              <a:t>червні-липні.Розмножується</a:t>
            </a:r>
            <a:r>
              <a:rPr lang="ru-RU" dirty="0" smtClean="0"/>
              <a:t> </a:t>
            </a:r>
            <a:r>
              <a:rPr lang="ru-RU" dirty="0" err="1" smtClean="0"/>
              <a:t>насінням</a:t>
            </a:r>
            <a:r>
              <a:rPr lang="ru-RU" dirty="0" smtClean="0"/>
              <a:t>.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знаходження</a:t>
            </a:r>
            <a:r>
              <a:rPr lang="ru-RU" dirty="0" smtClean="0"/>
              <a:t> – долина </a:t>
            </a:r>
            <a:r>
              <a:rPr lang="ru-RU" dirty="0" err="1" smtClean="0"/>
              <a:t>р.Смотрич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села </a:t>
            </a:r>
            <a:r>
              <a:rPr lang="ru-RU" dirty="0" err="1" smtClean="0"/>
              <a:t>Устя</a:t>
            </a:r>
            <a:r>
              <a:rPr lang="ru-RU" dirty="0" smtClean="0"/>
              <a:t> </a:t>
            </a:r>
            <a:r>
              <a:rPr lang="ru-RU" dirty="0" err="1" smtClean="0"/>
              <a:t>Кам’янець-Подільського</a:t>
            </a:r>
            <a:r>
              <a:rPr lang="ru-RU" dirty="0" smtClean="0"/>
              <a:t> </a:t>
            </a:r>
            <a:r>
              <a:rPr lang="ru-RU" dirty="0" err="1" smtClean="0"/>
              <a:t>району.Росте</a:t>
            </a:r>
            <a:r>
              <a:rPr lang="ru-RU" dirty="0" smtClean="0"/>
              <a:t> на </a:t>
            </a:r>
            <a:r>
              <a:rPr lang="ru-RU" dirty="0" err="1" smtClean="0"/>
              <a:t>стрімких</a:t>
            </a:r>
            <a:r>
              <a:rPr lang="ru-RU" dirty="0" smtClean="0"/>
              <a:t> </a:t>
            </a:r>
            <a:r>
              <a:rPr lang="ru-RU" dirty="0" err="1" smtClean="0"/>
              <a:t>вапнякових</a:t>
            </a:r>
            <a:r>
              <a:rPr lang="ru-RU" dirty="0" smtClean="0"/>
              <a:t> </a:t>
            </a:r>
            <a:r>
              <a:rPr lang="ru-RU" dirty="0" err="1" smtClean="0"/>
              <a:t>схилах.Трапляється</a:t>
            </a:r>
            <a:r>
              <a:rPr lang="ru-RU" dirty="0" smtClean="0"/>
              <a:t> в </a:t>
            </a:r>
            <a:r>
              <a:rPr lang="ru-RU" dirty="0" err="1" smtClean="0"/>
              <a:t>угрупуванні</a:t>
            </a:r>
            <a:r>
              <a:rPr lang="ru-RU" dirty="0" smtClean="0"/>
              <a:t> </a:t>
            </a:r>
            <a:r>
              <a:rPr lang="ru-RU" dirty="0" err="1" smtClean="0"/>
              <a:t>оману</a:t>
            </a:r>
            <a:r>
              <a:rPr lang="ru-RU" dirty="0" smtClean="0"/>
              <a:t> </a:t>
            </a:r>
            <a:r>
              <a:rPr lang="ru-RU" dirty="0" err="1" smtClean="0"/>
              <a:t>мечолистого</a:t>
            </a:r>
            <a:endParaRPr lang="ru-RU" dirty="0"/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Десматодон</a:t>
            </a:r>
            <a:r>
              <a:rPr lang="uk-UA" dirty="0" smtClean="0"/>
              <a:t> </a:t>
            </a:r>
            <a:r>
              <a:rPr lang="uk-UA" dirty="0" err="1" smtClean="0"/>
              <a:t>ранда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mail.menr.gov.ua/publ/redbook/pic/14/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4071966" cy="545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Дернинки</a:t>
            </a:r>
            <a:r>
              <a:rPr lang="ru-RU" dirty="0" smtClean="0"/>
              <a:t> до 1 см </a:t>
            </a:r>
            <a:r>
              <a:rPr lang="ru-RU" dirty="0" err="1" smtClean="0"/>
              <a:t>заввишки</a:t>
            </a:r>
            <a:r>
              <a:rPr lang="ru-RU" dirty="0" smtClean="0"/>
              <a:t>, </a:t>
            </a:r>
            <a:r>
              <a:rPr lang="ru-RU" dirty="0" err="1" smtClean="0"/>
              <a:t>щільні</a:t>
            </a:r>
            <a:r>
              <a:rPr lang="ru-RU" dirty="0" smtClean="0"/>
              <a:t>, </a:t>
            </a:r>
            <a:r>
              <a:rPr lang="ru-RU" dirty="0" err="1" smtClean="0"/>
              <a:t>темно-зелені</a:t>
            </a:r>
            <a:r>
              <a:rPr lang="ru-RU" dirty="0" smtClean="0"/>
              <a:t>. Стебла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розгалужені</a:t>
            </a:r>
            <a:r>
              <a:rPr lang="ru-RU" dirty="0" smtClean="0"/>
              <a:t>. </a:t>
            </a:r>
            <a:r>
              <a:rPr lang="ru-RU" dirty="0" err="1" smtClean="0"/>
              <a:t>Нижні</a:t>
            </a:r>
            <a:r>
              <a:rPr lang="ru-RU" dirty="0" smtClean="0"/>
              <a:t> листки </a:t>
            </a:r>
            <a:r>
              <a:rPr lang="ru-RU" dirty="0" err="1" smtClean="0"/>
              <a:t>дрібні</a:t>
            </a:r>
            <a:r>
              <a:rPr lang="ru-RU" dirty="0" smtClean="0"/>
              <a:t>, </a:t>
            </a:r>
            <a:r>
              <a:rPr lang="ru-RU" dirty="0" err="1" smtClean="0"/>
              <a:t>верхні</a:t>
            </a:r>
            <a:r>
              <a:rPr lang="ru-RU" dirty="0" smtClean="0"/>
              <a:t> - </a:t>
            </a:r>
            <a:r>
              <a:rPr lang="ru-RU" dirty="0" err="1" smtClean="0"/>
              <a:t>широкояйцевидно-ланцетні</a:t>
            </a:r>
            <a:r>
              <a:rPr lang="ru-RU" dirty="0" smtClean="0"/>
              <a:t>, </a:t>
            </a:r>
            <a:r>
              <a:rPr lang="ru-RU" dirty="0" err="1" smtClean="0"/>
              <a:t>короткозагострені</a:t>
            </a:r>
            <a:r>
              <a:rPr lang="ru-RU" dirty="0" smtClean="0"/>
              <a:t>, </a:t>
            </a:r>
            <a:r>
              <a:rPr lang="ru-RU" dirty="0" err="1" smtClean="0"/>
              <a:t>вгорі</a:t>
            </a:r>
            <a:r>
              <a:rPr lang="ru-RU" dirty="0" smtClean="0"/>
              <a:t> по краю </a:t>
            </a:r>
            <a:r>
              <a:rPr lang="ru-RU" dirty="0" err="1" smtClean="0"/>
              <a:t>пласкі</a:t>
            </a:r>
            <a:r>
              <a:rPr lang="ru-RU" dirty="0" smtClean="0"/>
              <a:t>, внизу - </a:t>
            </a:r>
            <a:r>
              <a:rPr lang="ru-RU" dirty="0" err="1" smtClean="0"/>
              <a:t>відгорнеш</a:t>
            </a:r>
            <a:r>
              <a:rPr lang="ru-RU" dirty="0" smtClean="0"/>
              <a:t>. Однодомна </a:t>
            </a:r>
            <a:r>
              <a:rPr lang="ru-RU" dirty="0" err="1" smtClean="0"/>
              <a:t>рослина</a:t>
            </a:r>
            <a:r>
              <a:rPr lang="ru-RU" dirty="0" smtClean="0"/>
              <a:t>. Коробочка </a:t>
            </a:r>
            <a:r>
              <a:rPr lang="ru-RU" dirty="0" err="1" smtClean="0"/>
              <a:t>похила</a:t>
            </a:r>
            <a:r>
              <a:rPr lang="ru-RU" dirty="0" smtClean="0"/>
              <a:t>, </a:t>
            </a:r>
            <a:r>
              <a:rPr lang="ru-RU" dirty="0" err="1" smtClean="0"/>
              <a:t>косоянцевид-на</a:t>
            </a:r>
            <a:r>
              <a:rPr lang="ru-RU" dirty="0" smtClean="0"/>
              <a:t>, без перистома. </a:t>
            </a:r>
            <a:r>
              <a:rPr lang="ru-RU" dirty="0" err="1" smtClean="0"/>
              <a:t>Розмножується</a:t>
            </a:r>
            <a:r>
              <a:rPr lang="ru-RU" dirty="0" smtClean="0"/>
              <a:t> спорами.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Дифазіаструм</a:t>
            </a:r>
            <a:r>
              <a:rPr lang="uk-UA" dirty="0" smtClean="0"/>
              <a:t> сплюснутий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mail.menr.gov.ua/publ/redbook/pic/10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928802"/>
            <a:ext cx="2428892" cy="43957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85926"/>
            <a:ext cx="600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err="1"/>
              <a:t>Багаторічна</a:t>
            </a:r>
            <a:r>
              <a:rPr lang="ru-RU" sz="2400" dirty="0"/>
              <a:t> </a:t>
            </a:r>
            <a:r>
              <a:rPr lang="ru-RU" sz="2400" dirty="0" err="1"/>
              <a:t>трав`яниста</a:t>
            </a:r>
            <a:r>
              <a:rPr lang="ru-RU" sz="2400" dirty="0"/>
              <a:t> </a:t>
            </a:r>
            <a:r>
              <a:rPr lang="ru-RU" sz="2400" dirty="0" err="1"/>
              <a:t>рослина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довгим</a:t>
            </a:r>
            <a:r>
              <a:rPr lang="ru-RU" sz="2400" dirty="0"/>
              <a:t> (30-100 см) </a:t>
            </a:r>
            <a:r>
              <a:rPr lang="ru-RU" sz="2400" dirty="0" err="1"/>
              <a:t>підземним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наземним</a:t>
            </a:r>
            <a:r>
              <a:rPr lang="ru-RU" sz="2400" dirty="0"/>
              <a:t> </a:t>
            </a:r>
            <a:r>
              <a:rPr lang="ru-RU" sz="2400" dirty="0" err="1"/>
              <a:t>повзучим</a:t>
            </a:r>
            <a:r>
              <a:rPr lang="ru-RU" sz="2400" dirty="0"/>
              <a:t> стеблом. </a:t>
            </a:r>
            <a:r>
              <a:rPr lang="ru-RU" sz="2400" dirty="0" err="1"/>
              <a:t>Гілки</a:t>
            </a:r>
            <a:r>
              <a:rPr lang="ru-RU" sz="2400" dirty="0"/>
              <a:t> </a:t>
            </a:r>
            <a:r>
              <a:rPr lang="ru-RU" sz="2400" dirty="0" err="1"/>
              <a:t>сплющені</a:t>
            </a:r>
            <a:r>
              <a:rPr lang="ru-RU" sz="2400" dirty="0"/>
              <a:t>, </a:t>
            </a:r>
            <a:r>
              <a:rPr lang="ru-RU" sz="2400" dirty="0" err="1"/>
              <a:t>вилчасторозгалужені</a:t>
            </a:r>
            <a:r>
              <a:rPr lang="ru-RU" sz="2400" dirty="0"/>
              <a:t>. </a:t>
            </a:r>
            <a:r>
              <a:rPr lang="ru-RU" sz="2400" dirty="0" err="1"/>
              <a:t>Численні</a:t>
            </a:r>
            <a:r>
              <a:rPr lang="ru-RU" sz="2400" dirty="0"/>
              <a:t> </a:t>
            </a:r>
            <a:r>
              <a:rPr lang="ru-RU" sz="2400" dirty="0" err="1"/>
              <a:t>стробіли</a:t>
            </a:r>
            <a:r>
              <a:rPr lang="ru-RU" sz="2400" dirty="0"/>
              <a:t> на </a:t>
            </a:r>
            <a:r>
              <a:rPr lang="ru-RU" sz="2400" dirty="0" err="1"/>
              <a:t>бокових</a:t>
            </a:r>
            <a:r>
              <a:rPr lang="ru-RU" sz="2400" dirty="0"/>
              <a:t> </a:t>
            </a:r>
            <a:r>
              <a:rPr lang="ru-RU" sz="2400" dirty="0" err="1"/>
              <a:t>гілках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</a:t>
            </a:r>
            <a:r>
              <a:rPr lang="ru-RU" sz="2400" dirty="0" err="1"/>
              <a:t>ніжки</a:t>
            </a:r>
            <a:r>
              <a:rPr lang="ru-RU" sz="2400" dirty="0"/>
              <a:t>, </a:t>
            </a:r>
            <a:r>
              <a:rPr lang="ru-RU" sz="2400" dirty="0" err="1"/>
              <a:t>розгалужені</a:t>
            </a:r>
            <a:r>
              <a:rPr lang="ru-RU" sz="2400" dirty="0"/>
              <a:t> </a:t>
            </a:r>
            <a:r>
              <a:rPr lang="ru-RU" sz="2400" dirty="0" err="1"/>
              <a:t>на</a:t>
            </a:r>
            <a:r>
              <a:rPr lang="ru-RU" sz="2400" dirty="0"/>
              <a:t> 2-3 </a:t>
            </a:r>
            <a:r>
              <a:rPr lang="ru-RU" sz="2400" dirty="0" err="1"/>
              <a:t>коротші</a:t>
            </a:r>
            <a:r>
              <a:rPr lang="ru-RU" sz="2400" dirty="0"/>
              <a:t> (до З см). Головна </a:t>
            </a:r>
            <a:r>
              <a:rPr lang="ru-RU" sz="2400" dirty="0" err="1"/>
              <a:t>вісь</a:t>
            </a:r>
            <a:r>
              <a:rPr lang="ru-RU" sz="2400" dirty="0"/>
              <a:t>, як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бокові</a:t>
            </a:r>
            <a:r>
              <a:rPr lang="ru-RU" sz="2400" dirty="0"/>
              <a:t>, </a:t>
            </a:r>
            <a:r>
              <a:rPr lang="ru-RU" sz="2400" dirty="0" err="1"/>
              <a:t>завершується</a:t>
            </a:r>
            <a:r>
              <a:rPr lang="ru-RU" sz="2400" dirty="0"/>
              <a:t> </a:t>
            </a:r>
            <a:r>
              <a:rPr lang="ru-RU" sz="2400" dirty="0" err="1"/>
              <a:t>стробілом</a:t>
            </a:r>
            <a:r>
              <a:rPr lang="ru-RU" sz="2400" dirty="0"/>
              <a:t>. </a:t>
            </a:r>
            <a:r>
              <a:rPr lang="ru-RU" sz="2400" dirty="0" err="1"/>
              <a:t>Спороносить</a:t>
            </a:r>
            <a:r>
              <a:rPr lang="ru-RU" sz="2400" dirty="0"/>
              <a:t> у </a:t>
            </a:r>
            <a:r>
              <a:rPr lang="ru-RU" sz="2400" dirty="0" err="1"/>
              <a:t>липні</a:t>
            </a:r>
            <a:r>
              <a:rPr lang="ru-RU" sz="2400" dirty="0"/>
              <a:t> - </a:t>
            </a:r>
            <a:r>
              <a:rPr lang="ru-RU" sz="2400" dirty="0" err="1"/>
              <a:t>вересні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баранець</a:t>
            </a:r>
            <a:r>
              <a:rPr lang="ru-RU" dirty="0" smtClean="0"/>
              <a:t> </a:t>
            </a:r>
            <a:r>
              <a:rPr lang="ru-RU" dirty="0" err="1" smtClean="0"/>
              <a:t>звичайний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5786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Багатолітня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стеблом,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підводиться</a:t>
            </a:r>
            <a:r>
              <a:rPr lang="ru-RU" sz="2400" dirty="0" smtClean="0"/>
              <a:t>, густо </a:t>
            </a:r>
            <a:r>
              <a:rPr lang="ru-RU" sz="2400" dirty="0" err="1" smtClean="0"/>
              <a:t>покритим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гострими</a:t>
            </a:r>
            <a:r>
              <a:rPr lang="ru-RU" sz="2400" dirty="0" smtClean="0"/>
              <a:t> листками. Вид, </a:t>
            </a:r>
            <a:r>
              <a:rPr lang="ru-RU" sz="2400" dirty="0" err="1" smtClean="0"/>
              <a:t>чисельність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різко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скорочується</a:t>
            </a:r>
            <a:r>
              <a:rPr lang="ru-RU" sz="2400" dirty="0" smtClean="0"/>
              <a:t>. Вид </a:t>
            </a:r>
            <a:r>
              <a:rPr lang="ru-RU" sz="2400" dirty="0" err="1" smtClean="0"/>
              <a:t>з</a:t>
            </a:r>
            <a:r>
              <a:rPr lang="ru-RU" sz="2400" dirty="0" smtClean="0"/>
              <a:t> широким ареалом. Спори </a:t>
            </a:r>
            <a:r>
              <a:rPr lang="ru-RU" sz="2400" dirty="0" err="1" smtClean="0"/>
              <a:t>дозрівають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жовтень</a:t>
            </a:r>
            <a:r>
              <a:rPr lang="ru-RU" sz="2400" dirty="0" smtClean="0"/>
              <a:t>. Добре </a:t>
            </a:r>
            <a:r>
              <a:rPr lang="ru-RU" sz="2400" dirty="0" err="1" smtClean="0"/>
              <a:t>розмножується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вегетативним</a:t>
            </a:r>
            <a:r>
              <a:rPr lang="ru-RU" sz="2400" dirty="0" smtClean="0"/>
              <a:t> дорогою. За </a:t>
            </a:r>
            <a:r>
              <a:rPr lang="ru-RU" sz="2400" dirty="0" err="1" smtClean="0"/>
              <a:t>останніх</a:t>
            </a:r>
            <a:r>
              <a:rPr lang="ru-RU" sz="2400" dirty="0" smtClean="0"/>
              <a:t> 20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в Карпатах </a:t>
            </a:r>
            <a:r>
              <a:rPr lang="ru-RU" sz="2400" dirty="0" err="1" smtClean="0"/>
              <a:t>вигляд</a:t>
            </a:r>
            <a:r>
              <a:rPr lang="ru-RU" sz="2400" dirty="0" smtClean="0"/>
              <a:t> сильно </a:t>
            </a:r>
            <a:r>
              <a:rPr lang="ru-RU" sz="2400" dirty="0" err="1" smtClean="0"/>
              <a:t>винищений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як </a:t>
            </a:r>
            <a:r>
              <a:rPr lang="ru-RU" sz="2400" dirty="0" err="1" smtClean="0"/>
              <a:t>лікарської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сировини</a:t>
            </a:r>
            <a:r>
              <a:rPr lang="ru-RU" sz="2400" dirty="0" smtClean="0"/>
              <a:t>. Там, де 15—20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часто (</a:t>
            </a:r>
            <a:r>
              <a:rPr lang="ru-RU" sz="2400" dirty="0" err="1" smtClean="0"/>
              <a:t>полонина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Рівна</a:t>
            </a:r>
            <a:r>
              <a:rPr lang="ru-RU" sz="2400" dirty="0" smtClean="0"/>
              <a:t>, гори </a:t>
            </a:r>
            <a:r>
              <a:rPr lang="ru-RU" sz="2400" dirty="0" err="1" smtClean="0"/>
              <a:t>Пікуй</a:t>
            </a:r>
            <a:r>
              <a:rPr lang="ru-RU" sz="2400" dirty="0" smtClean="0"/>
              <a:t>, </a:t>
            </a:r>
            <a:r>
              <a:rPr lang="ru-RU" sz="2400" dirty="0" err="1" smtClean="0"/>
              <a:t>Пожижівська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.), в </a:t>
            </a:r>
            <a:r>
              <a:rPr lang="ru-RU" sz="2400" dirty="0" err="1" smtClean="0"/>
              <a:t>даний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рідкістю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3314" name="Picture 2" descr="http://fitoapteka.org/images/foto/169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857520" cy="42882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Сальвінія плаваюча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5"/>
            <a:ext cx="6500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Рослина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короткі</a:t>
            </a:r>
            <a:r>
              <a:rPr lang="ru-RU" sz="2000" dirty="0"/>
              <a:t> стебла, на </a:t>
            </a:r>
            <a:r>
              <a:rPr lang="ru-RU" sz="2000" dirty="0" err="1"/>
              <a:t>яких</a:t>
            </a:r>
            <a:r>
              <a:rPr lang="ru-RU" sz="2000" dirty="0"/>
              <a:t> попарно </a:t>
            </a:r>
            <a:r>
              <a:rPr lang="ru-RU" sz="2000" dirty="0" err="1"/>
              <a:t>розташоване</a:t>
            </a:r>
            <a:r>
              <a:rPr lang="ru-RU" sz="2000" dirty="0"/>
              <a:t> </a:t>
            </a:r>
            <a:r>
              <a:rPr lang="ru-RU" sz="2000" dirty="0" err="1"/>
              <a:t>яскраво-зелене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</a:t>
            </a:r>
            <a:r>
              <a:rPr lang="ru-RU" sz="2000" dirty="0" err="1"/>
              <a:t>завдовжки</a:t>
            </a:r>
            <a:r>
              <a:rPr lang="ru-RU" sz="2000" dirty="0"/>
              <a:t> до 1,5 см, </a:t>
            </a:r>
            <a:r>
              <a:rPr lang="ru-RU" sz="2000" dirty="0" err="1"/>
              <a:t>округлої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, </a:t>
            </a:r>
            <a:r>
              <a:rPr lang="ru-RU" sz="2000" dirty="0" err="1"/>
              <a:t>покриті</a:t>
            </a:r>
            <a:r>
              <a:rPr lang="ru-RU" sz="2000" dirty="0"/>
              <a:t> </a:t>
            </a:r>
            <a:r>
              <a:rPr lang="ru-RU" sz="2000" dirty="0" err="1"/>
              <a:t>знизу</a:t>
            </a:r>
            <a:r>
              <a:rPr lang="ru-RU" sz="2000" dirty="0"/>
              <a:t> тонкими </a:t>
            </a:r>
            <a:r>
              <a:rPr lang="ru-RU" sz="2000" dirty="0" err="1"/>
              <a:t>бурими</a:t>
            </a:r>
            <a:r>
              <a:rPr lang="ru-RU" sz="2000" dirty="0"/>
              <a:t> волосками. </a:t>
            </a:r>
            <a:r>
              <a:rPr lang="ru-RU" sz="2000" dirty="0" err="1"/>
              <a:t>Сальвінію</a:t>
            </a:r>
            <a:r>
              <a:rPr lang="ru-RU" sz="2000" dirty="0"/>
              <a:t> </a:t>
            </a:r>
            <a:r>
              <a:rPr lang="ru-RU" sz="2000" dirty="0" err="1"/>
              <a:t>плаваючу</a:t>
            </a:r>
            <a:r>
              <a:rPr lang="ru-RU" sz="2000" dirty="0"/>
              <a:t> </a:t>
            </a:r>
            <a:r>
              <a:rPr lang="ru-RU" sz="2000" dirty="0" err="1"/>
              <a:t>акваріумісти</a:t>
            </a:r>
            <a:r>
              <a:rPr lang="ru-RU" sz="2000" dirty="0"/>
              <a:t>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для </a:t>
            </a:r>
            <a:r>
              <a:rPr lang="ru-RU" sz="2000" dirty="0" err="1"/>
              <a:t>декорування</a:t>
            </a:r>
            <a:r>
              <a:rPr lang="ru-RU" sz="2000" dirty="0"/>
              <a:t> </a:t>
            </a:r>
            <a:r>
              <a:rPr lang="ru-RU" sz="2000" dirty="0" err="1"/>
              <a:t>акваріума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для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тіні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</a:t>
            </a:r>
            <a:r>
              <a:rPr lang="ru-RU" sz="2000" dirty="0" err="1"/>
              <a:t>рослинам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переносять</a:t>
            </a:r>
            <a:r>
              <a:rPr lang="ru-RU" sz="2000" dirty="0"/>
              <a:t> </a:t>
            </a:r>
            <a:r>
              <a:rPr lang="ru-RU" sz="2000" dirty="0" err="1"/>
              <a:t>пряме</a:t>
            </a:r>
            <a:r>
              <a:rPr lang="ru-RU" sz="2000" dirty="0"/>
              <a:t> </a:t>
            </a:r>
            <a:r>
              <a:rPr lang="ru-RU" sz="2000" dirty="0" err="1"/>
              <a:t>яскраве</a:t>
            </a:r>
            <a:r>
              <a:rPr lang="ru-RU" sz="2000" dirty="0"/>
              <a:t> </a:t>
            </a:r>
            <a:r>
              <a:rPr lang="ru-RU" sz="2000" dirty="0" err="1"/>
              <a:t>світло</a:t>
            </a:r>
            <a:r>
              <a:rPr lang="ru-RU" sz="2000" dirty="0"/>
              <a:t>. У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зимою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зазвичай</a:t>
            </a:r>
            <a:r>
              <a:rPr lang="ru-RU" sz="2000" dirty="0"/>
              <a:t> гинуть, а </a:t>
            </a:r>
            <a:r>
              <a:rPr lang="ru-RU" sz="2000" dirty="0" err="1"/>
              <a:t>навесні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спор </a:t>
            </a:r>
            <a:r>
              <a:rPr lang="ru-RU" sz="2000" dirty="0" err="1"/>
              <a:t>розвиваються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. У </a:t>
            </a:r>
            <a:r>
              <a:rPr lang="ru-RU" sz="2000" dirty="0" err="1"/>
              <a:t>акваріумі</a:t>
            </a:r>
            <a:r>
              <a:rPr lang="ru-RU" sz="2000" dirty="0"/>
              <a:t> в </a:t>
            </a:r>
            <a:r>
              <a:rPr lang="ru-RU" sz="2000" dirty="0" err="1"/>
              <a:t>сприятливих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сальвінія</a:t>
            </a:r>
            <a:r>
              <a:rPr lang="ru-RU" sz="2000" dirty="0"/>
              <a:t> росте </a:t>
            </a:r>
            <a:r>
              <a:rPr lang="ru-RU" sz="2000" dirty="0" err="1"/>
              <a:t>круглий</a:t>
            </a:r>
            <a:r>
              <a:rPr lang="ru-RU" sz="2000" dirty="0"/>
              <a:t> </a:t>
            </a:r>
            <a:r>
              <a:rPr lang="ru-RU" sz="2000" dirty="0" err="1"/>
              <a:t>рік</a:t>
            </a:r>
            <a:r>
              <a:rPr lang="ru-RU" sz="2000" dirty="0"/>
              <a:t>. </a:t>
            </a:r>
            <a:r>
              <a:rPr lang="ru-RU" sz="2000" dirty="0" err="1"/>
              <a:t>Створює</a:t>
            </a:r>
            <a:r>
              <a:rPr lang="ru-RU" sz="2000" dirty="0"/>
              <a:t> «</a:t>
            </a:r>
            <a:r>
              <a:rPr lang="ru-RU" sz="2000" dirty="0" err="1"/>
              <a:t>живий</a:t>
            </a:r>
            <a:r>
              <a:rPr lang="ru-RU" sz="2000" dirty="0"/>
              <a:t> килим»,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захищає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 </a:t>
            </a:r>
            <a:r>
              <a:rPr lang="ru-RU" sz="2000" dirty="0" err="1"/>
              <a:t>акваріума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яскравого</a:t>
            </a:r>
            <a:r>
              <a:rPr lang="ru-RU" sz="2000" dirty="0"/>
              <a:t> </a:t>
            </a:r>
            <a:r>
              <a:rPr lang="ru-RU" sz="2000" dirty="0" err="1"/>
              <a:t>світла</a:t>
            </a:r>
            <a:r>
              <a:rPr lang="ru-RU" sz="2000" dirty="0"/>
              <a:t>, служить </a:t>
            </a:r>
            <a:r>
              <a:rPr lang="ru-RU" sz="2000" dirty="0" err="1"/>
              <a:t>нерестовищем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укриттям</a:t>
            </a:r>
            <a:r>
              <a:rPr lang="ru-RU" sz="2000" dirty="0"/>
              <a:t> для </a:t>
            </a:r>
            <a:r>
              <a:rPr lang="ru-RU" sz="2000" dirty="0" err="1"/>
              <a:t>мальків</a:t>
            </a:r>
            <a:r>
              <a:rPr lang="ru-RU" sz="2000" dirty="0"/>
              <a:t>.</a:t>
            </a:r>
          </a:p>
        </p:txBody>
      </p:sp>
      <p:pic>
        <p:nvPicPr>
          <p:cNvPr id="69634" name="Picture 2" descr="http://rybki.pp.ua/images/stories/plants/poverhnevi/Salvinia_nat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14872"/>
            <a:ext cx="3214710" cy="20431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Рутвиця</a:t>
            </a:r>
            <a:r>
              <a:rPr lang="ru-RU" b="1" dirty="0" smtClean="0"/>
              <a:t> смердюча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429684" cy="442913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Реліктовий</a:t>
            </a:r>
            <a:r>
              <a:rPr lang="ru-RU" dirty="0" smtClean="0"/>
              <a:t> вид. </a:t>
            </a: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трав’яниста</a:t>
            </a:r>
            <a:r>
              <a:rPr lang="ru-RU" dirty="0" smtClean="0"/>
              <a:t>, </a:t>
            </a:r>
            <a:r>
              <a:rPr lang="ru-RU" dirty="0" err="1" smtClean="0"/>
              <a:t>короткоопушена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до 50 см </a:t>
            </a:r>
            <a:r>
              <a:rPr lang="ru-RU" dirty="0" err="1" smtClean="0"/>
              <a:t>заввишки</a:t>
            </a:r>
            <a:r>
              <a:rPr lang="ru-RU" dirty="0" smtClean="0"/>
              <a:t>. </a:t>
            </a:r>
            <a:r>
              <a:rPr lang="ru-RU" dirty="0" err="1" smtClean="0"/>
              <a:t>Цвіте</a:t>
            </a:r>
            <a:r>
              <a:rPr lang="ru-RU" dirty="0" smtClean="0"/>
              <a:t> у </a:t>
            </a:r>
            <a:r>
              <a:rPr lang="ru-RU" dirty="0" err="1" smtClean="0"/>
              <a:t>липні</a:t>
            </a:r>
            <a:r>
              <a:rPr lang="ru-RU" dirty="0" smtClean="0"/>
              <a:t>. </a:t>
            </a:r>
            <a:r>
              <a:rPr lang="ru-RU" dirty="0" err="1" smtClean="0"/>
              <a:t>Розмножується</a:t>
            </a:r>
            <a:r>
              <a:rPr lang="ru-RU" dirty="0" smtClean="0"/>
              <a:t> </a:t>
            </a:r>
            <a:r>
              <a:rPr lang="ru-RU" dirty="0" err="1" smtClean="0"/>
              <a:t>насінням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насіннєве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пригнічене</a:t>
            </a:r>
            <a:r>
              <a:rPr lang="ru-RU" dirty="0" smtClean="0"/>
              <a:t>, тому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нечисельні</a:t>
            </a:r>
            <a:r>
              <a:rPr lang="ru-RU" dirty="0" smtClean="0"/>
              <a:t>. Росте па </a:t>
            </a:r>
            <a:r>
              <a:rPr lang="ru-RU" dirty="0" err="1" smtClean="0"/>
              <a:t>степових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, </a:t>
            </a:r>
            <a:r>
              <a:rPr lang="ru-RU" dirty="0" err="1" smtClean="0"/>
              <a:t>вапнякових</a:t>
            </a:r>
            <a:r>
              <a:rPr lang="ru-RU" dirty="0" smtClean="0"/>
              <a:t> та </a:t>
            </a:r>
            <a:r>
              <a:rPr lang="ru-RU" dirty="0" err="1" smtClean="0"/>
              <a:t>гранітних</a:t>
            </a:r>
            <a:r>
              <a:rPr lang="ru-RU" dirty="0" smtClean="0"/>
              <a:t> </a:t>
            </a:r>
            <a:r>
              <a:rPr lang="ru-RU" dirty="0" err="1" smtClean="0"/>
              <a:t>відслоненнях</a:t>
            </a:r>
            <a:r>
              <a:rPr lang="ru-RU" dirty="0" smtClean="0"/>
              <a:t>. Причини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–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вапняків</a:t>
            </a:r>
            <a:r>
              <a:rPr lang="ru-RU" dirty="0" smtClean="0"/>
              <a:t>, </a:t>
            </a:r>
            <a:r>
              <a:rPr lang="ru-RU" dirty="0" err="1" smtClean="0"/>
              <a:t>терасування</a:t>
            </a:r>
            <a:r>
              <a:rPr lang="ru-RU" dirty="0" smtClean="0"/>
              <a:t> </a:t>
            </a:r>
            <a:r>
              <a:rPr lang="ru-RU" dirty="0" err="1" smtClean="0"/>
              <a:t>схилів</a:t>
            </a:r>
            <a:r>
              <a:rPr lang="ru-RU" dirty="0" smtClean="0"/>
              <a:t>, </a:t>
            </a:r>
            <a:r>
              <a:rPr lang="ru-RU" dirty="0" err="1" smtClean="0"/>
              <a:t>протиерозійні</a:t>
            </a:r>
            <a:r>
              <a:rPr lang="ru-RU" dirty="0" smtClean="0"/>
              <a:t> </a:t>
            </a:r>
            <a:r>
              <a:rPr lang="ru-RU" dirty="0" err="1" smtClean="0"/>
              <a:t>насадження</a:t>
            </a:r>
            <a:r>
              <a:rPr lang="ru-RU" dirty="0" smtClean="0"/>
              <a:t>, </a:t>
            </a:r>
            <a:r>
              <a:rPr lang="ru-RU" dirty="0" err="1" smtClean="0"/>
              <a:t>випасання</a:t>
            </a:r>
            <a:endParaRPr lang="ru-RU" dirty="0"/>
          </a:p>
        </p:txBody>
      </p:sp>
      <p:pic>
        <p:nvPicPr>
          <p:cNvPr id="16390" name="Picture 6" descr="http://khmschool8.files.wordpress.com/2011/03/rutvuchya.jpg?w=222&amp;h=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48001"/>
            <a:ext cx="2400302" cy="23570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марсилія</a:t>
            </a:r>
            <a:r>
              <a:rPr lang="ru-RU" dirty="0" smtClean="0"/>
              <a:t> </a:t>
            </a:r>
            <a:r>
              <a:rPr lang="ru-RU" dirty="0" err="1" smtClean="0"/>
              <a:t>чотирилиста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800" dirty="0" err="1" smtClean="0"/>
              <a:t>рослина-папороть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повзучим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кореневищем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кореневища</a:t>
            </a:r>
            <a:r>
              <a:rPr lang="ru-RU" sz="2800" dirty="0" smtClean="0"/>
              <a:t> росте </a:t>
            </a:r>
            <a:r>
              <a:rPr lang="ru-RU" sz="2800" dirty="0" err="1" smtClean="0"/>
              <a:t>окрема</a:t>
            </a:r>
            <a:r>
              <a:rPr lang="ru-RU" sz="2800" dirty="0" smtClean="0"/>
              <a:t> </a:t>
            </a:r>
            <a:r>
              <a:rPr lang="ru-RU" sz="2800" dirty="0" err="1" smtClean="0"/>
              <a:t>втеча</a:t>
            </a:r>
            <a:r>
              <a:rPr lang="ru-RU" sz="2800" dirty="0" smtClean="0"/>
              <a:t>, на самому верху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один </a:t>
            </a:r>
            <a:r>
              <a:rPr lang="ru-RU" sz="2800" dirty="0" err="1" smtClean="0"/>
              <a:t>розділений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чотири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темно-зелений</a:t>
            </a:r>
            <a:r>
              <a:rPr lang="ru-RU" sz="2800" dirty="0" smtClean="0"/>
              <a:t> лист </a:t>
            </a:r>
            <a:r>
              <a:rPr lang="ru-RU" sz="2800" dirty="0" err="1" smtClean="0"/>
              <a:t>діаметром</a:t>
            </a:r>
            <a:r>
              <a:rPr lang="ru-RU" sz="2800" dirty="0" smtClean="0"/>
              <a:t> до 5 </a:t>
            </a:r>
            <a:r>
              <a:rPr lang="ru-RU" sz="2800" dirty="0" smtClean="0"/>
              <a:t>см.</a:t>
            </a:r>
            <a:endParaRPr lang="ru-RU" sz="2800" dirty="0"/>
          </a:p>
        </p:txBody>
      </p:sp>
      <p:pic>
        <p:nvPicPr>
          <p:cNvPr id="68610" name="Picture 2" descr="Марсилія  чотирилиста / Marsilea quadrifo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55529"/>
            <a:ext cx="2476494" cy="350247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Клокичка</a:t>
            </a:r>
            <a:r>
              <a:rPr lang="ru-RU" b="1" dirty="0" smtClean="0"/>
              <a:t> периста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khmschool8.files.wordpress.com/2011/03/023.jpg?w=191&amp;h=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2428892" cy="4921369"/>
          </a:xfrm>
          <a:prstGeom prst="rect">
            <a:avLst/>
          </a:prstGeom>
          <a:noFill/>
        </p:spPr>
      </p:pic>
      <p:pic>
        <p:nvPicPr>
          <p:cNvPr id="15366" name="Picture 6" descr="http://national-garden.com.ua/upload/iblock/4dd/geograf_dilyanci_attach_large_image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85992"/>
            <a:ext cx="5143496" cy="38490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15145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Реліктовий</a:t>
            </a:r>
            <a:r>
              <a:rPr lang="ru-RU" dirty="0" smtClean="0"/>
              <a:t> кущ до 5 м </a:t>
            </a:r>
            <a:r>
              <a:rPr lang="ru-RU" dirty="0" err="1" smtClean="0"/>
              <a:t>висотою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рожеві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 в </a:t>
            </a:r>
            <a:r>
              <a:rPr lang="ru-RU" dirty="0" err="1" smtClean="0"/>
              <a:t>густих</a:t>
            </a:r>
            <a:r>
              <a:rPr lang="ru-RU" dirty="0" smtClean="0"/>
              <a:t> </a:t>
            </a:r>
            <a:r>
              <a:rPr lang="ru-RU" dirty="0" err="1" smtClean="0"/>
              <a:t>звисаючих</a:t>
            </a:r>
            <a:r>
              <a:rPr lang="ru-RU" dirty="0" smtClean="0"/>
              <a:t> </a:t>
            </a:r>
            <a:r>
              <a:rPr lang="ru-RU" dirty="0" err="1" smtClean="0"/>
              <a:t>китичках</a:t>
            </a:r>
            <a:r>
              <a:rPr lang="ru-RU" dirty="0" smtClean="0"/>
              <a:t> до 15 см </a:t>
            </a:r>
            <a:r>
              <a:rPr lang="ru-RU" dirty="0" err="1" smtClean="0"/>
              <a:t>завдовжки</a:t>
            </a:r>
            <a:r>
              <a:rPr lang="ru-RU" dirty="0" smtClean="0"/>
              <a:t>. </a:t>
            </a:r>
            <a:r>
              <a:rPr lang="ru-RU" dirty="0" err="1" smtClean="0"/>
              <a:t>Недарма</a:t>
            </a:r>
            <a:r>
              <a:rPr lang="ru-RU" dirty="0" smtClean="0"/>
              <a:t> </a:t>
            </a:r>
            <a:r>
              <a:rPr lang="ru-RU" dirty="0" err="1" smtClean="0"/>
              <a:t>латинська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клокички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“</a:t>
            </a:r>
            <a:r>
              <a:rPr lang="ru-RU" dirty="0" err="1" smtClean="0"/>
              <a:t>стафіллі</a:t>
            </a:r>
            <a:r>
              <a:rPr lang="ru-RU" dirty="0" smtClean="0"/>
              <a:t>” – кисть, </a:t>
            </a:r>
            <a:r>
              <a:rPr lang="ru-RU" dirty="0" err="1" smtClean="0"/>
              <a:t>китичка</a:t>
            </a:r>
            <a:r>
              <a:rPr lang="ru-RU" dirty="0" smtClean="0"/>
              <a:t>. Цей </a:t>
            </a:r>
            <a:r>
              <a:rPr lang="ru-RU" dirty="0" err="1" smtClean="0"/>
              <a:t>високодекоративний</a:t>
            </a:r>
            <a:r>
              <a:rPr lang="ru-RU" dirty="0" smtClean="0"/>
              <a:t> кущ </a:t>
            </a:r>
            <a:r>
              <a:rPr lang="ru-RU" dirty="0" err="1" smtClean="0"/>
              <a:t>трапляється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нерівномірно</a:t>
            </a:r>
            <a:r>
              <a:rPr lang="ru-RU" dirty="0" smtClean="0"/>
              <a:t>. Росте в </a:t>
            </a:r>
            <a:r>
              <a:rPr lang="ru-RU" dirty="0" err="1" smtClean="0"/>
              <a:t>дубово-грабових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грабових</a:t>
            </a:r>
            <a:r>
              <a:rPr lang="ru-RU" dirty="0" smtClean="0"/>
              <a:t>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Придністров’я</a:t>
            </a:r>
            <a:r>
              <a:rPr lang="ru-RU" dirty="0" smtClean="0"/>
              <a:t>. Любить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на </a:t>
            </a:r>
            <a:r>
              <a:rPr lang="ru-RU" dirty="0" err="1" smtClean="0"/>
              <a:t>кальцій</a:t>
            </a:r>
            <a:r>
              <a:rPr lang="ru-RU" dirty="0" smtClean="0"/>
              <a:t> </a:t>
            </a:r>
            <a:r>
              <a:rPr lang="ru-RU" dirty="0" err="1" smtClean="0"/>
              <a:t>грунти</a:t>
            </a:r>
            <a:r>
              <a:rPr lang="ru-RU" dirty="0" smtClean="0"/>
              <a:t>.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оригінальні</a:t>
            </a:r>
            <a:r>
              <a:rPr lang="ru-RU" dirty="0" smtClean="0"/>
              <a:t> плоди – сильно </a:t>
            </a:r>
            <a:r>
              <a:rPr lang="ru-RU" dirty="0" err="1" smtClean="0"/>
              <a:t>здуті</a:t>
            </a:r>
            <a:r>
              <a:rPr lang="ru-RU" dirty="0" smtClean="0"/>
              <a:t> </a:t>
            </a:r>
            <a:r>
              <a:rPr lang="ru-RU" dirty="0" err="1" smtClean="0"/>
              <a:t>плівчасті</a:t>
            </a:r>
            <a:r>
              <a:rPr lang="ru-RU" dirty="0" smtClean="0"/>
              <a:t> </a:t>
            </a:r>
            <a:r>
              <a:rPr lang="ru-RU" dirty="0" err="1" smtClean="0"/>
              <a:t>пониклі</a:t>
            </a:r>
            <a:r>
              <a:rPr lang="ru-RU" dirty="0" smtClean="0"/>
              <a:t> коробочки,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по </a:t>
            </a:r>
            <a:r>
              <a:rPr lang="ru-RU" dirty="0" err="1" smtClean="0"/>
              <a:t>одній</a:t>
            </a:r>
            <a:r>
              <a:rPr lang="ru-RU" dirty="0" smtClean="0"/>
              <a:t> –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кулясті</a:t>
            </a:r>
            <a:r>
              <a:rPr lang="ru-RU" dirty="0" smtClean="0"/>
              <a:t> </a:t>
            </a:r>
            <a:r>
              <a:rPr lang="ru-RU" dirty="0" err="1" smtClean="0"/>
              <a:t>насінини</a:t>
            </a:r>
            <a:r>
              <a:rPr lang="ru-RU" dirty="0" smtClean="0"/>
              <a:t>.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клокичку</a:t>
            </a:r>
            <a:r>
              <a:rPr lang="ru-RU" dirty="0" smtClean="0"/>
              <a:t> </a:t>
            </a:r>
            <a:r>
              <a:rPr lang="ru-RU" dirty="0" err="1" smtClean="0"/>
              <a:t>перисту</a:t>
            </a:r>
            <a:r>
              <a:rPr lang="ru-RU" dirty="0" smtClean="0"/>
              <a:t> в </a:t>
            </a:r>
            <a:r>
              <a:rPr lang="ru-RU" dirty="0" err="1" smtClean="0"/>
              <a:t>ботсадах,подекуди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лісосмугах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парках. </a:t>
            </a:r>
            <a:r>
              <a:rPr lang="ru-RU" dirty="0" err="1" smtClean="0"/>
              <a:t>Охороняється</a:t>
            </a:r>
            <a:r>
              <a:rPr lang="ru-RU" dirty="0" smtClean="0"/>
              <a:t> у заказниках: </a:t>
            </a:r>
            <a:r>
              <a:rPr lang="ru-RU" dirty="0" err="1" smtClean="0"/>
              <a:t>Панівецька</a:t>
            </a:r>
            <a:r>
              <a:rPr lang="ru-RU" dirty="0" smtClean="0"/>
              <a:t> Дача, </a:t>
            </a:r>
            <a:r>
              <a:rPr lang="ru-RU" dirty="0" err="1" smtClean="0"/>
              <a:t>Циківський</a:t>
            </a:r>
            <a:r>
              <a:rPr lang="ru-RU" dirty="0" smtClean="0"/>
              <a:t>, Совий Яр.</a:t>
            </a:r>
            <a:endParaRPr lang="ru-RU" dirty="0"/>
          </a:p>
        </p:txBody>
      </p:sp>
    </p:spTree>
  </p:cSld>
  <p:clrMapOvr>
    <a:masterClrMapping/>
  </p:clrMapOvr>
  <p:transition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Скополія</a:t>
            </a:r>
            <a:r>
              <a:rPr lang="ru-RU" b="1" dirty="0" smtClean="0"/>
              <a:t> </a:t>
            </a:r>
            <a:r>
              <a:rPr lang="ru-RU" b="1" dirty="0" err="1" smtClean="0"/>
              <a:t>карніолійська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 descr="http://khmschool8.files.wordpress.com/2011/03/026.jpg?w=173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571768" cy="4236729"/>
          </a:xfrm>
          <a:prstGeom prst="rect">
            <a:avLst/>
          </a:prstGeom>
          <a:noFill/>
        </p:spPr>
      </p:pic>
      <p:sp>
        <p:nvSpPr>
          <p:cNvPr id="57348" name="AutoShape 4" descr="data:image/jpeg;base64,/9j/4AAQSkZJRgABAQAAAQABAAD/2wCEAAkGBhQRERUUEhQWFRUWGRoaGRgYGBocHBwdGBoXGhocHxoaHSYgHRojGRccHy8gIycqLCwsGh4xNTAqNSYrLCkBCQoKDgwOGg8PGiwkHSQpLCwsKSksLCwsLCksLCwsKSwpLCkpLCksKSksLCwsKSwsKSwpLCksLCksLCwsKSwpLP/AABEIALQA8AMBIgACEQEDEQH/xAAbAAADAQADAQAAAAAAAAAAAAAEBQYDAAIHAf/EAD4QAAECBAQEBAQEBQIGAwAAAAECEQADBCEFEjFBBiJRYRNxgZEyobHBFELR8AcjUmLhgvEVFjNykrIkosL/xAAaAQACAwEBAAAAAAAAAAAAAAADBAECBQAG/8QAKhEAAgIBBAICAQMFAQAAAAAAAAECAxEEEiExIkETUTIzYXEUUoGRoQX/2gAMAwEAAhEDEQA/AHTABwGMC4jPzI5oMq6dSVttAs5CVDIYUujvjhdjD6I+dXlCi0a4dWurP0ufSB8ew9UpTH0MbcKhBCgss5jOUWpc9izbzyWNNjCakggWSNY7VtMlYcbQql0hlEiXdJMdJCajxAnKWOvrGo2nEPENl4vcINmjfEKsWs4gXFMGKVhTXIjQSSpDAOYpZxBuPZbDC5NElcidL0CglQG5IJ072ET9KgysrGKfAa5K5wSbcirHqG294T1wlqnLSh0hPXctc+RMZsbN9qTArlnMDofHnqVM+BLlX/akOo+wjlRMWtIKgSpTqJ7EuG7DT0h5w7RBEicpRbOyAe2q/cfaFON40VMEpfQOOg/fzh9SU5bS/vAJWTSmW/SO1BiQXL7wHiRUcqSCyoa4XgiEgGKqCUicYZzximWVEx8warWtCpitHYd26erD3giso8yCkA9IZS6FuTKAlmAGwHzd2udYFfPbOMP7mc+zr/xogXj7OxxKpfKA8BVtFlSo9BA/BmGmcpSlHlBhixybx6KNPJ1n06lEFRMdZtFnS/SHlatKpuUaJj7LCACIida7RKXsjMRo1+HmG0GcOYh4ZAXvB4LqKFaCNKvBEMCPlAa5x3+LIa+hutaVEM0cxJfhy3eElPLmA2MA8TV0wIyqe8N3WOK4OlkU4xWCaHBvAVNVLLJ7x9oaJSzyh4ZYXICZhCxcQnBNvJaH20a1ODBaLi5g3BOGzKAvrAuIYplUG0EP6KuMxAbYRWvKbTB85AMesAkG8Iaaicl9Y3rZqzUsrRvvHWfNYloi1ykuAjk32UX/ADD4xdma0fZEnMXKT2jvUUiJd5YBg/CZuYOrlaNPH2W6B8SwVE6WRMsQLR58mjKJuTu0eh1eIoUosbjvAGL8OqlrlzljlcPCd0VLDRDWTSkqkoCUrAg+oxBCCCkjaG+JyaRNODyudDrdtzsIgxRKUXynKSwILh7kX8ovtjHhstkqMfknwvFBBAufKJehxksb66RQYLMKErRNLpUGDwnxnB3CUyyA0CnfBLCGqdRGtcrJzCwUznLXYv2e/wBj6R94uwwlAnSviSwUwsUuwPmD9+0E4dI5kZkuQD9L+h0hpMWFDLqlmNg5Lq30DfftHnbrnVqI2REZNOTaBKSc1EhBPOZeY6gZphDP2CW+ZhDWYiJa8koPsCzkl2sPNrDq0HV87NKn5SwCVAX/AKG+yWEacH0yZdOutmDMpCVeElny2+I9yot2D9bb+lvXMmMaeUIwlKXeQ3Ew0pJmJCZoAKkOCU+baPq20YYOszkliytU9iND7xjh9EuplTZgOZZIGZR1Uouok9A4HqbWgOipxTrIM0uznls/TWGlU5vf6wWspaeY88FdhRE4OqygWPY/v92jLDaz+ZlWAFttoQRYj1220vrCmhqlyZpWv4V6tvu7+RfyeDVzkhYCW1c9XUGDWFiCOuguXjK1M1ui5flFiTl0Mcapv5ZA3BhFw9VeBJUneGZmOHKn7QHTSASUks5jaXLyH9ZOtPiCUvmFzCCbixMwtFTimCSkocru3WJuqwEy8sxRbMeVJfMRZyw0FxrA7scJshrcsGM7ELiKDD5xXLc6R2wfhFFScy7AH5CPuKJCXTKNszW7QnRQq5tsrXFbuQqly7GFPFM9KyEgXhsckqWD1EA/gQoKmKBA0AbUnaHppOJd46E+BVyJD5hHefUSysrYXjRWBCat1WHSAcTwxKUHJtFa14o5LAMuSmcs5TaHOF0ikS32AiLw2YtJJeKidiajTWgUmoyByeGY5wtZJ8oFqtSB5QFJnlnjORifOxeC7VjLJzlFBhq5qksohofyqcrSAlunSFtPPlBJSQxB2jtOq1nKZdkgwKzUwj2yXJI1m8OqQW31eGVfMnKkZFh2EdaSqmn4i8EzcUCUKcOdIMnGa4LMjMEw1cyoT4ilZU3AOjvFCrDzKmKZvDUDZ9GL26WDj1gahmE3Zi8OaUmYgpVfI5ZOpe//AOTpeFNZDNakvRSfQoQizJUFbg7n01gWTV5VF9o3lUikJWSPhcMLbgG+u4gbEqIhQUARmSklJ10F/IxhSlmLTAjfBF55oG6gRo+ojOZVZcwDcp0IvYXL6ub77wrwev8ADnyXOqvsfvBuIJ5JilOFEAhLm2ZAcZXsRf8AbwtOCwmzmwOkl5pakOTnSpHqoEadyQH7xyrxDJhMxrZlJSA+gdHoLsABt7xhhVRlmSyGZN2zMCfcDTqbXgXjWYVpASeRavEAGjkqzH1UgFo06XjGSiYbhGMqRRTGLBNrb51bnf8AN7wqVOKjmJ1sT9I3w+nP/Dlk/nVa/wDSwB/8ir0aFmGTio5CwJLF/r7Rq6LUp5jJ9cGtpbMxaHdNi/KhCzYKSHOqXLewBgtNUxGvQgmwY/vtaEC6NSc+YaDXY2Z//qPeGU2ZlnLSdy4Gl30jJ1y3Wtozrsb3gssMwdM6XmCr5iCO4JH+fWCZ2FFJAI9WidwjFChahdPM7dH19oe1WKTZhyhuVnPQHeNqi+KpUpP0ET4Ongc/OAW0cd4X8V1vwHRQ16mw19SfnDU1BJLeWvt9Ym+I5JXMSpNw2UjzJIPz+kYNWtd2r3vpdB9O18iz0PuCUqy5n+LftAVRMyrUW/qA83N4c4FLMuUNGsw36RP4lPaar/uMGvucvJCts902w7CqNU9ZH5Us5+0GY8ksEJsE83tv52hlgEoBAOmYOYS4pU51rCeZSjoNk6JHmdYb+WcoJMG5tjHCqdE1iWvC3i/wZKGs6nbzgXDKdZUUoWAUtmD2vt5ws4x4fnzMqyFHwwos728hDVd6WI+xtKSXKEdLQBMpaiblz7wFg+KZpakKFw8GYfXIXyn5xrJTLM3KkQWUMrkrjJhR0niINo2RgCRzHWM6jEPw6yBoTBtFiYmfFaDxWUd+xlVTR4qsoZJuI74ZUkPnNntBWLyFkKKEMlA1/faJCuxEqAazWMYuq07b/kE44eT0bC8VRzFZATsY5VVsop+Max5/iU1UuWhgXPSE34+asuxIHnaNKiCrgohfR6LMxBCFEAglWkH4MtaEKcgBQKSXsxiBp54mIYi+xghWKzZNNkJJJLO8XvWYNIq3wW1XlKgUlyh0l1Ocuj6A2B/bRipbpBUAMispZ+Y3I+biFXDlfmSELvOA5b3UG+E9W1bf0uepF1PoRtspNyPZ/ePNaimVcuQLWBdiFOQUTkfFLUFNe4Bf9nzhniM7xh4ga48rFzcCzvZ/7T1jobB2Ivv/AJj7JlBMshJIuWTpZTb7h81vK9oA55jh+jiep6k85IOyUsb3s2h2G3SD+K1K8GUrcPbmP5UWdVyb3MKp6cszId1Es/W2m+9ocVcj8QlgXJnlIOwGluyUgW84czhKXoFhneoOWgQOkpBv/cyvvE+ZPMJiHff/AGin4oUkU0zUDlCR/wCLD0AiYw2c8Bok9rmvtllNxfA3nVOZIfVm+RgXG6pp2buX9SYHxA5Ck7X99ftC2vqnU53N/W8HUN0kyrZd8JYaKqerOTlFy1rk294bykiW+pLqSCegP+B84X/w2OVM6arSwT3KXJ9nHv2gtBzL8gdPV9Nz94Bq7HXSq/sJB8BC5pCSSSPZw739n9hAyp4SvMnQgG+lunpb0jtXLcEXKU6s11FmDkgWBc+YjDFh4MmWClNyQFPcN26OdYBRp2qd77C+OO+R5U4kBJS2+3aIjF616gh7PDGkT4gGZWVDXI+kJq7DjMmqXKBdJ07aAw1CLmssEot9HoNNiDSCU6hJA9Ra/nExVpIT4cteVQupTFyrz6CO6MSShKETOVYDkFWnt9IDTVIJcF/3+salSk+cGpo9C5PfMNo6pEmypigpRuRYuNxG1DxOtSkTNcmuz9vvEXiWLZm/qSs38o3oa1QQwNwHA7Em0Rc1HOOx3USrgmu2PcUkSJ80GUkIXMdWUF23JPRy9oxwLAwmcrNrExIrlImJWDfNr56w5kY2uTMcnM8M02ucWZMpRb4O2NcPrXMUpOghTJkKSpukVqccKkFwwMZUslCjmFzDMJ+irwx3jHE0tErwlS+UsFK2AOp9o83x6TKM4+AoKRY22fyikqUqfw6h2PTeMML4alJmsjR814V1F0IxefRzwylpaGlmyU+GQpaBcHUQFjOEhMnNlDAsWGxgigpwmYsJAufi+0MsRkj8LMB3SWv0heOphqOI94Azmzz/AAzh3xpikyVAJHUtdnb2vFnhXBEtABmhM6YDYqbKnV8ss/EwB5lb7AQpwyQJiEplBfIArlLAHqwYEkuX1gwYxOlozB8oLEFJIB7B7A6s7W7w9uaXJNm7HBti1C3h/CxmEAlPwgAF2AtlAzD4d/QGZXkqZW7qa+htmD30G+uu8ZTcbXNK1uE+IlsqQOblZzqq4zX1v0eASGGiipkstX9vuA12B3hW+tWrAslLIXKXcjrvr9TBNNTlR7D4vKApVMso8RUtQSwIKUkvcg6O7C56NGicRUmWQk3JHt+ukYnw7LfLkd0sFZaoyNpmJSSfDSgpyu6xyg+jOfUwqr8UVLWiZLcpSbg9wR6HZ+sBVdaQfL9n/eATP8RYzbgp1sxDabRoRvnY8T/H6N66iCTQ54yxFK5SAguFc3oQMvyJtE3QTWMNU4aqfPlykW/lpBJB5QlICn8jFF/yjSoHMVKUOq2+lhCe+uiGxnl5Qy2T1SPEQU+x7xNzVuQD6+kejV+CSchMp0kCznU+R+veJLBsIVU1qUpDuQTZ9Lm2+jdL6iDaS1TzgrKJU0FUZVKiULFnPmrm+WnmT0giVV5E2Dklh5ak/b17QDjVBPlKeZJXLCicr6e41Vuepcwx4bwRU9YfKQNAQTcHfZuw17QO2p3WZl0XjwdJc9lKU6Glk5pqkk5VFVwh1ZX7j5mEsyvmVazkSoo0Bbp30cm7Re12F0qgEKDplnqySd2QNhoCX/X6JEpBAQi2+UP/AJjcho98En0NV6VvmRNYJw1NJZc0IGrDX3Nn8ngKXOKV50vlUlmOu1m19YrKnEJKFArATl0zqAPnlcl+5Eeaynzm7gEt3ANj6i8Xs09de1JGpTRWvRRYjPE9KgUhMxIfME6lNwCR10iYpsQIVlS5JuANX9IarrMxBBKX+R8oLwbDMhmzMvPlL5Sw/wAA7t0gM3tWMjdlvwwciPmqKluNjf8AzBSMTdSj2t6Wg3EEDMtupUTs5/e8T81JSoh7N7QJYlwedsscnkL8bNfz+cUcimQuSheV1aFu0SUiYxHp84suHKpSaVbAOlVn/uy/rF6vCzCBweWHSZLyiAGhdg652YhIsDFcmUlQuGce8BhSZKVZbl+ghzb9jEVkmUzRPXmVNU6Xd/hvDnBipT5FAtvEdw8olLKu+gHWHcqYqTzCxHzjM/8ASqclwgf8lHUVRlgl7wlxTH1TgUJLOm5hDjHEaysh7GGXC9GZ0uawdSgwPQQjpNPKt5fso47pYQ/4cxcypKciQX5VL2cM9/I/OM8UqRMDZi43SNg7h3b/AGjfDcGTT0ygbpUwN9VAbdwN/KA8WoKdJ/leKSGNkhgWB+I6+gIjS/qMS4NjSTgsxkuRPiGIs2UFtNSTCeoxNRezdiYczsPW2Zze7FyR/iJ3EpWQ3Jh92prKHnXxldHY8STgMqVFh+VyR7Gw9IppWLKmBIN1EtqPqdPOIuko1qUGGXuq2l994s8MpQUZU3WWLtfrlAezjftGXqIKckzF1dsU/DsFm0ec8pF+pA+ejQ2w/hiWmWpc2YGZnSygAdWIcFRFgz69YZYLhqJ6s80fASk7A2DafE7uXP5R1hpXSRmAdx/t2AFhGZqL1VxHs5ayycMP/ZJ1eNhOcSJWUKTlKySF7bg2FhYvpC6nxHL3P0hljEll2FoQ1srLzDyH6x1eLEsmfIYVeKq8M35jFD/DIeCZk9gVK5Ek9AxUR5qYf6e8Qq1HK/tDzDeJzTKkyrZcrKJ/qKip+zO0aWirjGaTDadRlYlLotquvWsTEzVZ8zhlFw4JUkgGw6abJbWA8J4tRRKUicbG6SA+vX2a0CzsSC13ADo20KhuT8h3IhHxtKSUIWkvla7m+cPv3+8a+q0qnHK7RqXVQlHxXKO/EXHiEKP4ZS2W5IIDJ8iRcfMe0SlbxrNmWUtSh0Uoke2npGs+iCZKB+ZRc+Qg/B8TQg5VS0KH90tKvqmBVOWNuRaGpfUkIJWIrmFswY7BgPaHtKjlJzDKBrDKfh9NPDpkywoG7JbXskgCFFVSSxaWoJYuUXAtbfeItb9JjD1EseMTeVUgv5sx1B6Q/VUpRK2cDmJ/ub2+UCJSipQiZlAmBkr7to/Xb5wtxGeE8uXQM5a4u3r1jKdm+WBa/Uu1LIvn1hB1sf35wtrF/wAy2/33jtWTOr5TpfSF5mEkPqPpDkI+xBmyZ1xFNhM9pVyRnm28kC59ykRIyC6h7+kVMqQpcxEtAfIkDyJ5ifcwSMfNE1rMi0pEzeUlTpPbaG48LQDmPaCKCSBKQk7AXOpjeYuVKGYkP3h0aweB0FUuSQp2h1ScUZjlXcbxrT4GqpUtaEFUok3aO0n+HiikzETUy035V9o5pNYYEHxBCJrmWXaPV+FsOlSpCVgg5kgN5Bz6x55gFJkkzELAzBXxNq9rHpFRwrTqUieorJTLltl7lSSD2skxnWL420vrg7rkacRzFKyskBBAIA21DvBPD2ImUwWlOUAsCkZibnU3YAPAVfWipkkkhJlggd2FvW8LZdeqUBMdlp03DdenZvOE9PXl8Pkdo06uWYy5+hxj0gVCjOzhKF8qAGdeVgSBoA57ntCrEuF0qkTRLSy0oStKtSVDM4zahwNO8Fz8QMzwrDKlCQCHa+pcnTP7Q3pqpk5HGZWhGnKAb/v80K6nUzU0l6B2XWNfHJ8I8kp6/MpMtaTmPT9NvOGwUtBf/wBvsdd4U4ytdLX5mBuVJD/lXdPsLekVOEVBqgRNmJSkNYtGotPvSlD2KygmZYfiCpVkFgQAU6jU8wfo594KTis1RYG7sRa3tAOL0gkkKQp0K0ILx1lzi6i5StnOoNjr10+sZ+o0vOWuQflHhh2KSFlIKm9IR1qMyPLTzMVgOZAUXKTuRubXOhvE9Mp7qDWBdvL/ABCtcZVS2yJlEGnU3gnKvVNm7gn9+kCY9QZaeVM/OtRV5JVZPzS/+oQwxKQqdPQnc5E+pAct7wyThiZylyZimCUsVHWwDN5NGppo5llF6uJJiOmxlCUjOVKUANA9oHxPGEzUFCQpid/pHTE8AmSFAKDhQdKhcEdevvAsmhU4BtfU7RoPU2dGxurSzktcApkVqpSlpAEuSEq7rch/UAH1MO6XhiSpTFIK02iewCtTThgoKe5Zn9nMNqHFs810qY9P8iC1/wDTLc4tmfGfD/h0xNOEpWC5SdFDo+xePJ59Qsr5nSsbEn0j1jiGuzSlhIcmxJ2iDq6RKkArDm994rZbsaTDxvcfH0dMHxOaFP8AECzvsIbYqgTUBYYEajd+vrCajmSkr/lqJtf9IZSZ/No6WMZmpXnuQK9qTyhbPpuQ9/r1hGdb6h4qkIBSoH9vE3Nl8yn1ALwXTzzlCpnhaMyw+keu8GYSgU4nTVZVLKleYdh9I8qwqXYn99I94wWQibRoRLyqVKSkN6B4bgsybL1I1w6ZLmZsvleF+K8PSpqGmrJ6MdIR1VbMlzbJIYsQIGxCsnK5kZh2MGimuwzjj2IKPilUiQUIsBsQ0ZUuKmsQQolOTTz6xicAVNWnmaWojN1fcRrXUooasCnRnBCA507vBMFR3hWCkSyVlSswtew9Irf4dyQKaozfmmZPZG/bnMTeP4yqVlOVLNzZevaK/A0op5ID/wDVSJyt2UpKeUW/pyjuQYR1WI+REuier5SUU6m+FIIUD+aYspCQwOiQMzHvvE7LmFJXKsAyQAS3McoYAlyST9e8NsdUCtUoP8apqiAzBhlDv0KyzteEKZo8GoWynWoIQlLuSssnS7s4tr9V9Mk3gPo3JWJxHWFV5VThyP5a1JLElwS/qxLeShDOkrghYcjKTy9ejW6D6R55KX+EWlCCWXLdYNmOaw8x+nSHBxNpSb3283P6wtrNMt3BS/KsbYR/EHDMxkrRtmSfJOT7lUI8MopgzMW2buYeLxBSpCAsEkFRDDR29GYCCsAoPGUJuVRSkvcM/eNLQxcakmDXJvw9gpCmqlAJTdIBeKatpZE9Fgp0hkzAGI79x2+kT1bUPPCQpIzFnF4MxnElywZYlqMpJSCtBtmN8pdNjlDhjuH6QxJRcfJFv2YPRVKkCZJWRle42B2bsWf3gFaSlT9SR8m+8B09aFTHLsokdWe7E7jZ4IxCo/kgMcwUr7DV9bDaPP6iPlgGzCWsmeVBRQU5jmGoYX+94zm4yVK/lBtsx1L7t1PvA9MgrEy7W1+vpDrhDC1iYJuTMGOUnQNYN3hzTN42R/ydH6ARha7qmgtZ8xL37besYYnhRluAGG3l3i6o6kTQtM5GV3Nxb0iR4lUoTBqAQBf5Qeylx5TCbUMuGqFKqdedCFa/GkH56j0jKh4YWSpcqZkGwBf5m4gGk4qRSrElf5mOkM6XirKFhKAEnQDWGoLMUS8HfE8IMqSSolRO8SFdJZLnRor11pn0wWq1yB6RHY3UDwjlvdvaF7G3PJR8Mj5q8vKjc+paPXabhpU2lROISlYQCQA2bz7tvHmFPMSpSQUuXF+zx7NJxVKZYSWbKAGPaDzXyxw0WypEHXU5S+2v+ImlByvq0XvElRLTKCkA513fsLR58qYQSISqrcMp9gXEc4Fh3iTZUr+tQBj1rCOEhIUVSFlJB5r6+cebcEjPVyyPygn1Eek4vxIKaSpQmISpt4co6eQta4CqudImTCzeKNe8JcYlzir/AKZSOrbdYhJPESxVBQVnJ3b6R6NhvEc2oSAopYWLi8Mtl+zy+fjMyUhKksTulrF9/OCJ2Iz1JRMcLCvysxB6PE1WImqWEhRDqsDt67iHOC4qqUTLnEFK7Fg5SRortBEC5HlXjcv+T+JISM6QpOrBxfyi0xjEJRpwJTLSSQCAbJCRt6hu0eZ4nhaFqUJt1M+bYjaGXDeJrl00ySpVzkKHPMwzJUkeYKS/QGEdXXugyZcxCPxpUlaS5Wrkd33f1tYRtTSJQpjmzBSJxMsoYZsiEAHNcgCYCfUtAdDUeDVS1lwklswvdm9wFP7Rpj9YVEhasyrklmDlunYe8ZsJOOMFK5beUKsTqUz/AOYUm1ncuHJADnpABntlfbf7DzeOqpSgnMfhUbf6dgOjmNJSASCdP9oOTLyZb8LhIkpC0ZlklTvsqye2gh5PxtKQUaAahH6CJWgxemnXdctQORFtUgBrB76+0NEYMiXmZ800AsNbeekalSSigi4QLiXEwdKJEoq/uKfu0ayxMqULzJKUOhzlsWLalrMToRoIoKuZ+EkoCpfKpI5mBZ+u/rHEVylq8BYSlK0nIAXDNYecTLDRJAS5PhlST1Pl1B/SHmJ0o8IKDMoBTDZwAR7iAcXolJXzeW+zdXs7j9NILUp6VI3SVJ/9SPkYwdVHDKyQopdD0JD+Qv8AMtHpNFLPgy0S1oCQlszWtrfqY8vUpkZer/pD7h7iWYiUmXqhJ0Z7C1/aG9GsZJiuCy/BZpS2Uok6dreURON4etSEqIJKSxJ1tFViXHIkoKUkFawCE+nUfSF+IrE2lCnu976EwzfLCL5I+hw2XOnqdKlryjUWGxMUOG4N4KHATMX1JsB2hDhc7w5k5ZJDIIDb9ouqGpRMRIXMUEpYkoB6WD9otCXiUbSA+I6dEmgSx51fU6x5xVyiilCjdyWj0rjWrlrlJCGITo0Q+JUS1U6eUsHga57JjiaEfC+ErnTORJLXhxRVk5M8gpcgsX0jbCKCqpkgoyhKmJG8ck1aFKU+YLGo7+fSGodFcYNuIFFQQ4Zh6AvpEtXyWXFKuXmG/r3+zwox6WArSEZ8WMhr2dcHWpKVFJZRYBi2pjLEKGoXOyznPQ6gR0wkZ1pToHeKlcmYS2bKD1Gv+Yapj2zonOHOHEIKlKWFLSHCRtB2HSfEUnOsyySfhsYyEkqWJaJmVZFy2gigo0SJaQPjmCxWRr5QbaEckeRKn5iMhuNtr94ZppZsmUFAAqUWvs536iOsnB1JmCXIZUwXvs/aB8Ukz5E4ZwrOSAz2f9IuCLOdh6hLQFrTMWm7y7Ok/lMGyZNLLXnSGLXO+mjwDRy86cil5VjLdL6tud4VVWE1njKmy7ywcpcjmPXyiO+ywxxiQlZPhl3GbLuG3A6f5gKfU+JLSVAZkAp0DNq5O5v9I3wwz0yyZaSalZKCQxICdG6awfUYYoJQuZL8PPyLT+VKn27Kd22ftGXfSq/JdFGvZMyJjpUlVkm5fa/0gPEphSABuD8yPtDrGKDIU6MzG4Jt1A+Hb9mFFUymbow+UCg1nJA64HmpCi0rxJrpEvs7ur2EWctCpk/wwnLOUkkqN0hKe/nsIlOCJASuatmKEODoxLjbreLJfEktKZZe45RY77ecacHwGS4AEU+SeVLmlbWLnks1gD9BDmvSmZLCylIWFWy2Pa+ukTFRWKTOlrKSsZNGcE5lF/doDr8amzFgcqUgi4uXFzbbVou0W6HWKU6FKGU6oYgku7m7b6gekLkD+UtPQg+4Y+2X5iJynxOUmpExK50yZmypBDBlOCL2IvFNWDK52IP2+4jJ10MPJVrIkUnMf9Lfv3gjCeIzTUkxKAM6phuQCyWH3EYSvqIR1eFTZzCUepbckn9IJpeyI9FXQ1vjjOJKVXDhKgCGDOxiipaRMyQsJBTND2UCH3bpErw5wPNQfG8US8llAhwonQHYx6SnG5MookVJSJqgCALA+Xl3h+cE+yVyeP19aJUwBQspRBGkNqTFygEJlqAU2qSwHrHqNb/DiiqZgnfnBcMXS/UiE3EPAtapRMtUtcstYOkgAWDaG8R8XGAb5JDE66X4Ccpvd/OEaeIppkt/Tyiz69YPxPCpMmVMROUU1IPwlwz6OPvGNNhkunlEeKhZUxtrHVwwXzg7UWLHIUzZgCtAWt2hJPIBUkHm1J3J6Q7qaGYJWdEvlsbtCdFeQcy0i17AfWDpYKttheD18xa0IWkoCizkfON+LaPK27wTwbPNRWIGXlZai/kfvDDjOnBCCAwaM7UvE0SlwSfD0yXLm5pisoYgHubCKH8BULWkhaSGs3yifpKcEgFGYE+zbwVJxJpx8NSuUMxNh5Q3T+JCHWHUcwzCVOladXhicSk5+Y3TZm1gGmmpRKUuYt1kbfKFdPWzCsoSAcwcrVon/MFJ6OYv/EzwlFFDLlykC2dSQpaiDrmIe7fOMsM4rTWMioSFTCXC3uT5nTyitrv4I0vg5U1K1T0fEQUsewQxyjRrk3iNqeCzIqHkpm5EkXUxLuLuAHBIP5Q0dhnbh9hkoLWQEE5Td3y+nWHeK4OpYEsZkBdgxA87dYU4bUzlKVLlKl5ErU5U5U1nYA6PDfEcVnhWRpExQAJdK3Ysx137RPZJnVf/AA5a0yQfEICEhwVOdSTtGtN4y6VPiSlzE2CmYsb5lW3Dv8owppM0zFlX4dDAOoIKiSz6E6xoaCqTJJTPKXL5UpABfdheKSipLDJ9CrialR4RUgqUXCFFTfExv2fKPlEpMkkZPUfOKjFJKvw/8xRVMBBVY7OBfS9zb16wglIdaAeu/rGbbBQliJWUUh3w0wl1CnUGSlmOVzz2J1a/yj0nAMPo/wADLXUGWpQQJilm12+IeloheFMF/ESp6CwBKefcan4d9YeTMAkzEypbqEuUwYlgRoT1Y6RoVJbUS+UAYZXyqxShIKQEKXc6BLlrdSLxPzeB8y0zFzD4ZUokJBCso3fv0irrK+RSS/5SEoQLunKSwtt17wMMfWuWoy5QSVLAQZlwx3HrBCeyYqKHxUpTIRMOQKKQQEkEHlGY/EdYa08siQgLDEchHQsNesbjHJuQ55spBQchIBAd9XEby6qWqXPs6VFCgQ5YhJB17n6wpq4p15JRMosSOj/Iw64fpRoeUNZT2BZrwkULnuH+UUGB0S5oDWSk5j39t4X0vZWIZWYE6Uy0zFq/NlzZQS419ozxquR4iUhCCpBZ2JItcZtoPmJWiehS5jomlgFBiAPiOntG2Mz5ISSQAlVhyu4dtRcRolmSsmmQJijKnTZLh0ZVkOdyz6Pa8Bo/iNXJUqWJ8wgKbMQk2HcCKSjw+VOZKZfhy0pZ3ZSj0D3A3jlHgMmRzIStYckIDEZh1J18o4jGRFR134hU4zETM6sueYrnzDZv8RlUUajLPh0wQhRCQo6t1bYxR4XOnT0zJcpKUSw6gCnmuSSBbYuzxrjOMSypcuYrlShOQJBBUVdDoTvHEYOkzD5q6bVJYBgl2V59IgK1BSopUkpc6EXi4l49KpUpmZllIHhhJGYP3ES/ElauouUhOYgp5Tvs+sWTOaD/AOG2HH8UtR0TKUw8yBDDjEWSOjwB/DmoWmrCClTmWoGx0Z/W7Qw44kqQoBWoH2jP1CzMvD8WSaKjw5ZO50hVLxAAc4EbVs3KHIJADsIQVKfFUFAFKdC8OUrxQJ8FBOn+InKCwUNo1pJUwI8MBzprqIFwrDghPMrbMPKN51WEpzBbL2EGIKKuxeZKUgJVZV2N2JzG3s19BDOVii6hDrYEFTFNjyu3nrvHI5HPosir4bw5Erw0IDAoK1GxKib8xIchzCzGMFSvFSnPMSFJcsrpsHBYdo5HIhFn2E1eCykzpQCdsxLlyXa5G3aDaKSlS56coAShagzu4JZ7xyORUkjcSLpIOjE+7E+5LxNpHOmORyM/Ufmis+ix4MUTKmpdhmCravlI9rQ1wqpJXMlkJIZNyL7jXyjkchuv8EXXQ4wiiRLkqUEgkPqAflAWI0aSpZbVKS1mHkPSORyCssgihw6UJax4aOcjM41uDCCZPz+JypSwZkhhr9Y5HIV1X6TIkTNWGPofvFXwtTBEsrDutKgb2swB7G8fI5C+i9g4DbMZi1hZzJlcqUlmYCz2cnvB03CZa5kgqBLuSHsWFrRyORpFkJP4hzDLTLlSj4QWzlDBVy1jtaGVLhqEiw+CSnK/VTur/utrHI5EHLsUcNzF5hzqvqzB3zasIW19KKjxZExylBUQoFlWYjm9Y5HIn0QhBg08msVK0RL5R1LlnLu5beKXiahSE5hYyy6SPvHI5FF2WfsO4KnKXUKzF8sotpuWOghRxBSCbV5FEsS1j+scjkI6n9SIP0LzhMtM9SWzJFmVfXygGfhEpILIAdRt6x8jkaFfRzAMNkgzkvsSPSO+J4BKE5TA3HWORyCIq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data:image/jpeg;base64,/9j/4AAQSkZJRgABAQAAAQABAAD/2wCEAAkGBhQRERUUEhQWFRUWGRoaGRgYGBocHBwdGBoXGhocHxoaHSYgHRojGRccHy8gIycqLCwsGh4xNTAqNSYrLCkBCQoKDgwOGg8PGiwkHSQpLCwsKSksLCwsLCksLCwsKSwpLCkpLCksKSksLCwsKSwsKSwpLCksLCksLCwsKSwpLP/AABEIALQA8AMBIgACEQEDEQH/xAAbAAADAQADAQAAAAAAAAAAAAAEBQYDAAIHAf/EAD4QAAECBAQEBAQEBQIGAwAAAAECEQADBCEFEjFBBiJRYRNxgZEyobHBFELR8AcjUmLhgvEVFjNykrIkosL/xAAaAQACAwEBAAAAAAAAAAAAAAADBAECBQAG/8QAKhEAAgIBBAICAQMFAQAAAAAAAAECAxEEEiExIkETUTIzYXEUUoGRoQX/2gAMAwEAAhEDEQA/AHTABwGMC4jPzI5oMq6dSVttAs5CVDIYUujvjhdjD6I+dXlCi0a4dWurP0ufSB8ew9UpTH0MbcKhBCgss5jOUWpc9izbzyWNNjCakggWSNY7VtMlYcbQql0hlEiXdJMdJCajxAnKWOvrGo2nEPENl4vcINmjfEKsWs4gXFMGKVhTXIjQSSpDAOYpZxBuPZbDC5NElcidL0CglQG5IJ072ET9KgysrGKfAa5K5wSbcirHqG294T1wlqnLSh0hPXctc+RMZsbN9qTArlnMDofHnqVM+BLlX/akOo+wjlRMWtIKgSpTqJ7EuG7DT0h5w7RBEicpRbOyAe2q/cfaFON40VMEpfQOOg/fzh9SU5bS/vAJWTSmW/SO1BiQXL7wHiRUcqSCyoa4XgiEgGKqCUicYZzximWVEx8warWtCpitHYd26erD3giso8yCkA9IZS6FuTKAlmAGwHzd2udYFfPbOMP7mc+zr/xogXj7OxxKpfKA8BVtFlSo9BA/BmGmcpSlHlBhixybx6KNPJ1n06lEFRMdZtFnS/SHlatKpuUaJj7LCACIida7RKXsjMRo1+HmG0GcOYh4ZAXvB4LqKFaCNKvBEMCPlAa5x3+LIa+hutaVEM0cxJfhy3eElPLmA2MA8TV0wIyqe8N3WOK4OlkU4xWCaHBvAVNVLLJ7x9oaJSzyh4ZYXICZhCxcQnBNvJaH20a1ODBaLi5g3BOGzKAvrAuIYplUG0EP6KuMxAbYRWvKbTB85AMesAkG8Iaaicl9Y3rZqzUsrRvvHWfNYloi1ykuAjk32UX/ADD4xdma0fZEnMXKT2jvUUiJd5YBg/CZuYOrlaNPH2W6B8SwVE6WRMsQLR58mjKJuTu0eh1eIoUosbjvAGL8OqlrlzljlcPCd0VLDRDWTSkqkoCUrAg+oxBCCCkjaG+JyaRNODyudDrdtzsIgxRKUXynKSwILh7kX8ovtjHhstkqMfknwvFBBAufKJehxksb66RQYLMKErRNLpUGDwnxnB3CUyyA0CnfBLCGqdRGtcrJzCwUznLXYv2e/wBj6R94uwwlAnSviSwUwsUuwPmD9+0E4dI5kZkuQD9L+h0hpMWFDLqlmNg5Lq30DfftHnbrnVqI2REZNOTaBKSc1EhBPOZeY6gZphDP2CW+ZhDWYiJa8koPsCzkl2sPNrDq0HV87NKn5SwCVAX/AKG+yWEacH0yZdOutmDMpCVeElny2+I9yot2D9bb+lvXMmMaeUIwlKXeQ3Ew0pJmJCZoAKkOCU+baPq20YYOszkliytU9iND7xjh9EuplTZgOZZIGZR1Uouok9A4HqbWgOipxTrIM0uznls/TWGlU5vf6wWspaeY88FdhRE4OqygWPY/v92jLDaz+ZlWAFttoQRYj1220vrCmhqlyZpWv4V6tvu7+RfyeDVzkhYCW1c9XUGDWFiCOuguXjK1M1ui5flFiTl0Mcapv5ZA3BhFw9VeBJUneGZmOHKn7QHTSASUks5jaXLyH9ZOtPiCUvmFzCCbixMwtFTimCSkocru3WJuqwEy8sxRbMeVJfMRZyw0FxrA7scJshrcsGM7ELiKDD5xXLc6R2wfhFFScy7AH5CPuKJCXTKNszW7QnRQq5tsrXFbuQqly7GFPFM9KyEgXhsckqWD1EA/gQoKmKBA0AbUnaHppOJd46E+BVyJD5hHefUSysrYXjRWBCat1WHSAcTwxKUHJtFa14o5LAMuSmcs5TaHOF0ikS32AiLw2YtJJeKidiajTWgUmoyByeGY5wtZJ8oFqtSB5QFJnlnjORifOxeC7VjLJzlFBhq5qksohofyqcrSAlunSFtPPlBJSQxB2jtOq1nKZdkgwKzUwj2yXJI1m8OqQW31eGVfMnKkZFh2EdaSqmn4i8EzcUCUKcOdIMnGa4LMjMEw1cyoT4ilZU3AOjvFCrDzKmKZvDUDZ9GL26WDj1gahmE3Zi8OaUmYgpVfI5ZOpe//AOTpeFNZDNakvRSfQoQizJUFbg7n01gWTV5VF9o3lUikJWSPhcMLbgG+u4gbEqIhQUARmSklJ10F/IxhSlmLTAjfBF55oG6gRo+ojOZVZcwDcp0IvYXL6ub77wrwev8ADnyXOqvsfvBuIJ5JilOFEAhLm2ZAcZXsRf8AbwtOCwmzmwOkl5pakOTnSpHqoEadyQH7xyrxDJhMxrZlJSA+gdHoLsABt7xhhVRlmSyGZN2zMCfcDTqbXgXjWYVpASeRavEAGjkqzH1UgFo06XjGSiYbhGMqRRTGLBNrb51bnf8AN7wqVOKjmJ1sT9I3w+nP/Dlk/nVa/wDSwB/8ir0aFmGTio5CwJLF/r7Rq6LUp5jJ9cGtpbMxaHdNi/KhCzYKSHOqXLewBgtNUxGvQgmwY/vtaEC6NSc+YaDXY2Z//qPeGU2ZlnLSdy4Gl30jJ1y3Wtozrsb3gssMwdM6XmCr5iCO4JH+fWCZ2FFJAI9WidwjFChahdPM7dH19oe1WKTZhyhuVnPQHeNqi+KpUpP0ET4Ongc/OAW0cd4X8V1vwHRQ16mw19SfnDU1BJLeWvt9Ym+I5JXMSpNw2UjzJIPz+kYNWtd2r3vpdB9O18iz0PuCUqy5n+LftAVRMyrUW/qA83N4c4FLMuUNGsw36RP4lPaar/uMGvucvJCts902w7CqNU9ZH5Us5+0GY8ksEJsE83tv52hlgEoBAOmYOYS4pU51rCeZSjoNk6JHmdYb+WcoJMG5tjHCqdE1iWvC3i/wZKGs6nbzgXDKdZUUoWAUtmD2vt5ws4x4fnzMqyFHwwos728hDVd6WI+xtKSXKEdLQBMpaiblz7wFg+KZpakKFw8GYfXIXyn5xrJTLM3KkQWUMrkrjJhR0niINo2RgCRzHWM6jEPw6yBoTBtFiYmfFaDxWUd+xlVTR4qsoZJuI74ZUkPnNntBWLyFkKKEMlA1/faJCuxEqAazWMYuq07b/kE44eT0bC8VRzFZATsY5VVsop+Max5/iU1UuWhgXPSE34+asuxIHnaNKiCrgohfR6LMxBCFEAglWkH4MtaEKcgBQKSXsxiBp54mIYi+xghWKzZNNkJJJLO8XvWYNIq3wW1XlKgUlyh0l1Ocuj6A2B/bRipbpBUAMispZ+Y3I+biFXDlfmSELvOA5b3UG+E9W1bf0uepF1PoRtspNyPZ/ePNaimVcuQLWBdiFOQUTkfFLUFNe4Bf9nzhniM7xh4ga48rFzcCzvZ/7T1jobB2Ivv/AJj7JlBMshJIuWTpZTb7h81vK9oA55jh+jiep6k85IOyUsb3s2h2G3SD+K1K8GUrcPbmP5UWdVyb3MKp6cszId1Es/W2m+9ocVcj8QlgXJnlIOwGluyUgW84czhKXoFhneoOWgQOkpBv/cyvvE+ZPMJiHff/AGin4oUkU0zUDlCR/wCLD0AiYw2c8Bok9rmvtllNxfA3nVOZIfVm+RgXG6pp2buX9SYHxA5Ck7X99ftC2vqnU53N/W8HUN0kyrZd8JYaKqerOTlFy1rk294bykiW+pLqSCegP+B84X/w2OVM6arSwT3KXJ9nHv2gtBzL8gdPV9Nz94Bq7HXSq/sJB8BC5pCSSSPZw739n9hAyp4SvMnQgG+lunpb0jtXLcEXKU6s11FmDkgWBc+YjDFh4MmWClNyQFPcN26OdYBRp2qd77C+OO+R5U4kBJS2+3aIjF616gh7PDGkT4gGZWVDXI+kJq7DjMmqXKBdJ07aAw1CLmssEot9HoNNiDSCU6hJA9Ra/nExVpIT4cteVQupTFyrz6CO6MSShKETOVYDkFWnt9IDTVIJcF/3+salSk+cGpo9C5PfMNo6pEmypigpRuRYuNxG1DxOtSkTNcmuz9vvEXiWLZm/qSs38o3oa1QQwNwHA7Em0Rc1HOOx3USrgmu2PcUkSJ80GUkIXMdWUF23JPRy9oxwLAwmcrNrExIrlImJWDfNr56w5kY2uTMcnM8M02ucWZMpRb4O2NcPrXMUpOghTJkKSpukVqccKkFwwMZUslCjmFzDMJ+irwx3jHE0tErwlS+UsFK2AOp9o83x6TKM4+AoKRY22fyikqUqfw6h2PTeMML4alJmsjR814V1F0IxefRzwylpaGlmyU+GQpaBcHUQFjOEhMnNlDAsWGxgigpwmYsJAufi+0MsRkj8LMB3SWv0heOphqOI94Azmzz/AAzh3xpikyVAJHUtdnb2vFnhXBEtABmhM6YDYqbKnV8ss/EwB5lb7AQpwyQJiEplBfIArlLAHqwYEkuX1gwYxOlozB8oLEFJIB7B7A6s7W7w9uaXJNm7HBti1C3h/CxmEAlPwgAF2AtlAzD4d/QGZXkqZW7qa+htmD30G+uu8ZTcbXNK1uE+IlsqQOblZzqq4zX1v0eASGGiipkstX9vuA12B3hW+tWrAslLIXKXcjrvr9TBNNTlR7D4vKApVMso8RUtQSwIKUkvcg6O7C56NGicRUmWQk3JHt+ukYnw7LfLkd0sFZaoyNpmJSSfDSgpyu6xyg+jOfUwqr8UVLWiZLcpSbg9wR6HZ+sBVdaQfL9n/eATP8RYzbgp1sxDabRoRvnY8T/H6N66iCTQ54yxFK5SAguFc3oQMvyJtE3QTWMNU4aqfPlykW/lpBJB5QlICn8jFF/yjSoHMVKUOq2+lhCe+uiGxnl5Qy2T1SPEQU+x7xNzVuQD6+kejV+CSchMp0kCznU+R+veJLBsIVU1qUpDuQTZ9Lm2+jdL6iDaS1TzgrKJU0FUZVKiULFnPmrm+WnmT0giVV5E2Dklh5ak/b17QDjVBPlKeZJXLCicr6e41Vuepcwx4bwRU9YfKQNAQTcHfZuw17QO2p3WZl0XjwdJc9lKU6Glk5pqkk5VFVwh1ZX7j5mEsyvmVazkSoo0Bbp30cm7Re12F0qgEKDplnqySd2QNhoCX/X6JEpBAQi2+UP/AJjcho98En0NV6VvmRNYJw1NJZc0IGrDX3Nn8ngKXOKV50vlUlmOu1m19YrKnEJKFArATl0zqAPnlcl+5Eeaynzm7gEt3ANj6i8Xs09de1JGpTRWvRRYjPE9KgUhMxIfME6lNwCR10iYpsQIVlS5JuANX9IarrMxBBKX+R8oLwbDMhmzMvPlL5Sw/wAA7t0gM3tWMjdlvwwciPmqKluNjf8AzBSMTdSj2t6Wg3EEDMtupUTs5/e8T81JSoh7N7QJYlwedsscnkL8bNfz+cUcimQuSheV1aFu0SUiYxHp84suHKpSaVbAOlVn/uy/rF6vCzCBweWHSZLyiAGhdg652YhIsDFcmUlQuGce8BhSZKVZbl+ghzb9jEVkmUzRPXmVNU6Xd/hvDnBipT5FAtvEdw8olLKu+gHWHcqYqTzCxHzjM/8ASqclwgf8lHUVRlgl7wlxTH1TgUJLOm5hDjHEaysh7GGXC9GZ0uawdSgwPQQjpNPKt5fso47pYQ/4cxcypKciQX5VL2cM9/I/OM8UqRMDZi43SNg7h3b/AGjfDcGTT0ygbpUwN9VAbdwN/KA8WoKdJ/leKSGNkhgWB+I6+gIjS/qMS4NjSTgsxkuRPiGIs2UFtNSTCeoxNRezdiYczsPW2Zze7FyR/iJ3EpWQ3Jh92prKHnXxldHY8STgMqVFh+VyR7Gw9IppWLKmBIN1EtqPqdPOIuko1qUGGXuq2l994s8MpQUZU3WWLtfrlAezjftGXqIKckzF1dsU/DsFm0ec8pF+pA+ejQ2w/hiWmWpc2YGZnSygAdWIcFRFgz69YZYLhqJ6s80fASk7A2DafE7uXP5R1hpXSRmAdx/t2AFhGZqL1VxHs5ayycMP/ZJ1eNhOcSJWUKTlKySF7bg2FhYvpC6nxHL3P0hljEll2FoQ1srLzDyH6x1eLEsmfIYVeKq8M35jFD/DIeCZk9gVK5Ek9AxUR5qYf6e8Qq1HK/tDzDeJzTKkyrZcrKJ/qKip+zO0aWirjGaTDadRlYlLotquvWsTEzVZ8zhlFw4JUkgGw6abJbWA8J4tRRKUicbG6SA+vX2a0CzsSC13ADo20KhuT8h3IhHxtKSUIWkvla7m+cPv3+8a+q0qnHK7RqXVQlHxXKO/EXHiEKP4ZS2W5IIDJ8iRcfMe0SlbxrNmWUtSh0Uoke2npGs+iCZKB+ZRc+Qg/B8TQg5VS0KH90tKvqmBVOWNuRaGpfUkIJWIrmFswY7BgPaHtKjlJzDKBrDKfh9NPDpkywoG7JbXskgCFFVSSxaWoJYuUXAtbfeItb9JjD1EseMTeVUgv5sx1B6Q/VUpRK2cDmJ/ub2+UCJSipQiZlAmBkr7to/Xb5wtxGeE8uXQM5a4u3r1jKdm+WBa/Uu1LIvn1hB1sf35wtrF/wAy2/33jtWTOr5TpfSF5mEkPqPpDkI+xBmyZ1xFNhM9pVyRnm28kC59ykRIyC6h7+kVMqQpcxEtAfIkDyJ5ifcwSMfNE1rMi0pEzeUlTpPbaG48LQDmPaCKCSBKQk7AXOpjeYuVKGYkP3h0aweB0FUuSQp2h1ScUZjlXcbxrT4GqpUtaEFUok3aO0n+HiikzETUy035V9o5pNYYEHxBCJrmWXaPV+FsOlSpCVgg5kgN5Bz6x55gFJkkzELAzBXxNq9rHpFRwrTqUieorJTLltl7lSSD2skxnWL420vrg7rkacRzFKyskBBAIA21DvBPD2ImUwWlOUAsCkZibnU3YAPAVfWipkkkhJlggd2FvW8LZdeqUBMdlp03DdenZvOE9PXl8Pkdo06uWYy5+hxj0gVCjOzhKF8qAGdeVgSBoA57ntCrEuF0qkTRLSy0oStKtSVDM4zahwNO8Fz8QMzwrDKlCQCHa+pcnTP7Q3pqpk5HGZWhGnKAb/v80K6nUzU0l6B2XWNfHJ8I8kp6/MpMtaTmPT9NvOGwUtBf/wBvsdd4U4ytdLX5mBuVJD/lXdPsLekVOEVBqgRNmJSkNYtGotPvSlD2KygmZYfiCpVkFgQAU6jU8wfo594KTis1RYG7sRa3tAOL0gkkKQp0K0ILx1lzi6i5StnOoNjr10+sZ+o0vOWuQflHhh2KSFlIKm9IR1qMyPLTzMVgOZAUXKTuRubXOhvE9Mp7qDWBdvL/ABCtcZVS2yJlEGnU3gnKvVNm7gn9+kCY9QZaeVM/OtRV5JVZPzS/+oQwxKQqdPQnc5E+pAct7wyThiZylyZimCUsVHWwDN5NGppo5llF6uJJiOmxlCUjOVKUANA9oHxPGEzUFCQpid/pHTE8AmSFAKDhQdKhcEdevvAsmhU4BtfU7RoPU2dGxurSzktcApkVqpSlpAEuSEq7rch/UAH1MO6XhiSpTFIK02iewCtTThgoKe5Zn9nMNqHFs810qY9P8iC1/wDTLc4tmfGfD/h0xNOEpWC5SdFDo+xePJ59Qsr5nSsbEn0j1jiGuzSlhIcmxJ2iDq6RKkArDm994rZbsaTDxvcfH0dMHxOaFP8AECzvsIbYqgTUBYYEajd+vrCajmSkr/lqJtf9IZSZ/No6WMZmpXnuQK9qTyhbPpuQ9/r1hGdb6h4qkIBSoH9vE3Nl8yn1ALwXTzzlCpnhaMyw+keu8GYSgU4nTVZVLKleYdh9I8qwqXYn99I94wWQibRoRLyqVKSkN6B4bgsybL1I1w6ZLmZsvleF+K8PSpqGmrJ6MdIR1VbMlzbJIYsQIGxCsnK5kZh2MGimuwzjj2IKPilUiQUIsBsQ0ZUuKmsQQolOTTz6xicAVNWnmaWojN1fcRrXUooasCnRnBCA507vBMFR3hWCkSyVlSswtew9Irf4dyQKaozfmmZPZG/bnMTeP4yqVlOVLNzZevaK/A0op5ID/wDVSJyt2UpKeUW/pyjuQYR1WI+REuier5SUU6m+FIIUD+aYspCQwOiQMzHvvE7LmFJXKsAyQAS3McoYAlyST9e8NsdUCtUoP8apqiAzBhlDv0KyzteEKZo8GoWynWoIQlLuSssnS7s4tr9V9Mk3gPo3JWJxHWFV5VThyP5a1JLElwS/qxLeShDOkrghYcjKTy9ejW6D6R55KX+EWlCCWXLdYNmOaw8x+nSHBxNpSb3283P6wtrNMt3BS/KsbYR/EHDMxkrRtmSfJOT7lUI8MopgzMW2buYeLxBSpCAsEkFRDDR29GYCCsAoPGUJuVRSkvcM/eNLQxcakmDXJvw9gpCmqlAJTdIBeKatpZE9Fgp0hkzAGI79x2+kT1bUPPCQpIzFnF4MxnElywZYlqMpJSCtBtmN8pdNjlDhjuH6QxJRcfJFv2YPRVKkCZJWRle42B2bsWf3gFaSlT9SR8m+8B09aFTHLsokdWe7E7jZ4IxCo/kgMcwUr7DV9bDaPP6iPlgGzCWsmeVBRQU5jmGoYX+94zm4yVK/lBtsx1L7t1PvA9MgrEy7W1+vpDrhDC1iYJuTMGOUnQNYN3hzTN42R/ydH6ARha7qmgtZ8xL37besYYnhRluAGG3l3i6o6kTQtM5GV3Nxb0iR4lUoTBqAQBf5Qeylx5TCbUMuGqFKqdedCFa/GkH56j0jKh4YWSpcqZkGwBf5m4gGk4qRSrElf5mOkM6XirKFhKAEnQDWGoLMUS8HfE8IMqSSolRO8SFdJZLnRor11pn0wWq1yB6RHY3UDwjlvdvaF7G3PJR8Mj5q8vKjc+paPXabhpU2lROISlYQCQA2bz7tvHmFPMSpSQUuXF+zx7NJxVKZYSWbKAGPaDzXyxw0WypEHXU5S+2v+ImlByvq0XvElRLTKCkA513fsLR58qYQSISqrcMp9gXEc4Fh3iTZUr+tQBj1rCOEhIUVSFlJB5r6+cebcEjPVyyPygn1Eek4vxIKaSpQmISpt4co6eQta4CqudImTCzeKNe8JcYlzir/AKZSOrbdYhJPESxVBQVnJ3b6R6NhvEc2oSAopYWLi8Mtl+zy+fjMyUhKksTulrF9/OCJ2Iz1JRMcLCvysxB6PE1WImqWEhRDqsDt67iHOC4qqUTLnEFK7Fg5SRortBEC5HlXjcv+T+JISM6QpOrBxfyi0xjEJRpwJTLSSQCAbJCRt6hu0eZ4nhaFqUJt1M+bYjaGXDeJrl00ySpVzkKHPMwzJUkeYKS/QGEdXXugyZcxCPxpUlaS5Wrkd33f1tYRtTSJQpjmzBSJxMsoYZsiEAHNcgCYCfUtAdDUeDVS1lwklswvdm9wFP7Rpj9YVEhasyrklmDlunYe8ZsJOOMFK5beUKsTqUz/AOYUm1ncuHJADnpABntlfbf7DzeOqpSgnMfhUbf6dgOjmNJSASCdP9oOTLyZb8LhIkpC0ZlklTvsqye2gh5PxtKQUaAahH6CJWgxemnXdctQORFtUgBrB76+0NEYMiXmZ800AsNbeekalSSigi4QLiXEwdKJEoq/uKfu0ayxMqULzJKUOhzlsWLalrMToRoIoKuZ+EkoCpfKpI5mBZ+u/rHEVylq8BYSlK0nIAXDNYecTLDRJAS5PhlST1Pl1B/SHmJ0o8IKDMoBTDZwAR7iAcXolJXzeW+zdXs7j9NILUp6VI3SVJ/9SPkYwdVHDKyQopdD0JD+Qv8AMtHpNFLPgy0S1oCQlszWtrfqY8vUpkZer/pD7h7iWYiUmXqhJ0Z7C1/aG9GsZJiuCy/BZpS2Uok6dreURON4etSEqIJKSxJ1tFViXHIkoKUkFawCE+nUfSF+IrE2lCnu976EwzfLCL5I+hw2XOnqdKlryjUWGxMUOG4N4KHATMX1JsB2hDhc7w5k5ZJDIIDb9ouqGpRMRIXMUEpYkoB6WD9otCXiUbSA+I6dEmgSx51fU6x5xVyiilCjdyWj0rjWrlrlJCGITo0Q+JUS1U6eUsHga57JjiaEfC+ErnTORJLXhxRVk5M8gpcgsX0jbCKCqpkgoyhKmJG8ck1aFKU+YLGo7+fSGodFcYNuIFFQQ4Zh6AvpEtXyWXFKuXmG/r3+zwox6WArSEZ8WMhr2dcHWpKVFJZRYBi2pjLEKGoXOyznPQ6gR0wkZ1pToHeKlcmYS2bKD1Gv+Yapj2zonOHOHEIKlKWFLSHCRtB2HSfEUnOsyySfhsYyEkqWJaJmVZFy2gigo0SJaQPjmCxWRr5QbaEckeRKn5iMhuNtr94ZppZsmUFAAqUWvs536iOsnB1JmCXIZUwXvs/aB8Ukz5E4ZwrOSAz2f9IuCLOdh6hLQFrTMWm7y7Ok/lMGyZNLLXnSGLXO+mjwDRy86cil5VjLdL6tud4VVWE1njKmy7ywcpcjmPXyiO+ywxxiQlZPhl3GbLuG3A6f5gKfU+JLSVAZkAp0DNq5O5v9I3wwz0yyZaSalZKCQxICdG6awfUYYoJQuZL8PPyLT+VKn27Kd22ftGXfSq/JdFGvZMyJjpUlVkm5fa/0gPEphSABuD8yPtDrGKDIU6MzG4Jt1A+Hb9mFFUymbow+UCg1nJA64HmpCi0rxJrpEvs7ur2EWctCpk/wwnLOUkkqN0hKe/nsIlOCJASuatmKEODoxLjbreLJfEktKZZe45RY77ecacHwGS4AEU+SeVLmlbWLnks1gD9BDmvSmZLCylIWFWy2Pa+ukTFRWKTOlrKSsZNGcE5lF/doDr8amzFgcqUgi4uXFzbbVou0W6HWKU6FKGU6oYgku7m7b6gekLkD+UtPQg+4Y+2X5iJynxOUmpExK50yZmypBDBlOCL2IvFNWDK52IP2+4jJ10MPJVrIkUnMf9Lfv3gjCeIzTUkxKAM6phuQCyWH3EYSvqIR1eFTZzCUepbckn9IJpeyI9FXQ1vjjOJKVXDhKgCGDOxiipaRMyQsJBTND2UCH3bpErw5wPNQfG8US8llAhwonQHYx6SnG5MookVJSJqgCALA+Xl3h+cE+yVyeP19aJUwBQspRBGkNqTFygEJlqAU2qSwHrHqNb/DiiqZgnfnBcMXS/UiE3EPAtapRMtUtcstYOkgAWDaG8R8XGAb5JDE66X4Ccpvd/OEaeIppkt/Tyiz69YPxPCpMmVMROUU1IPwlwz6OPvGNNhkunlEeKhZUxtrHVwwXzg7UWLHIUzZgCtAWt2hJPIBUkHm1J3J6Q7qaGYJWdEvlsbtCdFeQcy0i17AfWDpYKttheD18xa0IWkoCizkfON+LaPK27wTwbPNRWIGXlZai/kfvDDjOnBCCAwaM7UvE0SlwSfD0yXLm5pisoYgHubCKH8BULWkhaSGs3yifpKcEgFGYE+zbwVJxJpx8NSuUMxNh5Q3T+JCHWHUcwzCVOladXhicSk5+Y3TZm1gGmmpRKUuYt1kbfKFdPWzCsoSAcwcrVon/MFJ6OYv/EzwlFFDLlykC2dSQpaiDrmIe7fOMsM4rTWMioSFTCXC3uT5nTyitrv4I0vg5U1K1T0fEQUsewQxyjRrk3iNqeCzIqHkpm5EkXUxLuLuAHBIP5Q0dhnbh9hkoLWQEE5Td3y+nWHeK4OpYEsZkBdgxA87dYU4bUzlKVLlKl5ErU5U5U1nYA6PDfEcVnhWRpExQAJdK3Ysx137RPZJnVf/AA5a0yQfEICEhwVOdSTtGtN4y6VPiSlzE2CmYsb5lW3Dv8owppM0zFlX4dDAOoIKiSz6E6xoaCqTJJTPKXL5UpABfdheKSipLDJ9CrialR4RUgqUXCFFTfExv2fKPlEpMkkZPUfOKjFJKvw/8xRVMBBVY7OBfS9zb16wglIdaAeu/rGbbBQliJWUUh3w0wl1CnUGSlmOVzz2J1a/yj0nAMPo/wADLXUGWpQQJilm12+IeloheFMF/ESp6CwBKefcan4d9YeTMAkzEypbqEuUwYlgRoT1Y6RoVJbUS+UAYZXyqxShIKQEKXc6BLlrdSLxPzeB8y0zFzD4ZUokJBCso3fv0irrK+RSS/5SEoQLunKSwtt17wMMfWuWoy5QSVLAQZlwx3HrBCeyYqKHxUpTIRMOQKKQQEkEHlGY/EdYa08siQgLDEchHQsNesbjHJuQ55spBQchIBAd9XEby6qWqXPs6VFCgQ5YhJB17n6wpq4p15JRMosSOj/Iw64fpRoeUNZT2BZrwkULnuH+UUGB0S5oDWSk5j39t4X0vZWIZWYE6Uy0zFq/NlzZQS419ozxquR4iUhCCpBZ2JItcZtoPmJWiehS5jomlgFBiAPiOntG2Mz5ISSQAlVhyu4dtRcRolmSsmmQJijKnTZLh0ZVkOdyz6Pa8Bo/iNXJUqWJ8wgKbMQk2HcCKSjw+VOZKZfhy0pZ3ZSj0D3A3jlHgMmRzIStYckIDEZh1J18o4jGRFR134hU4zETM6sueYrnzDZv8RlUUajLPh0wQhRCQo6t1bYxR4XOnT0zJcpKUSw6gCnmuSSBbYuzxrjOMSypcuYrlShOQJBBUVdDoTvHEYOkzD5q6bVJYBgl2V59IgK1BSopUkpc6EXi4l49KpUpmZllIHhhJGYP3ES/ElauouUhOYgp5Tvs+sWTOaD/AOG2HH8UtR0TKUw8yBDDjEWSOjwB/DmoWmrCClTmWoGx0Z/W7Qw44kqQoBWoH2jP1CzMvD8WSaKjw5ZO50hVLxAAc4EbVs3KHIJADsIQVKfFUFAFKdC8OUrxQJ8FBOn+InKCwUNo1pJUwI8MBzprqIFwrDghPMrbMPKN51WEpzBbL2EGIKKuxeZKUgJVZV2N2JzG3s19BDOVii6hDrYEFTFNjyu3nrvHI5HPosir4bw5Erw0IDAoK1GxKib8xIchzCzGMFSvFSnPMSFJcsrpsHBYdo5HIhFn2E1eCykzpQCdsxLlyXa5G3aDaKSlS56coAShagzu4JZ7xyORUkjcSLpIOjE+7E+5LxNpHOmORyM/Ufmis+ix4MUTKmpdhmCravlI9rQ1wqpJXMlkJIZNyL7jXyjkchuv8EXXQ4wiiRLkqUEgkPqAflAWI0aSpZbVKS1mHkPSORyCssgihw6UJax4aOcjM41uDCCZPz+JypSwZkhhr9Y5HIV1X6TIkTNWGPofvFXwtTBEsrDutKgb2swB7G8fI5C+i9g4DbMZi1hZzJlcqUlmYCz2cnvB03CZa5kgqBLuSHsWFrRyORpFkJP4hzDLTLlSj4QWzlDBVy1jtaGVLhqEiw+CSnK/VTur/utrHI5EHLsUcNzF5hzqvqzB3zasIW19KKjxZExylBUQoFlWYjm9Y5HIn0QhBg08msVK0RL5R1LlnLu5beKXiahSE5hYyy6SPvHI5FF2WfsO4KnKXUKzF8sotpuWOghRxBSCbV5FEsS1j+scjkI6n9SIP0LzhMtM9SWzJFmVfXygGfhEpILIAdRt6x8jkaFfRzAMNkgzkvsSPSO+J4BKE5TA3HWORyCIq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2" name="Picture 8" descr="http://herbologia.ru/storage/fe86094f9d07fd35bedda11e7d24f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50072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Скополія</a:t>
            </a:r>
            <a:r>
              <a:rPr lang="ru-RU" dirty="0" smtClean="0"/>
              <a:t> – </a:t>
            </a: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товстим</a:t>
            </a:r>
            <a:r>
              <a:rPr lang="ru-RU" dirty="0" smtClean="0"/>
              <a:t> </a:t>
            </a:r>
            <a:r>
              <a:rPr lang="ru-RU" dirty="0" err="1" smtClean="0"/>
              <a:t>кореневищем</a:t>
            </a:r>
            <a:r>
              <a:rPr lang="ru-RU" dirty="0" smtClean="0"/>
              <a:t> названа так на честь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 та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 smtClean="0"/>
              <a:t>натураліста</a:t>
            </a:r>
            <a:r>
              <a:rPr lang="ru-RU" dirty="0" smtClean="0"/>
              <a:t> </a:t>
            </a:r>
            <a:r>
              <a:rPr lang="ru-RU" dirty="0" err="1" smtClean="0"/>
              <a:t>Г.А.Скополі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– </a:t>
            </a:r>
            <a:r>
              <a:rPr lang="ru-RU" dirty="0" err="1" smtClean="0"/>
              <a:t>середньоєвропейський</a:t>
            </a:r>
            <a:r>
              <a:rPr lang="ru-RU" dirty="0" smtClean="0"/>
              <a:t> </a:t>
            </a:r>
            <a:r>
              <a:rPr lang="ru-RU" dirty="0" err="1" smtClean="0"/>
              <a:t>лісовий</a:t>
            </a:r>
            <a:r>
              <a:rPr lang="ru-RU" dirty="0" smtClean="0"/>
              <a:t> вид на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ареалу,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буковими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. На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в Карпатах, а на </a:t>
            </a:r>
            <a:r>
              <a:rPr lang="ru-RU" dirty="0" err="1" smtClean="0"/>
              <a:t>схід</a:t>
            </a:r>
            <a:r>
              <a:rPr lang="ru-RU" dirty="0" smtClean="0"/>
              <a:t> доходить до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букових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на </a:t>
            </a:r>
            <a:r>
              <a:rPr lang="ru-RU" dirty="0" err="1" smtClean="0"/>
              <a:t>Поділлі</a:t>
            </a:r>
            <a:r>
              <a:rPr lang="ru-RU" dirty="0" smtClean="0"/>
              <a:t> – до р.Збруч. </a:t>
            </a:r>
            <a:r>
              <a:rPr lang="ru-RU" dirty="0" err="1" smtClean="0"/>
              <a:t>Скополія</a:t>
            </a:r>
            <a:r>
              <a:rPr lang="ru-RU" dirty="0" smtClean="0"/>
              <a:t> – </a:t>
            </a:r>
            <a:r>
              <a:rPr lang="ru-RU" dirty="0" err="1" smtClean="0"/>
              <a:t>лікарська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як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алкалоїдів</a:t>
            </a:r>
            <a:r>
              <a:rPr lang="ru-RU" dirty="0" smtClean="0"/>
              <a:t> </a:t>
            </a:r>
            <a:r>
              <a:rPr lang="ru-RU" dirty="0" err="1" smtClean="0"/>
              <a:t>атропіну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скопаламіну</a:t>
            </a:r>
            <a:r>
              <a:rPr lang="ru-RU" dirty="0" smtClean="0"/>
              <a:t>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декоративна </a:t>
            </a:r>
            <a:r>
              <a:rPr lang="ru-RU" dirty="0" err="1" smtClean="0"/>
              <a:t>рослина</a:t>
            </a:r>
            <a:r>
              <a:rPr lang="ru-RU" dirty="0" smtClean="0"/>
              <a:t>, в </a:t>
            </a:r>
            <a:r>
              <a:rPr lang="ru-RU" dirty="0" err="1" smtClean="0"/>
              <a:t>Англії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1780 року. Ареал виду </a:t>
            </a:r>
            <a:r>
              <a:rPr lang="ru-RU" dirty="0" err="1" smtClean="0"/>
              <a:t>катастрофічно</a:t>
            </a:r>
            <a:r>
              <a:rPr lang="ru-RU" dirty="0" smtClean="0"/>
              <a:t> </a:t>
            </a:r>
            <a:r>
              <a:rPr lang="ru-RU" dirty="0" err="1" smtClean="0"/>
              <a:t>скорочується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шляхом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заказників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Змієголовник</a:t>
            </a:r>
            <a:r>
              <a:rPr lang="ru-RU" b="1" dirty="0" smtClean="0"/>
              <a:t> </a:t>
            </a:r>
            <a:r>
              <a:rPr lang="ru-RU" b="1" dirty="0" err="1" smtClean="0"/>
              <a:t>австрійський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http://khmschool8.files.wordpress.com/2011/03/zmiegolovuk1.jpg?w=191&amp;h=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643206" cy="3957891"/>
          </a:xfrm>
          <a:prstGeom prst="rect">
            <a:avLst/>
          </a:prstGeom>
          <a:noFill/>
        </p:spPr>
      </p:pic>
      <p:pic>
        <p:nvPicPr>
          <p:cNvPr id="60420" name="Picture 4" descr="http://pics.livejournal.com/etlerto/pic/000pxhe6/s320x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71678"/>
            <a:ext cx="4286258" cy="32146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Реліктовий</a:t>
            </a:r>
            <a:r>
              <a:rPr lang="ru-RU" dirty="0" smtClean="0"/>
              <a:t> вид. </a:t>
            </a: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трав’яниста</a:t>
            </a:r>
            <a:r>
              <a:rPr lang="ru-RU" dirty="0" smtClean="0"/>
              <a:t>, опушена </a:t>
            </a:r>
            <a:r>
              <a:rPr lang="ru-RU" dirty="0" err="1" smtClean="0"/>
              <a:t>рослина</a:t>
            </a:r>
            <a:r>
              <a:rPr lang="ru-RU" dirty="0" smtClean="0"/>
              <a:t>. </a:t>
            </a:r>
            <a:r>
              <a:rPr lang="ru-RU" dirty="0" err="1" smtClean="0"/>
              <a:t>Цвіте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– </a:t>
            </a:r>
            <a:r>
              <a:rPr lang="ru-RU" dirty="0" err="1" smtClean="0"/>
              <a:t>липні</a:t>
            </a:r>
            <a:r>
              <a:rPr lang="ru-RU" dirty="0" smtClean="0"/>
              <a:t>, </a:t>
            </a:r>
            <a:r>
              <a:rPr lang="ru-RU" dirty="0" err="1" smtClean="0"/>
              <a:t>розмножується</a:t>
            </a:r>
            <a:r>
              <a:rPr lang="ru-RU" dirty="0" smtClean="0"/>
              <a:t> </a:t>
            </a:r>
            <a:r>
              <a:rPr lang="ru-RU" dirty="0" err="1" smtClean="0"/>
              <a:t>насінням</a:t>
            </a:r>
            <a:r>
              <a:rPr lang="ru-RU" dirty="0" smtClean="0"/>
              <a:t>. Причини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– </a:t>
            </a:r>
            <a:r>
              <a:rPr lang="ru-RU" dirty="0" err="1" smtClean="0"/>
              <a:t>зривання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 та </a:t>
            </a:r>
            <a:r>
              <a:rPr lang="ru-RU" dirty="0" err="1" smtClean="0"/>
              <a:t>випасання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. Росте на </a:t>
            </a:r>
            <a:r>
              <a:rPr lang="ru-RU" dirty="0" err="1" smtClean="0"/>
              <a:t>вапнякових</a:t>
            </a:r>
            <a:r>
              <a:rPr lang="ru-RU" dirty="0" smtClean="0"/>
              <a:t> </a:t>
            </a:r>
            <a:r>
              <a:rPr lang="ru-RU" dirty="0" err="1" smtClean="0"/>
              <a:t>відслоненнях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чагарників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світлих</a:t>
            </a:r>
            <a:r>
              <a:rPr lang="ru-RU" dirty="0" smtClean="0"/>
              <a:t> </a:t>
            </a:r>
            <a:r>
              <a:rPr lang="ru-RU" dirty="0" err="1" smtClean="0"/>
              <a:t>трав’янистих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. </a:t>
            </a:r>
            <a:r>
              <a:rPr lang="ru-RU" dirty="0" err="1" smtClean="0"/>
              <a:t>Охороняється</a:t>
            </a:r>
            <a:r>
              <a:rPr lang="ru-RU" dirty="0" smtClean="0"/>
              <a:t> у </a:t>
            </a:r>
            <a:r>
              <a:rPr lang="ru-RU" dirty="0" err="1" smtClean="0"/>
              <a:t>державних</a:t>
            </a:r>
            <a:r>
              <a:rPr lang="ru-RU" dirty="0" smtClean="0"/>
              <a:t> заказниках: </a:t>
            </a:r>
            <a:r>
              <a:rPr lang="ru-RU" dirty="0" err="1" smtClean="0"/>
              <a:t>Панівецька</a:t>
            </a:r>
            <a:r>
              <a:rPr lang="ru-RU" dirty="0" smtClean="0"/>
              <a:t> Дача, </a:t>
            </a:r>
            <a:r>
              <a:rPr lang="ru-RU" dirty="0" err="1" smtClean="0"/>
              <a:t>Сатанівська</a:t>
            </a:r>
            <a:r>
              <a:rPr lang="ru-RU" dirty="0" smtClean="0"/>
              <a:t> Дача, та Совий Яр.</a:t>
            </a: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Зозулині</a:t>
            </a:r>
            <a:r>
              <a:rPr lang="ru-RU" b="1" dirty="0" smtClean="0"/>
              <a:t> черевички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khmschool8.files.wordpress.com/2011/03/029.jpg?w=180&amp;h=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871115" cy="3014671"/>
          </a:xfrm>
          <a:prstGeom prst="rect">
            <a:avLst/>
          </a:prstGeom>
          <a:noFill/>
        </p:spPr>
      </p:pic>
      <p:pic>
        <p:nvPicPr>
          <p:cNvPr id="58372" name="Picture 4" descr="http://khmschool8.files.wordpress.com/2011/03/zozulini1.jpg?w=280&amp;h=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71678"/>
            <a:ext cx="3929090" cy="296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681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Рослини Червоної Книги України </vt:lpstr>
      <vt:lpstr>Рутвиця смердюча</vt:lpstr>
      <vt:lpstr>Клокичка периста</vt:lpstr>
      <vt:lpstr>Слайд 4</vt:lpstr>
      <vt:lpstr>Скополія карніолійська</vt:lpstr>
      <vt:lpstr>Слайд 6</vt:lpstr>
      <vt:lpstr>Змієголовник австрійський</vt:lpstr>
      <vt:lpstr>Слайд 8</vt:lpstr>
      <vt:lpstr>Зозулині черевички</vt:lpstr>
      <vt:lpstr>Слайд 10</vt:lpstr>
      <vt:lpstr>Курочка болотна</vt:lpstr>
      <vt:lpstr>Слайд 12</vt:lpstr>
      <vt:lpstr>Цибуля коса</vt:lpstr>
      <vt:lpstr>Слайд 14</vt:lpstr>
      <vt:lpstr>Десматодон ранда</vt:lpstr>
      <vt:lpstr>Слайд 16</vt:lpstr>
      <vt:lpstr>Дифазіаструм сплюснутий</vt:lpstr>
      <vt:lpstr>баранець звичайний</vt:lpstr>
      <vt:lpstr>Сальвінія плаваюча</vt:lpstr>
      <vt:lpstr>марсилія чотирилиста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Червоної Книги України</dc:title>
  <dc:creator>1</dc:creator>
  <cp:lastModifiedBy>1</cp:lastModifiedBy>
  <cp:revision>6</cp:revision>
  <dcterms:created xsi:type="dcterms:W3CDTF">2014-04-28T14:50:05Z</dcterms:created>
  <dcterms:modified xsi:type="dcterms:W3CDTF">2014-04-28T15:41:39Z</dcterms:modified>
</cp:coreProperties>
</file>