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59" r:id="rId7"/>
    <p:sldId id="260" r:id="rId8"/>
    <p:sldId id="262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25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31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120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05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024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15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49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934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19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62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36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7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BD067-E2BC-4939-BA9C-3321CEF8568C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14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k.wikipedia.org/wiki/%D0%9D%D0%B5%D0%BC%D0%B0%D1%82%D0%BE%D1%86%D0%B8%D1%81%D1%82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8248" y="12144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Презентація </a:t>
            </a:r>
            <a:br>
              <a:rPr lang="uk-UA" dirty="0" smtClean="0"/>
            </a:br>
            <a:r>
              <a:rPr lang="uk-UA" dirty="0" smtClean="0"/>
              <a:t>на тему </a:t>
            </a:r>
            <a:br>
              <a:rPr lang="uk-UA" dirty="0" smtClean="0"/>
            </a:br>
            <a:r>
              <a:rPr lang="uk-UA" dirty="0" smtClean="0">
                <a:solidFill>
                  <a:srgbClr val="FF0000"/>
                </a:solidFill>
              </a:rPr>
              <a:t>«Кишковопорожнинні»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15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033" y="751334"/>
            <a:ext cx="5169967" cy="61066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Прісноводні гідра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53" y="822548"/>
            <a:ext cx="4075880" cy="605307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9" t="15709" r="3046" b="10864"/>
          <a:stretch/>
        </p:blipFill>
        <p:spPr>
          <a:xfrm>
            <a:off x="0" y="0"/>
            <a:ext cx="2994890" cy="4818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" t="30797" r="51283" b="34085"/>
          <a:stretch/>
        </p:blipFill>
        <p:spPr>
          <a:xfrm>
            <a:off x="0" y="4818938"/>
            <a:ext cx="3717419" cy="205668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-515155" y="2409469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74003" y="72737"/>
            <a:ext cx="707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Будова Коралового поліпа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0992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Будова </a:t>
            </a:r>
            <a:r>
              <a:rPr lang="uk-UA" dirty="0" err="1" smtClean="0">
                <a:solidFill>
                  <a:srgbClr val="FF0000"/>
                </a:solidFill>
              </a:rPr>
              <a:t>Сифоїдніх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48" y="1188952"/>
            <a:ext cx="7014246" cy="566904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1984"/>
            <a:ext cx="5109156" cy="40260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46019" y="6488668"/>
            <a:ext cx="3263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Будова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ропалію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Сцифоїдних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74906" y="6488668"/>
            <a:ext cx="4628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Сцифоїдна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 медуза.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Вертикальний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розріз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42" b="64135" l="5440" r="55181">
                        <a14:backgroundMark x1="35687" y1="33173" x2="35687" y2="33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370">
            <a:off x="4570036" y="349926"/>
            <a:ext cx="4822056" cy="32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1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56" y="597649"/>
            <a:ext cx="9621424" cy="49261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60632" y="6123425"/>
            <a:ext cx="6397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Сцифоїдна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медуза.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Горизонтальний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</a:rPr>
              <a:t>розріз</a:t>
            </a:r>
            <a:r>
              <a:rPr lang="ru-RU" sz="2400" b="0" i="0" dirty="0" smtClean="0">
                <a:effectLst/>
                <a:latin typeface="Arial" panose="020B0604020202020204" pitchFamily="34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1471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1" y="365125"/>
            <a:ext cx="8523124" cy="5040819"/>
          </a:xfrm>
        </p:spPr>
      </p:pic>
      <p:sp>
        <p:nvSpPr>
          <p:cNvPr id="5" name="Прямоугольник 4"/>
          <p:cNvSpPr/>
          <p:nvPr/>
        </p:nvSpPr>
        <p:spPr>
          <a:xfrm>
            <a:off x="206062" y="5005834"/>
            <a:ext cx="6877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FF0000"/>
                </a:solidFill>
              </a:rPr>
              <a:t>Життєвий</a:t>
            </a:r>
            <a:r>
              <a:rPr lang="ru-RU" sz="2000" dirty="0">
                <a:solidFill>
                  <a:srgbClr val="FF0000"/>
                </a:solidFill>
              </a:rPr>
              <a:t> цикл </a:t>
            </a:r>
            <a:r>
              <a:rPr lang="ru-RU" sz="2000" dirty="0" err="1">
                <a:solidFill>
                  <a:srgbClr val="FF0000"/>
                </a:solidFill>
              </a:rPr>
              <a:t>сцифоїдних</a:t>
            </a:r>
            <a:r>
              <a:rPr lang="ru-RU" sz="2000" dirty="0">
                <a:solidFill>
                  <a:srgbClr val="FF0000"/>
                </a:solidFill>
              </a:rPr>
              <a:t> на </a:t>
            </a:r>
            <a:r>
              <a:rPr lang="ru-RU" sz="2000" dirty="0" err="1">
                <a:solidFill>
                  <a:srgbClr val="FF0000"/>
                </a:solidFill>
              </a:rPr>
              <a:t>прикладі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медузи</a:t>
            </a:r>
            <a:r>
              <a:rPr lang="ru-RU" sz="2000" dirty="0">
                <a:solidFill>
                  <a:srgbClr val="FF0000"/>
                </a:solidFill>
              </a:rPr>
              <a:t> </a:t>
            </a:r>
            <a:r>
              <a:rPr lang="en-US" dirty="0" smtClean="0">
                <a:solidFill>
                  <a:srgbClr val="FF0000"/>
                </a:solidFill>
              </a:rPr>
              <a:t>Aurelia </a:t>
            </a:r>
            <a:r>
              <a:rPr lang="en-US" dirty="0" err="1" smtClean="0">
                <a:solidFill>
                  <a:srgbClr val="FF0000"/>
                </a:solidFill>
              </a:rPr>
              <a:t>aurita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562" y="173170"/>
            <a:ext cx="3231999" cy="32153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603503"/>
            <a:ext cx="3962400" cy="28046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029037" y="3019178"/>
            <a:ext cx="2944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Нематоцист"/>
              </a:rPr>
              <a:t>Нематоцист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що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 не жалив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873890" y="6074520"/>
            <a:ext cx="2479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Жалячий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нематоцист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92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1190" y="176312"/>
            <a:ext cx="5233114" cy="1179959"/>
          </a:xfrm>
        </p:spPr>
        <p:txBody>
          <a:bodyPr/>
          <a:lstStyle/>
          <a:p>
            <a:r>
              <a:rPr lang="uk-UA" dirty="0" smtClean="0"/>
              <a:t>Будова гідри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057" t="17033" r="13607" b="14657"/>
          <a:stretch/>
        </p:blipFill>
        <p:spPr>
          <a:xfrm>
            <a:off x="2120723" y="1764579"/>
            <a:ext cx="10071277" cy="5203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579" t="13336" r="60426" b="3389"/>
          <a:stretch/>
        </p:blipFill>
        <p:spPr>
          <a:xfrm>
            <a:off x="-154545" y="746971"/>
            <a:ext cx="2601532" cy="609170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318197" y="1803042"/>
            <a:ext cx="12879" cy="38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524259" y="1822360"/>
            <a:ext cx="9667741" cy="503564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" y="766293"/>
            <a:ext cx="2446986" cy="60917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0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343" t="13512" r="7272" b="21171"/>
          <a:stretch/>
        </p:blipFill>
        <p:spPr>
          <a:xfrm>
            <a:off x="3116687" y="2079939"/>
            <a:ext cx="9281375" cy="4778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402" t="18618" r="50924" b="22051"/>
          <a:stretch/>
        </p:blipFill>
        <p:spPr>
          <a:xfrm>
            <a:off x="177298" y="1906649"/>
            <a:ext cx="3424176" cy="36060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220" t="22666" r="35679" b="62369"/>
          <a:stretch/>
        </p:blipFill>
        <p:spPr>
          <a:xfrm>
            <a:off x="0" y="565616"/>
            <a:ext cx="4002011" cy="129836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9128" t="64892" r="13946" b="480"/>
          <a:stretch/>
        </p:blipFill>
        <p:spPr>
          <a:xfrm>
            <a:off x="4086260" y="0"/>
            <a:ext cx="5869109" cy="2435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30657" r="89964">
                        <a14:foregroundMark x1="65876" y1="47586" x2="65876" y2="47586"/>
                        <a14:foregroundMark x1="67518" y1="48966" x2="67518" y2="48966"/>
                        <a14:foregroundMark x1="68613" y1="45690" x2="68613" y2="4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43" y="4888151"/>
            <a:ext cx="2016088" cy="21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5191" y="0"/>
            <a:ext cx="2536065" cy="83261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Підсумки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95" t="12650" r="26655" b="19191"/>
          <a:stretch/>
        </p:blipFill>
        <p:spPr>
          <a:xfrm>
            <a:off x="1532585" y="705532"/>
            <a:ext cx="9414457" cy="599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3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610" t="9110" r="16676" b="12016"/>
          <a:stretch/>
        </p:blipFill>
        <p:spPr>
          <a:xfrm>
            <a:off x="1298619" y="167425"/>
            <a:ext cx="9594761" cy="63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906" t="59991" r="17071" b="8495"/>
          <a:stretch/>
        </p:blipFill>
        <p:spPr>
          <a:xfrm>
            <a:off x="669702" y="1825625"/>
            <a:ext cx="11049532" cy="29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8362" y="332720"/>
            <a:ext cx="10515600" cy="1325563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Тип Губки.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</a:rPr>
              <a:t>Класифікація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2851"/>
            <a:ext cx="10533845" cy="1085001"/>
          </a:xfrm>
        </p:spPr>
        <p:txBody>
          <a:bodyPr/>
          <a:lstStyle/>
          <a:p>
            <a:r>
              <a:rPr lang="ru-RU" i="1" dirty="0"/>
              <a:t> </a:t>
            </a:r>
            <a:r>
              <a:rPr lang="ru-RU" i="1" dirty="0">
                <a:solidFill>
                  <a:srgbClr val="FF0000"/>
                </a:solidFill>
              </a:rPr>
              <a:t>Основа </a:t>
            </a:r>
            <a:r>
              <a:rPr lang="ru-RU" i="1" dirty="0" err="1">
                <a:solidFill>
                  <a:srgbClr val="FF0000"/>
                </a:solidFill>
              </a:rPr>
              <a:t>класифікації</a:t>
            </a:r>
            <a:r>
              <a:rPr lang="ru-RU" i="1" dirty="0">
                <a:solidFill>
                  <a:srgbClr val="FF0000"/>
                </a:solidFill>
              </a:rPr>
              <a:t> – </a:t>
            </a:r>
            <a:r>
              <a:rPr lang="ru-RU" i="1" dirty="0" err="1">
                <a:solidFill>
                  <a:srgbClr val="FF0000"/>
                </a:solidFill>
              </a:rPr>
              <a:t>будова</a:t>
            </a:r>
            <a:r>
              <a:rPr lang="ru-RU" i="1" dirty="0">
                <a:solidFill>
                  <a:srgbClr val="FF0000"/>
                </a:solidFill>
              </a:rPr>
              <a:t> скелета, </a:t>
            </a:r>
            <a:r>
              <a:rPr lang="ru-RU" i="1" dirty="0" err="1">
                <a:solidFill>
                  <a:srgbClr val="FF0000"/>
                </a:solidFill>
              </a:rPr>
              <a:t>який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err="1">
                <a:solidFill>
                  <a:srgbClr val="FF0000"/>
                </a:solidFill>
              </a:rPr>
              <a:t>знаходиться</a:t>
            </a:r>
            <a:r>
              <a:rPr lang="ru-RU" i="1" dirty="0">
                <a:solidFill>
                  <a:srgbClr val="FF0000"/>
                </a:solidFill>
              </a:rPr>
              <a:t> в </a:t>
            </a:r>
            <a:r>
              <a:rPr lang="ru-RU" i="1" dirty="0" err="1">
                <a:solidFill>
                  <a:srgbClr val="FF0000"/>
                </a:solidFill>
              </a:rPr>
              <a:t>мезоглеї</a:t>
            </a:r>
            <a:r>
              <a:rPr lang="ru-RU" i="1" dirty="0">
                <a:solidFill>
                  <a:srgbClr val="FF0000"/>
                </a:solidFill>
              </a:rPr>
              <a:t> та </a:t>
            </a:r>
            <a:r>
              <a:rPr lang="ru-RU" i="1" dirty="0" err="1">
                <a:solidFill>
                  <a:srgbClr val="FF0000"/>
                </a:solidFill>
              </a:rPr>
              <a:t>утворений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err="1">
                <a:solidFill>
                  <a:srgbClr val="FF0000"/>
                </a:solidFill>
              </a:rPr>
              <a:t>мікроскопічними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err="1">
                <a:solidFill>
                  <a:srgbClr val="FF0000"/>
                </a:solidFill>
              </a:rPr>
              <a:t>голками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smtClean="0">
                <a:solidFill>
                  <a:srgbClr val="FF0000"/>
                </a:solidFill>
              </a:rPr>
              <a:t>– </a:t>
            </a:r>
            <a:r>
              <a:rPr lang="ru-RU" i="1" dirty="0" err="1" smtClean="0">
                <a:solidFill>
                  <a:srgbClr val="FF0000"/>
                </a:solidFill>
              </a:rPr>
              <a:t>спікулами</a:t>
            </a:r>
            <a:endParaRPr lang="ru-RU" i="1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81626" y="2605913"/>
            <a:ext cx="2868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1" dirty="0" err="1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Клас</a:t>
            </a:r>
            <a:r>
              <a:rPr lang="ru-RU" b="0" i="1" dirty="0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0" i="1" dirty="0" err="1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Вапнякові</a:t>
            </a:r>
            <a:r>
              <a:rPr lang="ru-RU" b="0" i="1" dirty="0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губки 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33287" y="2605913"/>
            <a:ext cx="2725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1" dirty="0" err="1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Клас</a:t>
            </a:r>
            <a:r>
              <a:rPr lang="ru-RU" b="0" i="1" dirty="0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0" i="1" dirty="0" err="1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Звичайні</a:t>
            </a:r>
            <a:r>
              <a:rPr lang="ru-RU" b="0" i="1" dirty="0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губки 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26250" y="2550017"/>
            <a:ext cx="2451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1" dirty="0" err="1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Клас</a:t>
            </a:r>
            <a:r>
              <a:rPr lang="ru-RU" b="0" i="1" dirty="0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0" i="1" dirty="0" err="1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Скляні</a:t>
            </a:r>
            <a:r>
              <a:rPr lang="ru-RU" b="0" i="1" dirty="0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губки 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50576" y="3083917"/>
            <a:ext cx="247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 скелет з крем-</a:t>
            </a:r>
            <a:r>
              <a:rPr lang="ru-RU" i="1" dirty="0" err="1"/>
              <a:t>незему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 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2171" y="3083917"/>
            <a:ext cx="3076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1" dirty="0" smtClean="0">
                <a:effectLst/>
              </a:rPr>
              <a:t>скелет з кальций карбонату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629881" y="3083917"/>
            <a:ext cx="317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скелет з крем-</a:t>
            </a:r>
            <a:r>
              <a:rPr lang="ru-RU" i="1" dirty="0" err="1" smtClean="0"/>
              <a:t>незему</a:t>
            </a:r>
            <a:r>
              <a:rPr lang="ru-RU" i="1" dirty="0" smtClean="0"/>
              <a:t> (6 осей)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6" y="3561921"/>
            <a:ext cx="4527011" cy="29461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19" y="3518384"/>
            <a:ext cx="3848563" cy="31866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19" y="3453249"/>
            <a:ext cx="4350381" cy="325174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22738" y="332719"/>
            <a:ext cx="7585656" cy="129320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3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/>
              <a:t>Розмноження</a:t>
            </a:r>
            <a:r>
              <a:rPr lang="ru-RU" i="1" dirty="0" smtClean="0"/>
              <a:t> та </a:t>
            </a:r>
            <a:r>
              <a:rPr lang="ru-RU" i="1" dirty="0" err="1" smtClean="0"/>
              <a:t>життєвий</a:t>
            </a:r>
            <a:r>
              <a:rPr lang="ru-RU" i="1" dirty="0" smtClean="0"/>
              <a:t> цикл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73904"/>
            <a:ext cx="10515600" cy="4351338"/>
          </a:xfrm>
        </p:spPr>
        <p:txBody>
          <a:bodyPr/>
          <a:lstStyle/>
          <a:p>
            <a:r>
              <a:rPr lang="ru-RU" i="1" dirty="0" err="1" smtClean="0"/>
              <a:t>Більшість</a:t>
            </a:r>
            <a:r>
              <a:rPr lang="ru-RU" i="1" dirty="0" smtClean="0"/>
              <a:t> </a:t>
            </a:r>
            <a:r>
              <a:rPr lang="ru-RU" i="1" dirty="0"/>
              <a:t>губок </a:t>
            </a:r>
            <a:r>
              <a:rPr lang="ru-RU" i="1" dirty="0" err="1"/>
              <a:t>гермафродити</a:t>
            </a:r>
            <a:r>
              <a:rPr lang="ru-RU" i="1" dirty="0"/>
              <a:t>. </a:t>
            </a:r>
            <a:r>
              <a:rPr lang="ru-RU" i="1" dirty="0" err="1"/>
              <a:t>Розмноження</a:t>
            </a:r>
            <a:r>
              <a:rPr lang="ru-RU" i="1" dirty="0"/>
              <a:t> </a:t>
            </a:r>
            <a:r>
              <a:rPr lang="ru-RU" i="1" dirty="0" err="1"/>
              <a:t>статеве</a:t>
            </a:r>
            <a:r>
              <a:rPr lang="ru-RU" i="1" dirty="0"/>
              <a:t> та </a:t>
            </a:r>
            <a:r>
              <a:rPr lang="ru-RU" i="1" dirty="0" err="1"/>
              <a:t>нестатеве</a:t>
            </a:r>
            <a:r>
              <a:rPr lang="ru-RU" i="1" dirty="0"/>
              <a:t>. </a:t>
            </a:r>
            <a:endParaRPr lang="ru-RU" i="1" dirty="0" smtClean="0"/>
          </a:p>
          <a:p>
            <a:r>
              <a:rPr lang="ru-RU" i="1" dirty="0" err="1" smtClean="0"/>
              <a:t>Нестатеве</a:t>
            </a:r>
            <a:r>
              <a:rPr lang="ru-RU" i="1" dirty="0"/>
              <a:t>: </a:t>
            </a:r>
            <a:r>
              <a:rPr lang="ru-RU" i="1" dirty="0" err="1"/>
              <a:t>брунькування</a:t>
            </a:r>
            <a:r>
              <a:rPr lang="ru-RU" i="1" dirty="0"/>
              <a:t> (</a:t>
            </a:r>
            <a:r>
              <a:rPr lang="ru-RU" i="1" dirty="0" err="1"/>
              <a:t>бруньки</a:t>
            </a:r>
            <a:r>
              <a:rPr lang="ru-RU" i="1" dirty="0"/>
              <a:t> не </a:t>
            </a:r>
            <a:r>
              <a:rPr lang="ru-RU" i="1" dirty="0" err="1"/>
              <a:t>відокремлюються</a:t>
            </a:r>
            <a:r>
              <a:rPr lang="ru-RU" i="1" dirty="0"/>
              <a:t> </a:t>
            </a:r>
            <a:r>
              <a:rPr lang="ru-RU" i="1" dirty="0" err="1"/>
              <a:t>від</a:t>
            </a:r>
            <a:r>
              <a:rPr lang="ru-RU" i="1" dirty="0"/>
              <a:t> </a:t>
            </a:r>
            <a:r>
              <a:rPr lang="ru-RU" i="1" dirty="0" err="1"/>
              <a:t>тіла</a:t>
            </a:r>
            <a:r>
              <a:rPr lang="ru-RU" i="1" dirty="0"/>
              <a:t>, тому </a:t>
            </a:r>
            <a:r>
              <a:rPr lang="ru-RU" i="1" dirty="0" err="1"/>
              <a:t>утворюються</a:t>
            </a:r>
            <a:r>
              <a:rPr lang="ru-RU" i="1" dirty="0"/>
              <a:t> </a:t>
            </a:r>
            <a:r>
              <a:rPr lang="ru-RU" i="1" dirty="0" err="1"/>
              <a:t>колонії</a:t>
            </a:r>
            <a:r>
              <a:rPr lang="ru-RU" i="1" dirty="0"/>
              <a:t>) </a:t>
            </a:r>
            <a:endParaRPr lang="ru-RU" i="1" dirty="0" smtClean="0"/>
          </a:p>
          <a:p>
            <a:r>
              <a:rPr lang="ru-RU" i="1" dirty="0" err="1" smtClean="0"/>
              <a:t>Статеве</a:t>
            </a:r>
            <a:r>
              <a:rPr lang="ru-RU" i="1" dirty="0"/>
              <a:t>: </a:t>
            </a:r>
            <a:r>
              <a:rPr lang="ru-RU" i="1" dirty="0" err="1"/>
              <a:t>зовнішнє</a:t>
            </a:r>
            <a:r>
              <a:rPr lang="ru-RU" i="1" dirty="0"/>
              <a:t> </a:t>
            </a:r>
            <a:r>
              <a:rPr lang="ru-RU" i="1" dirty="0" err="1"/>
              <a:t>запліднення</a:t>
            </a:r>
            <a:r>
              <a:rPr lang="ru-RU" i="1" dirty="0"/>
              <a:t> зигота личинка доросла губка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53037" y="3876541"/>
            <a:ext cx="1712890" cy="785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53037" y="5039631"/>
            <a:ext cx="1712890" cy="785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296400" y="4453642"/>
            <a:ext cx="1712890" cy="785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26557" y="4453642"/>
            <a:ext cx="1712890" cy="785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89797" y="4430031"/>
            <a:ext cx="1712890" cy="785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423401">
            <a:off x="2750712" y="4233628"/>
            <a:ext cx="721217" cy="392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20126066">
            <a:off x="2786128" y="5008892"/>
            <a:ext cx="721217" cy="392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5620555" y="4646825"/>
            <a:ext cx="721217" cy="392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8442100" y="4646825"/>
            <a:ext cx="721217" cy="392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95777" y="4084310"/>
            <a:ext cx="153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яйцеклітина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041577" y="5205295"/>
            <a:ext cx="163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сперматозоїд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689797" y="4662152"/>
            <a:ext cx="171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зигота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735651" y="4646825"/>
            <a:ext cx="112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личинка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9601468" y="4520062"/>
            <a:ext cx="128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Доросла губка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52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0036" y="0"/>
            <a:ext cx="4030014" cy="943713"/>
          </a:xfrm>
        </p:spPr>
        <p:txBody>
          <a:bodyPr/>
          <a:lstStyle/>
          <a:p>
            <a:r>
              <a:rPr lang="uk-UA" dirty="0" smtClean="0"/>
              <a:t>Розмноження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3" y="869290"/>
            <a:ext cx="10191193" cy="5784191"/>
          </a:xfrm>
        </p:spPr>
      </p:pic>
    </p:spTree>
    <p:extLst>
      <p:ext uri="{BB962C8B-B14F-4D97-AF65-F5344CB8AC3E}">
        <p14:creationId xmlns:p14="http://schemas.microsoft.com/office/powerpoint/2010/main" val="229872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57" y="1596982"/>
            <a:ext cx="9950366" cy="4636316"/>
          </a:xfrm>
        </p:spPr>
      </p:pic>
      <p:sp>
        <p:nvSpPr>
          <p:cNvPr id="4" name="TextBox 3"/>
          <p:cNvSpPr txBox="1"/>
          <p:nvPr/>
        </p:nvSpPr>
        <p:spPr>
          <a:xfrm>
            <a:off x="2485622" y="2305318"/>
            <a:ext cx="1764406" cy="412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21994" y="373489"/>
            <a:ext cx="3335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/>
              <a:t>Живлення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1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76552" y="33742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8285" y="252802"/>
            <a:ext cx="5385867" cy="1787912"/>
          </a:xfrm>
        </p:spPr>
        <p:txBody>
          <a:bodyPr>
            <a:normAutofit/>
          </a:bodyPr>
          <a:lstStyle/>
          <a:p>
            <a:r>
              <a:rPr lang="ru-RU" sz="6700" i="1" dirty="0">
                <a:solidFill>
                  <a:srgbClr val="C00000"/>
                </a:solidFill>
              </a:rPr>
              <a:t>Будова губок</a:t>
            </a:r>
            <a:r>
              <a:rPr lang="ru-RU" i="1" dirty="0">
                <a:solidFill>
                  <a:srgbClr val="C00000"/>
                </a:solidFill>
              </a:rPr>
              <a:t> 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21908" t="17376" r="8803" b="25406"/>
          <a:stretch/>
        </p:blipFill>
        <p:spPr>
          <a:xfrm>
            <a:off x="814643" y="1849985"/>
            <a:ext cx="10426115" cy="48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5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977" y="298556"/>
            <a:ext cx="10515600" cy="1325563"/>
          </a:xfrm>
        </p:spPr>
        <p:txBody>
          <a:bodyPr/>
          <a:lstStyle/>
          <a:p>
            <a:r>
              <a:rPr lang="uk-UA" dirty="0" smtClean="0"/>
              <a:t>Види голок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t="15884"/>
          <a:stretch/>
        </p:blipFill>
        <p:spPr>
          <a:xfrm>
            <a:off x="268767" y="3258355"/>
            <a:ext cx="4960056" cy="31972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4944"/>
          <a:stretch/>
        </p:blipFill>
        <p:spPr>
          <a:xfrm>
            <a:off x="7134896" y="3514311"/>
            <a:ext cx="4938932" cy="3184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14673"/>
          <a:stretch/>
        </p:blipFill>
        <p:spPr>
          <a:xfrm>
            <a:off x="5441679" y="283254"/>
            <a:ext cx="4892841" cy="31457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82222" y="350072"/>
            <a:ext cx="1592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rgbClr val="C00000"/>
                </a:solidFill>
              </a:rPr>
              <a:t>Скляні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81104" y="2929536"/>
            <a:ext cx="1721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>
                <a:solidFill>
                  <a:srgbClr val="C00000"/>
                </a:solidFill>
              </a:rPr>
              <a:t>Звичайні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78996" y="3136612"/>
            <a:ext cx="1545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>
                <a:solidFill>
                  <a:srgbClr val="C00000"/>
                </a:solidFill>
              </a:rPr>
              <a:t>В</a:t>
            </a:r>
            <a:r>
              <a:rPr lang="ru-RU" sz="3200" dirty="0" err="1" smtClean="0">
                <a:solidFill>
                  <a:srgbClr val="C00000"/>
                </a:solidFill>
              </a:rPr>
              <a:t>апняні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0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7150" y="0"/>
            <a:ext cx="2457719" cy="690943"/>
          </a:xfrm>
        </p:spPr>
        <p:txBody>
          <a:bodyPr>
            <a:normAutofit fontScale="90000"/>
          </a:bodyPr>
          <a:lstStyle/>
          <a:p>
            <a:r>
              <a:rPr lang="uk-UA" dirty="0"/>
              <a:t>В</a:t>
            </a:r>
            <a:r>
              <a:rPr lang="uk-UA" dirty="0" smtClean="0"/>
              <a:t>исновок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423" t="15579" b="21596"/>
          <a:stretch/>
        </p:blipFill>
        <p:spPr>
          <a:xfrm>
            <a:off x="297729" y="820030"/>
            <a:ext cx="8653088" cy="3197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267" t="14903" r="6560" b="44252"/>
          <a:stretch/>
        </p:blipFill>
        <p:spPr>
          <a:xfrm>
            <a:off x="3053808" y="4146998"/>
            <a:ext cx="8723636" cy="222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2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9334">
            <a:off x="3649014" y="1433703"/>
            <a:ext cx="5106103" cy="38295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239" y="72508"/>
            <a:ext cx="10515600" cy="1325563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Кишковопорожнинні.</a:t>
            </a:r>
            <a:r>
              <a:rPr lang="uk-UA" dirty="0" smtClean="0"/>
              <a:t> Класифікація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02535" y="2766812"/>
            <a:ext cx="1764406" cy="412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378039" y="1349211"/>
            <a:ext cx="265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Клас Гідроїдні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783834" y="1257170"/>
            <a:ext cx="39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Клас коралові поліпи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629956" y="1071651"/>
            <a:ext cx="2640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Клас </a:t>
            </a:r>
            <a:r>
              <a:rPr lang="uk-UA" sz="2800" dirty="0" err="1" smtClean="0"/>
              <a:t>Сифоїдні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0818"/>
            <a:ext cx="4598449" cy="33032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t="10468" r="21498"/>
          <a:stretch/>
        </p:blipFill>
        <p:spPr>
          <a:xfrm>
            <a:off x="7169451" y="2972874"/>
            <a:ext cx="4542440" cy="319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179</TotalTime>
  <Words>124</Words>
  <Application>Microsoft Office PowerPoint</Application>
  <PresentationFormat>Широкоэкранный</PresentationFormat>
  <Paragraphs>41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Тема Office</vt:lpstr>
      <vt:lpstr>Презентація  на тему  «Кишковопорожнинні»</vt:lpstr>
      <vt:lpstr>Тип Губки. Класифікація</vt:lpstr>
      <vt:lpstr>Розмноження та життєвий цикл</vt:lpstr>
      <vt:lpstr>Розмноження</vt:lpstr>
      <vt:lpstr>Презентация PowerPoint</vt:lpstr>
      <vt:lpstr>Будова губок </vt:lpstr>
      <vt:lpstr>Види голок</vt:lpstr>
      <vt:lpstr>Висновок</vt:lpstr>
      <vt:lpstr>Кишковопорожнинні. Класифікація</vt:lpstr>
      <vt:lpstr>Прісноводні гідра</vt:lpstr>
      <vt:lpstr>Будова Сифоїдніх</vt:lpstr>
      <vt:lpstr>Презентация PowerPoint</vt:lpstr>
      <vt:lpstr>Презентация PowerPoint</vt:lpstr>
      <vt:lpstr>Будова гідри</vt:lpstr>
      <vt:lpstr>Презентация PowerPoint</vt:lpstr>
      <vt:lpstr>Підсумки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 Еникеева</dc:creator>
  <cp:lastModifiedBy>Маргарита Еникеева</cp:lastModifiedBy>
  <cp:revision>18</cp:revision>
  <dcterms:created xsi:type="dcterms:W3CDTF">2014-10-13T14:57:41Z</dcterms:created>
  <dcterms:modified xsi:type="dcterms:W3CDTF">2015-02-01T13:37:38Z</dcterms:modified>
</cp:coreProperties>
</file>