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666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410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0705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98962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1964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9293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86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862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14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8273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722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9759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E0628BD-4905-4571-A8EA-1C36C0022710}" type="datetimeFigureOut">
              <a:rPr lang="ru-RU" smtClean="0"/>
              <a:pPr/>
              <a:t>23.04.2015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16B2F92-8912-4725-8263-742AFC117B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63272" cy="2177468"/>
          </a:xfrm>
        </p:spPr>
        <p:txBody>
          <a:bodyPr>
            <a:normAutofit/>
          </a:bodyPr>
          <a:lstStyle/>
          <a:p>
            <a:r>
              <a:rPr lang="uk-UA" dirty="0" smtClean="0"/>
              <a:t>Презентацію </a:t>
            </a:r>
          </a:p>
          <a:p>
            <a:r>
              <a:rPr lang="uk-UA" dirty="0" smtClean="0"/>
              <a:t>Виконала учениця 11-Б класу </a:t>
            </a:r>
          </a:p>
          <a:p>
            <a:r>
              <a:rPr lang="uk-UA" dirty="0" smtClean="0"/>
              <a:t>ЗШ І-ІІІ ступенів №1 </a:t>
            </a:r>
          </a:p>
          <a:p>
            <a:r>
              <a:rPr lang="uk-UA" dirty="0" smtClean="0"/>
              <a:t>Аленіна Ірина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714356"/>
            <a:ext cx="8305800" cy="1981200"/>
          </a:xfrm>
        </p:spPr>
        <p:txBody>
          <a:bodyPr/>
          <a:lstStyle/>
          <a:p>
            <a:r>
              <a:rPr lang="uk-UA" dirty="0" smtClean="0"/>
              <a:t>Популяція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23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Географічна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/>
              <a:t>ГЕОГРАФІЧНА (ПРОСТОРОВА) </a:t>
            </a:r>
            <a:r>
              <a:rPr lang="ru-RU" i="1" dirty="0" err="1"/>
              <a:t>ізоляція</a:t>
            </a:r>
            <a:r>
              <a:rPr lang="ru-RU" i="1" dirty="0"/>
              <a:t> </a:t>
            </a:r>
            <a:r>
              <a:rPr lang="ru-RU" i="1" dirty="0" err="1"/>
              <a:t>виникає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розділення</a:t>
            </a:r>
            <a:r>
              <a:rPr lang="ru-RU" i="1" dirty="0"/>
              <a:t> ареалу </a:t>
            </a:r>
            <a:r>
              <a:rPr lang="ru-RU" i="1" dirty="0" err="1"/>
              <a:t>вихідного</a:t>
            </a:r>
            <a:r>
              <a:rPr lang="ru-RU" i="1" dirty="0"/>
              <a:t> виду. Вона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наслідком</a:t>
            </a:r>
            <a:r>
              <a:rPr lang="ru-RU" i="1" dirty="0"/>
              <a:t> </a:t>
            </a:r>
            <a:r>
              <a:rPr lang="ru-RU" i="1" dirty="0" err="1"/>
              <a:t>розмежування</a:t>
            </a:r>
            <a:r>
              <a:rPr lang="ru-RU" i="1" dirty="0"/>
              <a:t> </a:t>
            </a:r>
            <a:r>
              <a:rPr lang="ru-RU" i="1" dirty="0" err="1"/>
              <a:t>популяцій</a:t>
            </a:r>
            <a:r>
              <a:rPr lang="ru-RU" i="1" dirty="0"/>
              <a:t> </a:t>
            </a:r>
            <a:r>
              <a:rPr lang="ru-RU" i="1" dirty="0" err="1"/>
              <a:t>відстанню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розділення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фізичними</a:t>
            </a:r>
            <a:r>
              <a:rPr lang="ru-RU" i="1" dirty="0"/>
              <a:t> </a:t>
            </a:r>
            <a:r>
              <a:rPr lang="ru-RU" i="1" dirty="0" err="1"/>
              <a:t>бар'єрами</a:t>
            </a:r>
            <a:r>
              <a:rPr lang="ru-RU" i="1" dirty="0"/>
              <a:t>, 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гірськими</a:t>
            </a:r>
            <a:r>
              <a:rPr lang="ru-RU" i="1" dirty="0"/>
              <a:t> хребтами, </a:t>
            </a:r>
            <a:r>
              <a:rPr lang="ru-RU" i="1" dirty="0" err="1"/>
              <a:t>водними</a:t>
            </a:r>
            <a:r>
              <a:rPr lang="ru-RU" i="1" dirty="0"/>
              <a:t> просторами, </a:t>
            </a:r>
            <a:r>
              <a:rPr lang="ru-RU" i="1" dirty="0" err="1"/>
              <a:t>пустелями</a:t>
            </a:r>
            <a:r>
              <a:rPr lang="ru-RU" i="1" dirty="0"/>
              <a:t> </a:t>
            </a:r>
            <a:r>
              <a:rPr lang="ru-RU" i="1" dirty="0" err="1"/>
              <a:t>тощо</a:t>
            </a:r>
            <a:r>
              <a:rPr lang="ru-RU" i="1" dirty="0"/>
              <a:t>. </a:t>
            </a:r>
            <a:r>
              <a:rPr lang="ru-RU" i="1" dirty="0" err="1"/>
              <a:t>Зокрема</a:t>
            </a:r>
            <a:r>
              <a:rPr lang="ru-RU" i="1" dirty="0"/>
              <a:t>, так </a:t>
            </a:r>
            <a:r>
              <a:rPr lang="ru-RU" i="1" dirty="0" err="1"/>
              <a:t>виникли</a:t>
            </a:r>
            <a:r>
              <a:rPr lang="ru-RU" i="1" dirty="0"/>
              <a:t> </a:t>
            </a:r>
            <a:r>
              <a:rPr lang="ru-RU" i="1" dirty="0" err="1"/>
              <a:t>ендемічні</a:t>
            </a:r>
            <a:r>
              <a:rPr lang="ru-RU" i="1" dirty="0"/>
              <a:t> </a:t>
            </a:r>
            <a:r>
              <a:rPr lang="ru-RU" i="1" dirty="0" err="1"/>
              <a:t>байкальські</a:t>
            </a:r>
            <a:r>
              <a:rPr lang="ru-RU" i="1" dirty="0"/>
              <a:t> </a:t>
            </a:r>
            <a:r>
              <a:rPr lang="ru-RU" i="1" dirty="0" err="1"/>
              <a:t>види</a:t>
            </a:r>
            <a:r>
              <a:rPr lang="ru-RU" i="1" dirty="0"/>
              <a:t> </a:t>
            </a:r>
            <a:r>
              <a:rPr lang="ru-RU" i="1" dirty="0" err="1"/>
              <a:t>війчастих</a:t>
            </a:r>
            <a:r>
              <a:rPr lang="ru-RU" i="1" dirty="0"/>
              <a:t> </a:t>
            </a:r>
            <a:r>
              <a:rPr lang="ru-RU" i="1" dirty="0" err="1"/>
              <a:t>червів</a:t>
            </a:r>
            <a:r>
              <a:rPr lang="ru-RU" i="1" dirty="0"/>
              <a:t>, </a:t>
            </a:r>
            <a:r>
              <a:rPr lang="ru-RU" i="1" dirty="0" err="1"/>
              <a:t>ракоподібних</a:t>
            </a:r>
            <a:r>
              <a:rPr lang="ru-RU" i="1" dirty="0"/>
              <a:t>, </a:t>
            </a:r>
            <a:r>
              <a:rPr lang="ru-RU" i="1" dirty="0" err="1"/>
              <a:t>риб</a:t>
            </a:r>
            <a:r>
              <a:rPr lang="ru-RU" i="1" dirty="0"/>
              <a:t>. </a:t>
            </a:r>
            <a:r>
              <a:rPr lang="ru-RU" i="1" dirty="0" err="1"/>
              <a:t>Розширення</a:t>
            </a:r>
            <a:r>
              <a:rPr lang="ru-RU" i="1" dirty="0"/>
              <a:t> ареалу </a:t>
            </a:r>
            <a:r>
              <a:rPr lang="ru-RU" i="1" dirty="0" err="1"/>
              <a:t>якого-небудь</a:t>
            </a:r>
            <a:r>
              <a:rPr lang="ru-RU" i="1" dirty="0"/>
              <a:t> виду з </a:t>
            </a:r>
            <a:r>
              <a:rPr lang="ru-RU" i="1" dirty="0" err="1"/>
              <a:t>наступним</a:t>
            </a:r>
            <a:r>
              <a:rPr lang="ru-RU" i="1" dirty="0"/>
              <a:t> </a:t>
            </a:r>
            <a:r>
              <a:rPr lang="ru-RU" i="1" dirty="0" err="1"/>
              <a:t>вимиранням</a:t>
            </a:r>
            <a:r>
              <a:rPr lang="ru-RU" i="1" dirty="0"/>
              <a:t> </a:t>
            </a:r>
            <a:r>
              <a:rPr lang="ru-RU" i="1" dirty="0" err="1"/>
              <a:t>його</a:t>
            </a:r>
            <a:r>
              <a:rPr lang="ru-RU" i="1" dirty="0"/>
              <a:t> </a:t>
            </a:r>
            <a:r>
              <a:rPr lang="ru-RU" i="1" dirty="0" err="1"/>
              <a:t>популяцій</a:t>
            </a:r>
            <a:r>
              <a:rPr lang="ru-RU" i="1" dirty="0"/>
              <a:t> на </a:t>
            </a:r>
            <a:r>
              <a:rPr lang="ru-RU" i="1" dirty="0" err="1"/>
              <a:t>проміжній</a:t>
            </a:r>
            <a:r>
              <a:rPr lang="ru-RU" i="1" dirty="0"/>
              <a:t> </a:t>
            </a:r>
            <a:r>
              <a:rPr lang="ru-RU" i="1" dirty="0" err="1"/>
              <a:t>території</a:t>
            </a:r>
            <a:r>
              <a:rPr lang="ru-RU" i="1" dirty="0"/>
              <a:t> </a:t>
            </a:r>
            <a:r>
              <a:rPr lang="ru-RU" i="1" dirty="0" err="1"/>
              <a:t>також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спричинити</a:t>
            </a:r>
            <a:r>
              <a:rPr lang="ru-RU" i="1" dirty="0"/>
              <a:t> </a:t>
            </a:r>
            <a:r>
              <a:rPr lang="ru-RU" i="1" dirty="0" err="1"/>
              <a:t>географічну</a:t>
            </a:r>
            <a:r>
              <a:rPr lang="ru-RU" i="1" dirty="0"/>
              <a:t> </a:t>
            </a:r>
            <a:r>
              <a:rPr lang="ru-RU" i="1" dirty="0" err="1"/>
              <a:t>ізоляцію</a:t>
            </a:r>
            <a:r>
              <a:rPr lang="ru-RU" i="1" dirty="0"/>
              <a:t>. 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поява</a:t>
            </a:r>
            <a:r>
              <a:rPr lang="ru-RU" i="1" dirty="0"/>
              <a:t> </a:t>
            </a:r>
            <a:r>
              <a:rPr lang="ru-RU" i="1" dirty="0" err="1"/>
              <a:t>європейського</a:t>
            </a:r>
            <a:r>
              <a:rPr lang="ru-RU" i="1" dirty="0"/>
              <a:t> і </a:t>
            </a:r>
            <a:r>
              <a:rPr lang="ru-RU" i="1" dirty="0" err="1"/>
              <a:t>далекосхідного</a:t>
            </a:r>
            <a:r>
              <a:rPr lang="ru-RU" i="1" dirty="0"/>
              <a:t> </a:t>
            </a:r>
            <a:r>
              <a:rPr lang="ru-RU" i="1" dirty="0" err="1"/>
              <a:t>видів</a:t>
            </a:r>
            <a:r>
              <a:rPr lang="ru-RU" i="1" dirty="0"/>
              <a:t> </a:t>
            </a:r>
            <a:r>
              <a:rPr lang="ru-RU" i="1" dirty="0" err="1"/>
              <a:t>конвалії</a:t>
            </a:r>
            <a:r>
              <a:rPr lang="ru-RU" i="1" dirty="0"/>
              <a:t>. </a:t>
            </a:r>
            <a:r>
              <a:rPr lang="ru-RU" i="1" dirty="0" err="1"/>
              <a:t>Становленню</a:t>
            </a:r>
            <a:r>
              <a:rPr lang="ru-RU" i="1" dirty="0"/>
              <a:t> </a:t>
            </a:r>
            <a:r>
              <a:rPr lang="ru-RU" i="1" dirty="0" err="1"/>
              <a:t>географічної</a:t>
            </a:r>
            <a:r>
              <a:rPr lang="ru-RU" i="1" dirty="0"/>
              <a:t> </a:t>
            </a:r>
            <a:r>
              <a:rPr lang="ru-RU" i="1" dirty="0" err="1"/>
              <a:t>ізоляції</a:t>
            </a:r>
            <a:r>
              <a:rPr lang="ru-RU" i="1" dirty="0"/>
              <a:t> </a:t>
            </a:r>
            <a:r>
              <a:rPr lang="ru-RU" i="1" dirty="0" err="1"/>
              <a:t>сприяє</a:t>
            </a:r>
            <a:r>
              <a:rPr lang="ru-RU" i="1" dirty="0"/>
              <a:t> </a:t>
            </a:r>
            <a:r>
              <a:rPr lang="ru-RU" i="1" dirty="0" err="1"/>
              <a:t>нерухомий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мало </a:t>
            </a:r>
            <a:r>
              <a:rPr lang="ru-RU" i="1" dirty="0" err="1"/>
              <a:t>рухомий</a:t>
            </a:r>
            <a:r>
              <a:rPr lang="ru-RU" i="1" dirty="0"/>
              <a:t> </a:t>
            </a:r>
            <a:r>
              <a:rPr lang="ru-RU" i="1" dirty="0" err="1"/>
              <a:t>спосіб</a:t>
            </a:r>
            <a:r>
              <a:rPr lang="ru-RU" i="1" dirty="0"/>
              <a:t> </a:t>
            </a:r>
            <a:r>
              <a:rPr lang="ru-RU" i="1" dirty="0" err="1"/>
              <a:t>життя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24741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err="1" smtClean="0">
                <a:solidFill>
                  <a:schemeClr val="accent6">
                    <a:lumMod val="75000"/>
                  </a:schemeClr>
                </a:solidFill>
              </a:rPr>
              <a:t>Біологогічна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/>
              <a:t>БІОЛОГІЧНА (РЕПРОДУКТИВНА) </a:t>
            </a:r>
            <a:r>
              <a:rPr lang="ru-RU" i="1" dirty="0" err="1"/>
              <a:t>ізоляція</a:t>
            </a:r>
            <a:r>
              <a:rPr lang="ru-RU" i="1" dirty="0"/>
              <a:t> </a:t>
            </a:r>
            <a:r>
              <a:rPr lang="ru-RU" i="1" dirty="0" err="1"/>
              <a:t>забезпечується</a:t>
            </a:r>
            <a:r>
              <a:rPr lang="ru-RU" i="1" dirty="0"/>
              <a:t> </a:t>
            </a:r>
            <a:r>
              <a:rPr lang="ru-RU" i="1" dirty="0" err="1"/>
              <a:t>дією</a:t>
            </a:r>
            <a:r>
              <a:rPr lang="ru-RU" i="1" dirty="0"/>
              <a:t> </a:t>
            </a:r>
            <a:r>
              <a:rPr lang="ru-RU" i="1" dirty="0" err="1"/>
              <a:t>двох</a:t>
            </a:r>
            <a:r>
              <a:rPr lang="ru-RU" i="1" dirty="0"/>
              <a:t> </a:t>
            </a:r>
            <a:r>
              <a:rPr lang="ru-RU" i="1" dirty="0" err="1"/>
              <a:t>груп</a:t>
            </a:r>
            <a:r>
              <a:rPr lang="ru-RU" i="1" dirty="0"/>
              <a:t> </a:t>
            </a:r>
            <a:r>
              <a:rPr lang="ru-RU" i="1" dirty="0" err="1"/>
              <a:t>механізмів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обмежують</a:t>
            </a:r>
            <a:r>
              <a:rPr lang="ru-RU" i="1" dirty="0"/>
              <a:t> </a:t>
            </a:r>
            <a:r>
              <a:rPr lang="ru-RU" i="1" dirty="0" err="1"/>
              <a:t>схрещування</a:t>
            </a:r>
            <a:r>
              <a:rPr lang="ru-RU" i="1" dirty="0"/>
              <a:t>: </a:t>
            </a:r>
            <a:r>
              <a:rPr lang="ru-RU" i="1" dirty="0" err="1"/>
              <a:t>докопуляційних</a:t>
            </a:r>
            <a:r>
              <a:rPr lang="ru-RU" i="1" dirty="0"/>
              <a:t> (</a:t>
            </a:r>
            <a:r>
              <a:rPr lang="ru-RU" i="1" dirty="0" err="1"/>
              <a:t>презиготичних</a:t>
            </a:r>
            <a:r>
              <a:rPr lang="ru-RU" i="1" dirty="0"/>
              <a:t>) та </a:t>
            </a:r>
            <a:r>
              <a:rPr lang="ru-RU" i="1" dirty="0" err="1"/>
              <a:t>посткопуляційних</a:t>
            </a:r>
            <a:r>
              <a:rPr lang="ru-RU" i="1" dirty="0"/>
              <a:t> (</a:t>
            </a:r>
            <a:r>
              <a:rPr lang="ru-RU" i="1" dirty="0" err="1"/>
              <a:t>постзиготичних</a:t>
            </a:r>
            <a:r>
              <a:rPr lang="ru-RU" i="1" dirty="0"/>
              <a:t>). Вони </a:t>
            </a:r>
            <a:r>
              <a:rPr lang="ru-RU" i="1" dirty="0" err="1"/>
              <a:t>спричинюють</a:t>
            </a:r>
            <a:r>
              <a:rPr lang="ru-RU" i="1" dirty="0"/>
              <a:t> </a:t>
            </a:r>
            <a:r>
              <a:rPr lang="ru-RU" i="1" dirty="0" err="1"/>
              <a:t>припинення</a:t>
            </a:r>
            <a:r>
              <a:rPr lang="ru-RU" i="1" dirty="0"/>
              <a:t> </a:t>
            </a:r>
            <a:r>
              <a:rPr lang="ru-RU" i="1" dirty="0" err="1"/>
              <a:t>обміну</a:t>
            </a:r>
            <a:r>
              <a:rPr lang="ru-RU" i="1" dirty="0"/>
              <a:t> генами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популяціями</a:t>
            </a:r>
            <a:r>
              <a:rPr lang="ru-RU" i="1" dirty="0"/>
              <a:t>.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зумовлює</a:t>
            </a:r>
            <a:r>
              <a:rPr lang="ru-RU" i="1" dirty="0"/>
              <a:t> </a:t>
            </a:r>
            <a:r>
              <a:rPr lang="ru-RU" i="1" dirty="0" err="1"/>
              <a:t>виникнення</a:t>
            </a:r>
            <a:r>
              <a:rPr lang="ru-RU" i="1" dirty="0"/>
              <a:t> </a:t>
            </a:r>
            <a:r>
              <a:rPr lang="ru-RU" i="1" dirty="0" err="1"/>
              <a:t>незалежної</a:t>
            </a:r>
            <a:r>
              <a:rPr lang="ru-RU" i="1" dirty="0"/>
              <a:t> </a:t>
            </a:r>
            <a:r>
              <a:rPr lang="ru-RU" i="1" dirty="0" err="1"/>
              <a:t>еволюції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генофонду. </a:t>
            </a:r>
            <a:r>
              <a:rPr lang="ru-RU" i="1" dirty="0" err="1"/>
              <a:t>Розрізняють</a:t>
            </a:r>
            <a:r>
              <a:rPr lang="ru-RU" i="1" dirty="0"/>
              <a:t> </a:t>
            </a:r>
            <a:r>
              <a:rPr lang="ru-RU" i="1" dirty="0" err="1"/>
              <a:t>декілька</a:t>
            </a:r>
            <a:r>
              <a:rPr lang="ru-RU" i="1" dirty="0"/>
              <a:t> </a:t>
            </a:r>
            <a:r>
              <a:rPr lang="ru-RU" i="1" dirty="0" err="1"/>
              <a:t>різновидів</a:t>
            </a:r>
            <a:r>
              <a:rPr lang="ru-RU" i="1" dirty="0"/>
              <a:t> </a:t>
            </a:r>
            <a:r>
              <a:rPr lang="ru-RU" i="1" dirty="0" err="1"/>
              <a:t>біологічної</a:t>
            </a:r>
            <a:r>
              <a:rPr lang="ru-RU" i="1" dirty="0"/>
              <a:t> </a:t>
            </a:r>
            <a:r>
              <a:rPr lang="ru-RU" i="1" dirty="0" err="1"/>
              <a:t>ізоляції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забезпечуються</a:t>
            </a:r>
            <a:r>
              <a:rPr lang="ru-RU" i="1" dirty="0"/>
              <a:t> </a:t>
            </a:r>
            <a:r>
              <a:rPr lang="ru-RU" i="1" dirty="0" err="1"/>
              <a:t>докопуляційними</a:t>
            </a:r>
            <a:r>
              <a:rPr lang="ru-RU" i="1" dirty="0"/>
              <a:t> </a:t>
            </a:r>
            <a:r>
              <a:rPr lang="ru-RU" i="1" dirty="0" err="1"/>
              <a:t>механізмами</a:t>
            </a:r>
            <a:r>
              <a:rPr lang="ru-RU" i="1" dirty="0"/>
              <a:t> і </a:t>
            </a:r>
            <a:r>
              <a:rPr lang="ru-RU" i="1" dirty="0" err="1"/>
              <a:t>становлять</a:t>
            </a:r>
            <a:r>
              <a:rPr lang="ru-RU" i="1" dirty="0"/>
              <a:t> собою </a:t>
            </a:r>
            <a:r>
              <a:rPr lang="ru-RU" i="1" dirty="0" err="1"/>
              <a:t>бар'єри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перешкоджають</a:t>
            </a:r>
            <a:r>
              <a:rPr lang="ru-RU" i="1" dirty="0"/>
              <a:t> </a:t>
            </a:r>
            <a:r>
              <a:rPr lang="ru-RU" i="1" dirty="0" err="1"/>
              <a:t>успішному</a:t>
            </a:r>
            <a:r>
              <a:rPr lang="ru-RU" i="1" dirty="0"/>
              <a:t> </a:t>
            </a:r>
            <a:r>
              <a:rPr lang="ru-RU" i="1" dirty="0" err="1"/>
              <a:t>схрещуванню</a:t>
            </a:r>
            <a:r>
              <a:rPr lang="ru-RU" i="1" dirty="0"/>
              <a:t> </a:t>
            </a:r>
            <a:r>
              <a:rPr lang="ru-RU" i="1" dirty="0" err="1"/>
              <a:t>між</a:t>
            </a:r>
            <a:r>
              <a:rPr lang="ru-RU" i="1" dirty="0"/>
              <a:t> </a:t>
            </a:r>
            <a:r>
              <a:rPr lang="ru-RU" i="1" dirty="0" err="1"/>
              <a:t>близькими</a:t>
            </a:r>
            <a:r>
              <a:rPr lang="ru-RU" i="1" dirty="0"/>
              <a:t> видами,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діють</a:t>
            </a:r>
            <a:r>
              <a:rPr lang="ru-RU" i="1" dirty="0"/>
              <a:t> до </a:t>
            </a:r>
            <a:r>
              <a:rPr lang="ru-RU" i="1" dirty="0" err="1"/>
              <a:t>схрещування</a:t>
            </a:r>
            <a:r>
              <a:rPr lang="ru-RU" i="1" dirty="0"/>
              <a:t>. До них належать: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4333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 </a:t>
            </a:r>
            <a:r>
              <a:rPr lang="ru-RU" i="1" dirty="0" err="1"/>
              <a:t>хронологічна</a:t>
            </a:r>
            <a:r>
              <a:rPr lang="ru-RU" i="1" dirty="0"/>
              <a:t> </a:t>
            </a:r>
            <a:r>
              <a:rPr lang="ru-RU" i="1" dirty="0" err="1"/>
              <a:t>ізоляція</a:t>
            </a:r>
            <a:r>
              <a:rPr lang="ru-RU" i="1" dirty="0"/>
              <a:t> –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різне</a:t>
            </a:r>
            <a:r>
              <a:rPr lang="ru-RU" i="1" dirty="0"/>
              <a:t> часом </a:t>
            </a:r>
            <a:r>
              <a:rPr lang="ru-RU" i="1" dirty="0" err="1"/>
              <a:t>утворення</a:t>
            </a:r>
            <a:r>
              <a:rPr lang="ru-RU" i="1" dirty="0"/>
              <a:t> </a:t>
            </a:r>
            <a:r>
              <a:rPr lang="ru-RU" i="1" dirty="0" err="1"/>
              <a:t>статевих</a:t>
            </a:r>
            <a:r>
              <a:rPr lang="ru-RU" i="1" dirty="0"/>
              <a:t> </a:t>
            </a:r>
            <a:r>
              <a:rPr lang="ru-RU" i="1" dirty="0" err="1"/>
              <a:t>продуктів</a:t>
            </a:r>
            <a:r>
              <a:rPr lang="ru-RU" i="1" dirty="0"/>
              <a:t>. 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озерна</a:t>
            </a:r>
            <a:r>
              <a:rPr lang="ru-RU" i="1" dirty="0"/>
              <a:t> і </a:t>
            </a:r>
            <a:r>
              <a:rPr lang="ru-RU" i="1" dirty="0" err="1"/>
              <a:t>ставкова</a:t>
            </a:r>
            <a:r>
              <a:rPr lang="ru-RU" i="1" dirty="0"/>
              <a:t> </a:t>
            </a:r>
            <a:r>
              <a:rPr lang="ru-RU" i="1" dirty="0" err="1"/>
              <a:t>жаби</a:t>
            </a:r>
            <a:r>
              <a:rPr lang="ru-RU" i="1" dirty="0"/>
              <a:t> часто </a:t>
            </a:r>
            <a:r>
              <a:rPr lang="ru-RU" i="1" dirty="0" err="1"/>
              <a:t>мешкають</a:t>
            </a:r>
            <a:r>
              <a:rPr lang="ru-RU" i="1" dirty="0"/>
              <a:t> в тих самих </a:t>
            </a:r>
            <a:r>
              <a:rPr lang="ru-RU" i="1" dirty="0" err="1"/>
              <a:t>водоймах</a:t>
            </a:r>
            <a:r>
              <a:rPr lang="ru-RU" i="1" dirty="0"/>
              <a:t>, але </a:t>
            </a:r>
            <a:r>
              <a:rPr lang="ru-RU" i="1" dirty="0" err="1"/>
              <a:t>розмножуються</a:t>
            </a:r>
            <a:r>
              <a:rPr lang="ru-RU" i="1" dirty="0"/>
              <a:t> за </a:t>
            </a:r>
            <a:r>
              <a:rPr lang="ru-RU" i="1" dirty="0" err="1"/>
              <a:t>різної</a:t>
            </a:r>
            <a:r>
              <a:rPr lang="ru-RU" i="1" dirty="0"/>
              <a:t> </a:t>
            </a:r>
            <a:r>
              <a:rPr lang="ru-RU" i="1" dirty="0" err="1"/>
              <a:t>температури</a:t>
            </a:r>
            <a:r>
              <a:rPr lang="ru-RU" i="1" dirty="0"/>
              <a:t>. </a:t>
            </a:r>
            <a:r>
              <a:rPr lang="ru-RU" i="1" dirty="0" err="1"/>
              <a:t>Ставкова</a:t>
            </a:r>
            <a:r>
              <a:rPr lang="ru-RU" i="1" dirty="0"/>
              <a:t> жаба </a:t>
            </a:r>
            <a:r>
              <a:rPr lang="ru-RU" i="1" dirty="0" err="1"/>
              <a:t>приступає</a:t>
            </a:r>
            <a:r>
              <a:rPr lang="ru-RU" i="1" dirty="0"/>
              <a:t> до </a:t>
            </a:r>
            <a:r>
              <a:rPr lang="ru-RU" i="1" dirty="0" err="1"/>
              <a:t>розмноження</a:t>
            </a:r>
            <a:r>
              <a:rPr lang="ru-RU" i="1" dirty="0"/>
              <a:t> за </a:t>
            </a:r>
            <a:r>
              <a:rPr lang="ru-RU" i="1" dirty="0" err="1"/>
              <a:t>більш</a:t>
            </a:r>
            <a:r>
              <a:rPr lang="ru-RU" i="1" dirty="0"/>
              <a:t> </a:t>
            </a:r>
            <a:r>
              <a:rPr lang="ru-RU" i="1" dirty="0" err="1"/>
              <a:t>низької</a:t>
            </a:r>
            <a:r>
              <a:rPr lang="ru-RU" i="1" dirty="0"/>
              <a:t> </a:t>
            </a:r>
            <a:r>
              <a:rPr lang="ru-RU" i="1" dirty="0" err="1"/>
              <a:t>температури</a:t>
            </a:r>
            <a:r>
              <a:rPr lang="ru-RU" i="1" dirty="0"/>
              <a:t>, </a:t>
            </a:r>
            <a:r>
              <a:rPr lang="ru-RU" i="1" dirty="0" err="1"/>
              <a:t>тобто</a:t>
            </a:r>
            <a:r>
              <a:rPr lang="ru-RU" i="1" dirty="0"/>
              <a:t> </a:t>
            </a:r>
            <a:r>
              <a:rPr lang="ru-RU" i="1" dirty="0" err="1"/>
              <a:t>раніше</a:t>
            </a:r>
            <a:r>
              <a:rPr lang="ru-RU" i="1" dirty="0"/>
              <a:t>. Два </a:t>
            </a:r>
            <a:r>
              <a:rPr lang="ru-RU" i="1" dirty="0" err="1"/>
              <a:t>близькі</a:t>
            </a:r>
            <a:r>
              <a:rPr lang="ru-RU" i="1" dirty="0"/>
              <a:t> </a:t>
            </a:r>
            <a:r>
              <a:rPr lang="ru-RU" i="1" dirty="0" err="1"/>
              <a:t>види</a:t>
            </a:r>
            <a:r>
              <a:rPr lang="ru-RU" i="1" dirty="0"/>
              <a:t> сосни у </a:t>
            </a:r>
            <a:r>
              <a:rPr lang="ru-RU" i="1" dirty="0" err="1"/>
              <a:t>Каліфорнії</a:t>
            </a:r>
            <a:r>
              <a:rPr lang="ru-RU" i="1" dirty="0"/>
              <a:t> не </a:t>
            </a:r>
            <a:r>
              <a:rPr lang="ru-RU" i="1" dirty="0" err="1"/>
              <a:t>дають</a:t>
            </a:r>
            <a:r>
              <a:rPr lang="ru-RU" i="1" dirty="0"/>
              <a:t> </a:t>
            </a:r>
            <a:r>
              <a:rPr lang="ru-RU" i="1" dirty="0" err="1"/>
              <a:t>гібридних</a:t>
            </a:r>
            <a:r>
              <a:rPr lang="ru-RU" i="1" dirty="0"/>
              <a:t> форм через те, </a:t>
            </a:r>
            <a:r>
              <a:rPr lang="ru-RU" i="1" dirty="0" err="1"/>
              <a:t>що</a:t>
            </a:r>
            <a:r>
              <a:rPr lang="ru-RU" i="1" dirty="0"/>
              <a:t> в одного з </a:t>
            </a:r>
            <a:r>
              <a:rPr lang="ru-RU" i="1" dirty="0" err="1"/>
              <a:t>видів</a:t>
            </a:r>
            <a:r>
              <a:rPr lang="ru-RU" i="1" dirty="0"/>
              <a:t> пилок </a:t>
            </a:r>
            <a:r>
              <a:rPr lang="ru-RU" i="1" dirty="0" err="1"/>
              <a:t>висипається</a:t>
            </a:r>
            <a:r>
              <a:rPr lang="ru-RU" i="1" dirty="0"/>
              <a:t> </a:t>
            </a:r>
            <a:r>
              <a:rPr lang="ru-RU" i="1" dirty="0" err="1"/>
              <a:t>раніше</a:t>
            </a:r>
            <a:r>
              <a:rPr lang="ru-RU" i="1" dirty="0"/>
              <a:t> (у лютому), </a:t>
            </a:r>
            <a:r>
              <a:rPr lang="ru-RU" i="1" dirty="0" err="1"/>
              <a:t>ніж</a:t>
            </a:r>
            <a:r>
              <a:rPr lang="ru-RU" i="1" dirty="0"/>
              <a:t> у другого (у </a:t>
            </a:r>
            <a:r>
              <a:rPr lang="ru-RU" i="1" dirty="0" err="1"/>
              <a:t>квітні</a:t>
            </a:r>
            <a:r>
              <a:rPr lang="ru-RU" i="1" dirty="0"/>
              <a:t>). Два </a:t>
            </a:r>
            <a:r>
              <a:rPr lang="ru-RU" i="1" dirty="0" err="1"/>
              <a:t>види</a:t>
            </a:r>
            <a:r>
              <a:rPr lang="ru-RU" i="1" dirty="0"/>
              <a:t> </a:t>
            </a:r>
            <a:r>
              <a:rPr lang="ru-RU" i="1" dirty="0" err="1"/>
              <a:t>дрозофіли</a:t>
            </a:r>
            <a:r>
              <a:rPr lang="ru-RU" i="1" dirty="0"/>
              <a:t> у </a:t>
            </a:r>
            <a:r>
              <a:rPr lang="ru-RU" i="1" dirty="0" err="1"/>
              <a:t>Північній</a:t>
            </a:r>
            <a:r>
              <a:rPr lang="ru-RU" i="1" dirty="0"/>
              <a:t> </a:t>
            </a:r>
            <a:r>
              <a:rPr lang="ru-RU" i="1" dirty="0" err="1"/>
              <a:t>Америці</a:t>
            </a:r>
            <a:r>
              <a:rPr lang="ru-RU" i="1" dirty="0"/>
              <a:t> </a:t>
            </a:r>
            <a:r>
              <a:rPr lang="ru-RU" i="1" dirty="0" err="1"/>
              <a:t>здатні</a:t>
            </a:r>
            <a:r>
              <a:rPr lang="ru-RU" i="1" dirty="0"/>
              <a:t> до </a:t>
            </a:r>
            <a:r>
              <a:rPr lang="ru-RU" i="1" dirty="0" err="1"/>
              <a:t>розмноження</a:t>
            </a:r>
            <a:r>
              <a:rPr lang="ru-RU" i="1" dirty="0"/>
              <a:t> в одну пору року, але у </a:t>
            </a:r>
            <a:r>
              <a:rPr lang="ru-RU" i="1" dirty="0" err="1"/>
              <a:t>різний</a:t>
            </a:r>
            <a:r>
              <a:rPr lang="ru-RU" i="1" dirty="0"/>
              <a:t> час </a:t>
            </a:r>
            <a:r>
              <a:rPr lang="ru-RU" i="1" dirty="0" err="1"/>
              <a:t>доби</a:t>
            </a:r>
            <a:r>
              <a:rPr lang="ru-RU" i="1" dirty="0"/>
              <a:t>: один – </a:t>
            </a:r>
            <a:r>
              <a:rPr lang="ru-RU" i="1" dirty="0" err="1"/>
              <a:t>зранку</a:t>
            </a:r>
            <a:r>
              <a:rPr lang="ru-RU" i="1" dirty="0"/>
              <a:t>, </a:t>
            </a:r>
            <a:r>
              <a:rPr lang="ru-RU" i="1" dirty="0" err="1"/>
              <a:t>інший</a:t>
            </a:r>
            <a:r>
              <a:rPr lang="ru-RU" i="1" dirty="0"/>
              <a:t> – </a:t>
            </a:r>
            <a:r>
              <a:rPr lang="ru-RU" i="1" dirty="0" err="1"/>
              <a:t>увечері</a:t>
            </a:r>
            <a:r>
              <a:rPr lang="ru-RU" i="1" dirty="0"/>
              <a:t> </a:t>
            </a:r>
            <a:r>
              <a:rPr lang="ru-RU" i="1" dirty="0" err="1"/>
              <a:t>тощо</a:t>
            </a:r>
            <a:r>
              <a:rPr lang="ru-RU" i="1" dirty="0"/>
              <a:t>. </a:t>
            </a:r>
            <a:r>
              <a:rPr lang="ru-RU" i="1" dirty="0" err="1"/>
              <a:t>Хронологічна</a:t>
            </a:r>
            <a:r>
              <a:rPr lang="ru-RU" i="1" dirty="0"/>
              <a:t> </a:t>
            </a:r>
            <a:r>
              <a:rPr lang="ru-RU" i="1" dirty="0" err="1"/>
              <a:t>ізоляція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бути </a:t>
            </a:r>
            <a:r>
              <a:rPr lang="ru-RU" i="1" dirty="0" err="1"/>
              <a:t>повною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частковою</a:t>
            </a:r>
            <a:r>
              <a:rPr lang="ru-RU" i="1" dirty="0"/>
              <a:t>. </a:t>
            </a:r>
            <a:r>
              <a:rPr lang="ru-RU" i="1" dirty="0" err="1"/>
              <a:t>Наприклад</a:t>
            </a:r>
            <a:r>
              <a:rPr lang="ru-RU" i="1" dirty="0"/>
              <a:t>, у </a:t>
            </a:r>
            <a:r>
              <a:rPr lang="ru-RU" i="1" dirty="0" err="1"/>
              <a:t>споріднених</a:t>
            </a:r>
            <a:r>
              <a:rPr lang="ru-RU" i="1" dirty="0"/>
              <a:t> </a:t>
            </a:r>
            <a:r>
              <a:rPr lang="ru-RU" i="1" dirty="0" err="1"/>
              <a:t>видів</a:t>
            </a:r>
            <a:r>
              <a:rPr lang="ru-RU" i="1" dirty="0"/>
              <a:t> </a:t>
            </a:r>
            <a:r>
              <a:rPr lang="ru-RU" i="1" dirty="0" err="1"/>
              <a:t>рослин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населяють</a:t>
            </a:r>
            <a:r>
              <a:rPr lang="ru-RU" i="1" dirty="0"/>
              <a:t> </a:t>
            </a:r>
            <a:r>
              <a:rPr lang="ru-RU" i="1" dirty="0" err="1"/>
              <a:t>спільну</a:t>
            </a:r>
            <a:r>
              <a:rPr lang="ru-RU" i="1" dirty="0"/>
              <a:t> </a:t>
            </a:r>
            <a:r>
              <a:rPr lang="ru-RU" i="1" dirty="0" err="1"/>
              <a:t>територію</a:t>
            </a:r>
            <a:r>
              <a:rPr lang="ru-RU" i="1" dirty="0"/>
              <a:t>, </a:t>
            </a:r>
            <a:r>
              <a:rPr lang="ru-RU" i="1" dirty="0" err="1"/>
              <a:t>піки</a:t>
            </a:r>
            <a:r>
              <a:rPr lang="ru-RU" i="1" dirty="0"/>
              <a:t> </a:t>
            </a:r>
            <a:r>
              <a:rPr lang="ru-RU" i="1" dirty="0" err="1"/>
              <a:t>цвітіння</a:t>
            </a:r>
            <a:r>
              <a:rPr lang="ru-RU" i="1" dirty="0"/>
              <a:t> </a:t>
            </a:r>
            <a:r>
              <a:rPr lang="ru-RU" i="1" dirty="0" err="1"/>
              <a:t>звичайно</a:t>
            </a:r>
            <a:r>
              <a:rPr lang="ru-RU" i="1" dirty="0"/>
              <a:t> </a:t>
            </a:r>
            <a:r>
              <a:rPr lang="ru-RU" i="1" dirty="0" err="1"/>
              <a:t>припадають</a:t>
            </a:r>
            <a:r>
              <a:rPr lang="ru-RU" i="1" dirty="0"/>
              <a:t> на </a:t>
            </a:r>
            <a:r>
              <a:rPr lang="ru-RU" i="1" dirty="0" err="1"/>
              <a:t>різний</a:t>
            </a:r>
            <a:r>
              <a:rPr lang="ru-RU" i="1" dirty="0"/>
              <a:t> час, але </a:t>
            </a:r>
            <a:r>
              <a:rPr lang="ru-RU" i="1" dirty="0" err="1"/>
              <a:t>ці</a:t>
            </a:r>
            <a:r>
              <a:rPr lang="ru-RU" i="1" dirty="0"/>
              <a:t> </a:t>
            </a:r>
            <a:r>
              <a:rPr lang="ru-RU" i="1" dirty="0" err="1"/>
              <a:t>періоди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пе-рекриватися</a:t>
            </a:r>
            <a:r>
              <a:rPr lang="ru-RU" i="1" dirty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0690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363272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i="1" dirty="0"/>
              <a:t> </a:t>
            </a:r>
            <a:r>
              <a:rPr lang="ru-RU" i="1" dirty="0" err="1"/>
              <a:t>етологічна</a:t>
            </a:r>
            <a:r>
              <a:rPr lang="ru-RU" i="1" dirty="0"/>
              <a:t> </a:t>
            </a:r>
            <a:r>
              <a:rPr lang="ru-RU" i="1" dirty="0" err="1"/>
              <a:t>ізоляція</a:t>
            </a:r>
            <a:r>
              <a:rPr lang="ru-RU" i="1" dirty="0"/>
              <a:t> </a:t>
            </a:r>
            <a:r>
              <a:rPr lang="ru-RU" i="1" dirty="0" err="1"/>
              <a:t>полягає</a:t>
            </a:r>
            <a:r>
              <a:rPr lang="ru-RU" i="1" dirty="0"/>
              <a:t> в тому,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близькі</a:t>
            </a:r>
            <a:r>
              <a:rPr lang="ru-RU" i="1" dirty="0"/>
              <a:t> </a:t>
            </a:r>
            <a:r>
              <a:rPr lang="ru-RU" i="1" dirty="0" err="1"/>
              <a:t>форми</a:t>
            </a:r>
            <a:r>
              <a:rPr lang="ru-RU" i="1" dirty="0"/>
              <a:t> не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схрещуватися</a:t>
            </a:r>
            <a:r>
              <a:rPr lang="ru-RU" i="1" dirty="0"/>
              <a:t>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суттєвих</a:t>
            </a:r>
            <a:r>
              <a:rPr lang="ru-RU" i="1" dirty="0"/>
              <a:t> </a:t>
            </a:r>
            <a:r>
              <a:rPr lang="ru-RU" i="1" dirty="0" err="1"/>
              <a:t>відмінностей</a:t>
            </a:r>
            <a:r>
              <a:rPr lang="ru-RU" i="1" dirty="0"/>
              <a:t> у </a:t>
            </a:r>
            <a:r>
              <a:rPr lang="ru-RU" i="1" dirty="0" err="1"/>
              <a:t>поведінці</a:t>
            </a:r>
            <a:r>
              <a:rPr lang="ru-RU" i="1" dirty="0"/>
              <a:t>, особливо у </a:t>
            </a:r>
            <a:r>
              <a:rPr lang="ru-RU" i="1" dirty="0" err="1"/>
              <a:t>шлюбний</a:t>
            </a:r>
            <a:r>
              <a:rPr lang="ru-RU" i="1" dirty="0"/>
              <a:t> </a:t>
            </a:r>
            <a:r>
              <a:rPr lang="ru-RU" i="1" dirty="0" err="1"/>
              <a:t>період</a:t>
            </a:r>
            <a:r>
              <a:rPr lang="ru-RU" i="1" dirty="0"/>
              <a:t>. </a:t>
            </a:r>
            <a:r>
              <a:rPr lang="ru-RU" i="1" dirty="0" err="1"/>
              <a:t>Оскільки</a:t>
            </a:r>
            <a:r>
              <a:rPr lang="ru-RU" i="1" dirty="0"/>
              <a:t> </a:t>
            </a:r>
            <a:r>
              <a:rPr lang="ru-RU" i="1" dirty="0" err="1"/>
              <a:t>безумовні</a:t>
            </a:r>
            <a:r>
              <a:rPr lang="ru-RU" i="1" dirty="0"/>
              <a:t> </a:t>
            </a:r>
            <a:r>
              <a:rPr lang="ru-RU" i="1" dirty="0" err="1"/>
              <a:t>рефлекси</a:t>
            </a:r>
            <a:r>
              <a:rPr lang="ru-RU" i="1" dirty="0"/>
              <a:t> та </a:t>
            </a:r>
            <a:r>
              <a:rPr lang="ru-RU" i="1" dirty="0" err="1"/>
              <a:t>інстинкти</a:t>
            </a:r>
            <a:r>
              <a:rPr lang="ru-RU" i="1" dirty="0"/>
              <a:t>, </a:t>
            </a:r>
            <a:r>
              <a:rPr lang="ru-RU" i="1" dirty="0" err="1"/>
              <a:t>пов'язані</a:t>
            </a:r>
            <a:r>
              <a:rPr lang="ru-RU" i="1" dirty="0"/>
              <a:t> з репродуктивною </a:t>
            </a:r>
            <a:r>
              <a:rPr lang="ru-RU" i="1" dirty="0" err="1"/>
              <a:t>функцією</a:t>
            </a:r>
            <a:r>
              <a:rPr lang="ru-RU" i="1" dirty="0"/>
              <a:t>, належать до особливо </a:t>
            </a:r>
            <a:r>
              <a:rPr lang="ru-RU" i="1" dirty="0" err="1"/>
              <a:t>консерва-тивних</a:t>
            </a:r>
            <a:r>
              <a:rPr lang="ru-RU" i="1" dirty="0"/>
              <a:t>, то </a:t>
            </a:r>
            <a:r>
              <a:rPr lang="ru-RU" i="1" dirty="0" err="1"/>
              <a:t>навіть</a:t>
            </a:r>
            <a:r>
              <a:rPr lang="ru-RU" i="1" dirty="0"/>
              <a:t> </a:t>
            </a:r>
            <a:r>
              <a:rPr lang="ru-RU" i="1" dirty="0" err="1"/>
              <a:t>незначні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варіації</a:t>
            </a:r>
            <a:r>
              <a:rPr lang="ru-RU" i="1" dirty="0"/>
              <a:t> </a:t>
            </a:r>
            <a:r>
              <a:rPr lang="ru-RU" i="1" dirty="0" err="1"/>
              <a:t>виключають</a:t>
            </a:r>
            <a:r>
              <a:rPr lang="ru-RU" i="1" dirty="0"/>
              <a:t> </a:t>
            </a:r>
            <a:r>
              <a:rPr lang="ru-RU" i="1" dirty="0" err="1"/>
              <a:t>відповідних</a:t>
            </a:r>
            <a:r>
              <a:rPr lang="ru-RU" i="1" dirty="0"/>
              <a:t> </a:t>
            </a:r>
            <a:r>
              <a:rPr lang="ru-RU" i="1" dirty="0" err="1"/>
              <a:t>особин</a:t>
            </a:r>
            <a:r>
              <a:rPr lang="ru-RU" i="1" dirty="0"/>
              <a:t>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загальної</a:t>
            </a:r>
            <a:r>
              <a:rPr lang="ru-RU" i="1" dirty="0"/>
              <a:t> </a:t>
            </a:r>
            <a:r>
              <a:rPr lang="ru-RU" i="1" dirty="0" err="1"/>
              <a:t>системи</a:t>
            </a:r>
            <a:r>
              <a:rPr lang="ru-RU" i="1" dirty="0"/>
              <a:t> </a:t>
            </a:r>
            <a:r>
              <a:rPr lang="ru-RU" i="1" dirty="0" err="1"/>
              <a:t>схрещувань</a:t>
            </a:r>
            <a:r>
              <a:rPr lang="ru-RU" i="1" dirty="0"/>
              <a:t>, </a:t>
            </a:r>
            <a:r>
              <a:rPr lang="ru-RU" i="1" dirty="0" err="1"/>
              <a:t>створюючи</a:t>
            </a:r>
            <a:r>
              <a:rPr lang="ru-RU" i="1" dirty="0"/>
              <a:t> </a:t>
            </a:r>
            <a:r>
              <a:rPr lang="ru-RU" i="1" dirty="0" err="1"/>
              <a:t>ізоляцію</a:t>
            </a:r>
            <a:r>
              <a:rPr lang="ru-RU" i="1" dirty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78658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19256" cy="5217443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– </a:t>
            </a:r>
            <a:r>
              <a:rPr lang="ru-RU" i="1" dirty="0" err="1"/>
              <a:t>генетична</a:t>
            </a:r>
            <a:r>
              <a:rPr lang="ru-RU" i="1" dirty="0"/>
              <a:t> (репродуктивна) </a:t>
            </a:r>
            <a:r>
              <a:rPr lang="ru-RU" i="1" dirty="0" err="1"/>
              <a:t>ізоляція</a:t>
            </a:r>
            <a:r>
              <a:rPr lang="ru-RU" i="1" dirty="0"/>
              <a:t> </a:t>
            </a:r>
            <a:r>
              <a:rPr lang="ru-RU" i="1" dirty="0" err="1"/>
              <a:t>робить</a:t>
            </a:r>
            <a:r>
              <a:rPr lang="ru-RU" i="1" dirty="0"/>
              <a:t> </a:t>
            </a:r>
            <a:r>
              <a:rPr lang="ru-RU" i="1" dirty="0" err="1"/>
              <a:t>неможливим</a:t>
            </a:r>
            <a:r>
              <a:rPr lang="ru-RU" i="1" dirty="0"/>
              <a:t> </a:t>
            </a:r>
            <a:r>
              <a:rPr lang="ru-RU" i="1" dirty="0" err="1"/>
              <a:t>схрещування</a:t>
            </a:r>
            <a:r>
              <a:rPr lang="ru-RU" i="1" dirty="0"/>
              <a:t> через </a:t>
            </a:r>
            <a:r>
              <a:rPr lang="ru-RU" i="1" dirty="0" err="1"/>
              <a:t>різну</a:t>
            </a:r>
            <a:r>
              <a:rPr lang="ru-RU" i="1" dirty="0"/>
              <a:t> </a:t>
            </a:r>
            <a:r>
              <a:rPr lang="ru-RU" i="1" dirty="0" err="1"/>
              <a:t>будову</a:t>
            </a:r>
            <a:r>
              <a:rPr lang="ru-RU" i="1" dirty="0"/>
              <a:t> хромосомного </a:t>
            </a:r>
            <a:r>
              <a:rPr lang="ru-RU" i="1" dirty="0" err="1"/>
              <a:t>апарату</a:t>
            </a:r>
            <a:r>
              <a:rPr lang="ru-RU" i="1" dirty="0"/>
              <a:t>, </a:t>
            </a:r>
            <a:r>
              <a:rPr lang="ru-RU" i="1" dirty="0" err="1"/>
              <a:t>поліплоїдію</a:t>
            </a:r>
            <a:r>
              <a:rPr lang="ru-RU" i="1" dirty="0"/>
              <a:t>, </a:t>
            </a:r>
            <a:r>
              <a:rPr lang="ru-RU" i="1" dirty="0" err="1"/>
              <a:t>хромосомні</a:t>
            </a:r>
            <a:r>
              <a:rPr lang="ru-RU" i="1" dirty="0"/>
              <a:t> </a:t>
            </a:r>
            <a:r>
              <a:rPr lang="ru-RU" i="1" dirty="0" err="1"/>
              <a:t>перебудови</a:t>
            </a:r>
            <a:r>
              <a:rPr lang="ru-RU" i="1" dirty="0"/>
              <a:t> </a:t>
            </a:r>
            <a:r>
              <a:rPr lang="ru-RU" i="1" dirty="0" err="1"/>
              <a:t>тощо</a:t>
            </a:r>
            <a:r>
              <a:rPr lang="ru-RU" i="1" dirty="0"/>
              <a:t>. До </a:t>
            </a:r>
            <a:r>
              <a:rPr lang="ru-RU" i="1" dirty="0" err="1"/>
              <a:t>неї</a:t>
            </a:r>
            <a:r>
              <a:rPr lang="ru-RU" i="1" dirty="0"/>
              <a:t> </a:t>
            </a:r>
            <a:r>
              <a:rPr lang="ru-RU" i="1" dirty="0" err="1"/>
              <a:t>належить</a:t>
            </a:r>
            <a:r>
              <a:rPr lang="ru-RU" i="1" dirty="0"/>
              <a:t> </a:t>
            </a:r>
            <a:r>
              <a:rPr lang="ru-RU" i="1" dirty="0" err="1"/>
              <a:t>також</a:t>
            </a:r>
            <a:r>
              <a:rPr lang="ru-RU" i="1" dirty="0"/>
              <a:t> і </a:t>
            </a:r>
            <a:r>
              <a:rPr lang="ru-RU" i="1" dirty="0" err="1"/>
              <a:t>неспроможність</a:t>
            </a:r>
            <a:r>
              <a:rPr lang="ru-RU" i="1" dirty="0"/>
              <a:t> </a:t>
            </a:r>
            <a:r>
              <a:rPr lang="ru-RU" i="1" dirty="0" err="1"/>
              <a:t>злиття</a:t>
            </a:r>
            <a:r>
              <a:rPr lang="ru-RU" i="1" dirty="0"/>
              <a:t> </a:t>
            </a:r>
            <a:r>
              <a:rPr lang="ru-RU" i="1" dirty="0" err="1"/>
              <a:t>функціонально</a:t>
            </a:r>
            <a:r>
              <a:rPr lang="ru-RU" i="1" dirty="0"/>
              <a:t> </a:t>
            </a:r>
            <a:r>
              <a:rPr lang="ru-RU" i="1" dirty="0" err="1"/>
              <a:t>нормальних</a:t>
            </a:r>
            <a:r>
              <a:rPr lang="ru-RU" i="1" dirty="0"/>
              <a:t> гамет у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видів</a:t>
            </a:r>
            <a:r>
              <a:rPr lang="ru-RU" i="1" dirty="0"/>
              <a:t> </a:t>
            </a:r>
            <a:r>
              <a:rPr lang="ru-RU" i="1" dirty="0" err="1"/>
              <a:t>рослин</a:t>
            </a:r>
            <a:r>
              <a:rPr lang="ru-RU" i="1" dirty="0"/>
              <a:t> і </a:t>
            </a:r>
            <a:r>
              <a:rPr lang="ru-RU" i="1" dirty="0" err="1"/>
              <a:t>тварин</a:t>
            </a:r>
            <a:r>
              <a:rPr lang="ru-RU" i="1" dirty="0"/>
              <a:t> (особливо у </a:t>
            </a:r>
            <a:r>
              <a:rPr lang="ru-RU" i="1" dirty="0" err="1"/>
              <a:t>водних</a:t>
            </a:r>
            <a:r>
              <a:rPr lang="ru-RU" i="1" dirty="0"/>
              <a:t>) </a:t>
            </a:r>
            <a:r>
              <a:rPr lang="ru-RU" i="1" dirty="0" err="1"/>
              <a:t>із</a:t>
            </a:r>
            <a:r>
              <a:rPr lang="ru-RU" i="1" dirty="0"/>
              <a:t> </a:t>
            </a:r>
            <a:r>
              <a:rPr lang="ru-RU" i="1" dirty="0" err="1"/>
              <a:t>зовнішнім</a:t>
            </a:r>
            <a:r>
              <a:rPr lang="ru-RU" i="1" dirty="0"/>
              <a:t> </a:t>
            </a:r>
            <a:r>
              <a:rPr lang="ru-RU" i="1" dirty="0" err="1"/>
              <a:t>заплідненням</a:t>
            </a:r>
            <a:r>
              <a:rPr lang="ru-RU" i="1" dirty="0"/>
              <a:t>. У таких </a:t>
            </a:r>
            <a:r>
              <a:rPr lang="ru-RU" i="1" dirty="0" err="1"/>
              <a:t>випадках</a:t>
            </a:r>
            <a:r>
              <a:rPr lang="ru-RU" i="1" dirty="0"/>
              <a:t> </a:t>
            </a:r>
            <a:r>
              <a:rPr lang="ru-RU" i="1" dirty="0" err="1"/>
              <a:t>взаємне</a:t>
            </a:r>
            <a:r>
              <a:rPr lang="ru-RU" i="1" dirty="0"/>
              <a:t> </a:t>
            </a:r>
            <a:r>
              <a:rPr lang="ru-RU" i="1" dirty="0" err="1"/>
              <a:t>пізнання</a:t>
            </a:r>
            <a:r>
              <a:rPr lang="ru-RU" i="1" dirty="0"/>
              <a:t> </a:t>
            </a:r>
            <a:r>
              <a:rPr lang="ru-RU" i="1" dirty="0" err="1"/>
              <a:t>яйцеклітин</a:t>
            </a:r>
            <a:r>
              <a:rPr lang="ru-RU" i="1" dirty="0"/>
              <a:t> і </a:t>
            </a:r>
            <a:r>
              <a:rPr lang="ru-RU" i="1" dirty="0" err="1"/>
              <a:t>сперміїв</a:t>
            </a:r>
            <a:r>
              <a:rPr lang="ru-RU" i="1" dirty="0"/>
              <a:t> </a:t>
            </a:r>
            <a:r>
              <a:rPr lang="ru-RU" i="1" dirty="0" err="1"/>
              <a:t>забезпечується</a:t>
            </a:r>
            <a:r>
              <a:rPr lang="ru-RU" i="1" dirty="0"/>
              <a:t> </a:t>
            </a:r>
            <a:r>
              <a:rPr lang="ru-RU" i="1" dirty="0" err="1"/>
              <a:t>видоспецифічними</a:t>
            </a:r>
            <a:r>
              <a:rPr lang="ru-RU" i="1" dirty="0"/>
              <a:t> </a:t>
            </a:r>
            <a:r>
              <a:rPr lang="ru-RU" i="1" dirty="0" err="1"/>
              <a:t>хімічними</a:t>
            </a:r>
            <a:r>
              <a:rPr lang="ru-RU" i="1" dirty="0"/>
              <a:t> </a:t>
            </a:r>
            <a:r>
              <a:rPr lang="ru-RU" i="1" dirty="0" err="1"/>
              <a:t>речовинами</a:t>
            </a:r>
            <a:r>
              <a:rPr lang="ru-RU" i="1" dirty="0"/>
              <a:t>. У гамет </a:t>
            </a:r>
            <a:r>
              <a:rPr lang="ru-RU" i="1" dirty="0" err="1"/>
              <a:t>різної</a:t>
            </a:r>
            <a:r>
              <a:rPr lang="ru-RU" i="1" dirty="0"/>
              <a:t> </a:t>
            </a:r>
            <a:r>
              <a:rPr lang="ru-RU" i="1" dirty="0" err="1"/>
              <a:t>видової</a:t>
            </a:r>
            <a:r>
              <a:rPr lang="ru-RU" i="1" dirty="0"/>
              <a:t> </a:t>
            </a:r>
            <a:r>
              <a:rPr lang="ru-RU" i="1" dirty="0" err="1"/>
              <a:t>належності</a:t>
            </a:r>
            <a:r>
              <a:rPr lang="ru-RU" i="1" dirty="0"/>
              <a:t> </a:t>
            </a:r>
            <a:r>
              <a:rPr lang="ru-RU" i="1" dirty="0" err="1"/>
              <a:t>така</a:t>
            </a:r>
            <a:r>
              <a:rPr lang="ru-RU" i="1" dirty="0"/>
              <a:t> </a:t>
            </a:r>
            <a:r>
              <a:rPr lang="ru-RU" i="1" dirty="0" err="1"/>
              <a:t>адекватність</a:t>
            </a:r>
            <a:r>
              <a:rPr lang="ru-RU" i="1" dirty="0"/>
              <a:t> </a:t>
            </a:r>
            <a:r>
              <a:rPr lang="ru-RU" i="1" dirty="0" err="1"/>
              <a:t>відсутня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створює</a:t>
            </a:r>
            <a:r>
              <a:rPr lang="ru-RU" i="1" dirty="0"/>
              <a:t> </a:t>
            </a:r>
            <a:r>
              <a:rPr lang="ru-RU" i="1" dirty="0" err="1"/>
              <a:t>ізоляцію</a:t>
            </a:r>
            <a:r>
              <a:rPr lang="ru-RU" i="1" dirty="0"/>
              <a:t> гамет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9008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5361459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/>
              <a:t>– </a:t>
            </a:r>
            <a:r>
              <a:rPr lang="ru-RU" i="1" dirty="0" err="1"/>
              <a:t>морфофізіологічна</a:t>
            </a:r>
            <a:r>
              <a:rPr lang="ru-RU" i="1" dirty="0"/>
              <a:t> (</a:t>
            </a:r>
            <a:r>
              <a:rPr lang="ru-RU" i="1" dirty="0" err="1"/>
              <a:t>механічна</a:t>
            </a:r>
            <a:r>
              <a:rPr lang="ru-RU" i="1" dirty="0"/>
              <a:t>) </a:t>
            </a:r>
            <a:r>
              <a:rPr lang="ru-RU" i="1" dirty="0" err="1"/>
              <a:t>ізоляція</a:t>
            </a:r>
            <a:r>
              <a:rPr lang="ru-RU" i="1" dirty="0"/>
              <a:t> </a:t>
            </a:r>
            <a:r>
              <a:rPr lang="ru-RU" i="1" dirty="0" err="1"/>
              <a:t>зумовлюється</a:t>
            </a:r>
            <a:r>
              <a:rPr lang="ru-RU" i="1" dirty="0"/>
              <a:t> </a:t>
            </a:r>
            <a:r>
              <a:rPr lang="ru-RU" i="1" dirty="0" err="1"/>
              <a:t>відмінностями</a:t>
            </a:r>
            <a:r>
              <a:rPr lang="ru-RU" i="1" dirty="0"/>
              <a:t> у </a:t>
            </a:r>
            <a:r>
              <a:rPr lang="ru-RU" i="1" dirty="0" err="1"/>
              <a:t>будові</a:t>
            </a:r>
            <a:r>
              <a:rPr lang="ru-RU" i="1" dirty="0"/>
              <a:t> </a:t>
            </a:r>
            <a:r>
              <a:rPr lang="ru-RU" i="1" dirty="0" err="1"/>
              <a:t>статевих</a:t>
            </a:r>
            <a:r>
              <a:rPr lang="ru-RU" i="1" dirty="0"/>
              <a:t> </a:t>
            </a:r>
            <a:r>
              <a:rPr lang="ru-RU" i="1" dirty="0" err="1"/>
              <a:t>органів</a:t>
            </a:r>
            <a:r>
              <a:rPr lang="ru-RU" i="1" dirty="0"/>
              <a:t> (</a:t>
            </a:r>
            <a:r>
              <a:rPr lang="ru-RU" i="1" dirty="0" err="1"/>
              <a:t>наприклад</a:t>
            </a:r>
            <a:r>
              <a:rPr lang="ru-RU" i="1" dirty="0"/>
              <a:t>, у </a:t>
            </a:r>
            <a:r>
              <a:rPr lang="ru-RU" i="1" dirty="0" err="1"/>
              <a:t>близьких</a:t>
            </a:r>
            <a:r>
              <a:rPr lang="ru-RU" i="1" dirty="0"/>
              <a:t> </a:t>
            </a:r>
            <a:r>
              <a:rPr lang="ru-RU" i="1" dirty="0" err="1"/>
              <a:t>видів</a:t>
            </a:r>
            <a:r>
              <a:rPr lang="ru-RU" i="1" dirty="0"/>
              <a:t> </a:t>
            </a:r>
            <a:r>
              <a:rPr lang="ru-RU" i="1" dirty="0" err="1"/>
              <a:t>гризунів</a:t>
            </a:r>
            <a:r>
              <a:rPr lang="ru-RU" i="1" dirty="0"/>
              <a:t>, комах </a:t>
            </a:r>
            <a:r>
              <a:rPr lang="ru-RU" i="1" dirty="0" err="1"/>
              <a:t>тощо</a:t>
            </a:r>
            <a:r>
              <a:rPr lang="ru-RU" i="1" dirty="0"/>
              <a:t>)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квіток</a:t>
            </a:r>
            <a:r>
              <a:rPr lang="ru-RU" i="1" dirty="0"/>
              <a:t> у </a:t>
            </a:r>
            <a:r>
              <a:rPr lang="ru-RU" i="1" dirty="0" err="1"/>
              <a:t>рослин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веде</a:t>
            </a:r>
            <a:r>
              <a:rPr lang="ru-RU" i="1" dirty="0"/>
              <a:t> до </a:t>
            </a:r>
            <a:r>
              <a:rPr lang="ru-RU" i="1" dirty="0" err="1"/>
              <a:t>можливості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запилення</a:t>
            </a:r>
            <a:r>
              <a:rPr lang="ru-RU" i="1" dirty="0"/>
              <a:t> </a:t>
            </a:r>
            <a:r>
              <a:rPr lang="ru-RU" i="1" dirty="0" err="1"/>
              <a:t>тільки</a:t>
            </a:r>
            <a:r>
              <a:rPr lang="ru-RU" i="1" dirty="0"/>
              <a:t> </a:t>
            </a:r>
            <a:r>
              <a:rPr lang="ru-RU" i="1" dirty="0" err="1"/>
              <a:t>різними</a:t>
            </a:r>
            <a:r>
              <a:rPr lang="ru-RU" i="1" dirty="0"/>
              <a:t> видами комах; – </a:t>
            </a:r>
            <a:r>
              <a:rPr lang="ru-RU" i="1" dirty="0" err="1"/>
              <a:t>екологічна</a:t>
            </a:r>
            <a:r>
              <a:rPr lang="ru-RU" i="1" dirty="0"/>
              <a:t> (</a:t>
            </a:r>
            <a:r>
              <a:rPr lang="ru-RU" i="1" dirty="0" err="1"/>
              <a:t>біотопічна</a:t>
            </a:r>
            <a:r>
              <a:rPr lang="ru-RU" i="1" dirty="0"/>
              <a:t>) </a:t>
            </a:r>
            <a:r>
              <a:rPr lang="ru-RU" i="1" dirty="0" err="1"/>
              <a:t>ізоляція</a:t>
            </a:r>
            <a:r>
              <a:rPr lang="ru-RU" i="1" dirty="0"/>
              <a:t> характерна для </a:t>
            </a:r>
            <a:r>
              <a:rPr lang="ru-RU" i="1" dirty="0" err="1"/>
              <a:t>близьких</a:t>
            </a:r>
            <a:r>
              <a:rPr lang="ru-RU" i="1" dirty="0"/>
              <a:t> </a:t>
            </a:r>
            <a:r>
              <a:rPr lang="ru-RU" i="1" dirty="0" err="1"/>
              <a:t>видів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мешкають</a:t>
            </a:r>
            <a:r>
              <a:rPr lang="ru-RU" i="1" dirty="0"/>
              <a:t> на </a:t>
            </a:r>
            <a:r>
              <a:rPr lang="ru-RU" i="1" dirty="0" err="1"/>
              <a:t>одній</a:t>
            </a:r>
            <a:r>
              <a:rPr lang="ru-RU" i="1" dirty="0"/>
              <a:t> </a:t>
            </a:r>
            <a:r>
              <a:rPr lang="ru-RU" i="1" dirty="0" err="1"/>
              <a:t>території</a:t>
            </a:r>
            <a:r>
              <a:rPr lang="ru-RU" i="1" dirty="0"/>
              <a:t>, але </a:t>
            </a:r>
            <a:r>
              <a:rPr lang="ru-RU" i="1" dirty="0" err="1"/>
              <a:t>заселяють</a:t>
            </a:r>
            <a:r>
              <a:rPr lang="ru-RU" i="1" dirty="0"/>
              <a:t> </a:t>
            </a:r>
            <a:r>
              <a:rPr lang="ru-RU" i="1" dirty="0" err="1"/>
              <a:t>різні</a:t>
            </a:r>
            <a:r>
              <a:rPr lang="ru-RU" i="1" dirty="0"/>
              <a:t> </a:t>
            </a:r>
            <a:r>
              <a:rPr lang="ru-RU" i="1" dirty="0" err="1"/>
              <a:t>екотопи</a:t>
            </a:r>
            <a:r>
              <a:rPr lang="ru-RU" i="1" dirty="0"/>
              <a:t>.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цього</a:t>
            </a:r>
            <a:r>
              <a:rPr lang="ru-RU" i="1" dirty="0"/>
              <a:t> </a:t>
            </a:r>
            <a:r>
              <a:rPr lang="ru-RU" i="1" dirty="0" err="1"/>
              <a:t>потенційні</a:t>
            </a:r>
            <a:r>
              <a:rPr lang="ru-RU" i="1" dirty="0"/>
              <a:t> </a:t>
            </a:r>
            <a:r>
              <a:rPr lang="ru-RU" i="1" dirty="0" err="1"/>
              <a:t>партнери</a:t>
            </a:r>
            <a:r>
              <a:rPr lang="ru-RU" i="1" dirty="0"/>
              <a:t> по </a:t>
            </a:r>
            <a:r>
              <a:rPr lang="ru-RU" i="1" dirty="0" err="1"/>
              <a:t>схрещуванню</a:t>
            </a:r>
            <a:r>
              <a:rPr lang="ru-RU" i="1" dirty="0"/>
              <a:t> у </a:t>
            </a:r>
            <a:r>
              <a:rPr lang="ru-RU" i="1" dirty="0" err="1"/>
              <a:t>природних</a:t>
            </a:r>
            <a:r>
              <a:rPr lang="ru-RU" i="1" dirty="0"/>
              <a:t> </a:t>
            </a:r>
            <a:r>
              <a:rPr lang="ru-RU" i="1" dirty="0" err="1"/>
              <a:t>умовах</a:t>
            </a:r>
            <a:r>
              <a:rPr lang="ru-RU" i="1" dirty="0"/>
              <a:t> не </a:t>
            </a:r>
            <a:r>
              <a:rPr lang="ru-RU" i="1" dirty="0" err="1"/>
              <a:t>зустрічаються</a:t>
            </a:r>
            <a:r>
              <a:rPr lang="ru-RU" i="1" dirty="0"/>
              <a:t>. </a:t>
            </a:r>
            <a:r>
              <a:rPr lang="ru-RU" i="1" dirty="0" err="1"/>
              <a:t>Наприклад</a:t>
            </a:r>
            <a:r>
              <a:rPr lang="ru-RU" i="1" dirty="0"/>
              <a:t>, </a:t>
            </a:r>
            <a:r>
              <a:rPr lang="ru-RU" i="1" dirty="0" err="1"/>
              <a:t>розходження</a:t>
            </a:r>
            <a:r>
              <a:rPr lang="ru-RU" i="1" dirty="0"/>
              <a:t> рас </a:t>
            </a:r>
            <a:r>
              <a:rPr lang="ru-RU" i="1" dirty="0" err="1"/>
              <a:t>паразитів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пристосувалися</a:t>
            </a:r>
            <a:r>
              <a:rPr lang="ru-RU" i="1" dirty="0"/>
              <a:t> до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хазяїв</a:t>
            </a:r>
            <a:r>
              <a:rPr lang="ru-RU" i="1" dirty="0"/>
              <a:t>. </a:t>
            </a:r>
            <a:r>
              <a:rPr lang="ru-RU" i="1" dirty="0" err="1"/>
              <a:t>Крім</a:t>
            </a:r>
            <a:r>
              <a:rPr lang="ru-RU" i="1" dirty="0"/>
              <a:t> того, </a:t>
            </a:r>
            <a:r>
              <a:rPr lang="ru-RU" i="1" dirty="0" err="1"/>
              <a:t>дивергенція</a:t>
            </a:r>
            <a:r>
              <a:rPr lang="ru-RU" i="1" dirty="0"/>
              <a:t> </a:t>
            </a:r>
            <a:r>
              <a:rPr lang="ru-RU" i="1" dirty="0" err="1"/>
              <a:t>можлива</a:t>
            </a:r>
            <a:r>
              <a:rPr lang="ru-RU" i="1" dirty="0"/>
              <a:t> і на </a:t>
            </a:r>
            <a:r>
              <a:rPr lang="ru-RU" i="1" dirty="0" err="1"/>
              <a:t>основі</a:t>
            </a:r>
            <a:r>
              <a:rPr lang="ru-RU" i="1" dirty="0"/>
              <a:t>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особливостей</a:t>
            </a:r>
            <a:r>
              <a:rPr lang="ru-RU" i="1" dirty="0"/>
              <a:t> </a:t>
            </a:r>
            <a:r>
              <a:rPr lang="ru-RU" i="1" dirty="0" err="1"/>
              <a:t>забарвлення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живлення</a:t>
            </a:r>
            <a:r>
              <a:rPr lang="ru-RU" i="1" dirty="0"/>
              <a:t> </a:t>
            </a:r>
            <a:r>
              <a:rPr lang="ru-RU" i="1" dirty="0" err="1"/>
              <a:t>споріднених</a:t>
            </a:r>
            <a:r>
              <a:rPr lang="ru-RU" i="1" dirty="0"/>
              <a:t> </a:t>
            </a:r>
            <a:r>
              <a:rPr lang="ru-RU" i="1" dirty="0" err="1"/>
              <a:t>видів</a:t>
            </a:r>
            <a:r>
              <a:rPr lang="ru-RU" i="1" dirty="0"/>
              <a:t> </a:t>
            </a:r>
            <a:r>
              <a:rPr lang="ru-RU" i="1" dirty="0" err="1"/>
              <a:t>тварин</a:t>
            </a:r>
            <a:r>
              <a:rPr lang="ru-RU" i="1" dirty="0"/>
              <a:t> </a:t>
            </a:r>
            <a:r>
              <a:rPr lang="ru-RU" i="1" dirty="0" err="1"/>
              <a:t>тощо</a:t>
            </a:r>
            <a:r>
              <a:rPr lang="ru-RU" i="1" dirty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40063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Поняття</a:t>
            </a:r>
          </a:p>
          <a:p>
            <a:r>
              <a:rPr lang="uk-UA" dirty="0" smtClean="0"/>
              <a:t>Загальні проблеми еволюції популяції</a:t>
            </a:r>
          </a:p>
          <a:p>
            <a:r>
              <a:rPr lang="uk-UA" dirty="0" smtClean="0"/>
              <a:t>Мутаційний процес </a:t>
            </a:r>
          </a:p>
          <a:p>
            <a:r>
              <a:rPr lang="uk-UA" dirty="0" smtClean="0"/>
              <a:t>Популяційні хвилі </a:t>
            </a:r>
          </a:p>
          <a:p>
            <a:r>
              <a:rPr lang="uk-UA" dirty="0" smtClean="0"/>
              <a:t>Ізоляція</a:t>
            </a:r>
          </a:p>
          <a:p>
            <a:r>
              <a:rPr lang="uk-UA" dirty="0" smtClean="0"/>
              <a:t>Географічна ізоляція</a:t>
            </a:r>
          </a:p>
          <a:p>
            <a:r>
              <a:rPr lang="uk-UA" dirty="0" smtClean="0"/>
              <a:t>Біологічна ізоляція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48841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Поняття</a:t>
            </a:r>
            <a:r>
              <a:rPr lang="uk-UA" b="1" i="1" dirty="0" smtClean="0"/>
              <a:t>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Популяція</a:t>
            </a:r>
            <a:r>
              <a:rPr lang="ru-RU" i="1" dirty="0" smtClean="0"/>
              <a:t> — </a:t>
            </a:r>
            <a:r>
              <a:rPr lang="ru-RU" i="1" dirty="0" err="1" smtClean="0"/>
              <a:t>сукупність</a:t>
            </a:r>
            <a:r>
              <a:rPr lang="ru-RU" i="1" dirty="0" smtClean="0"/>
              <a:t> </a:t>
            </a:r>
            <a:r>
              <a:rPr lang="ru-RU" i="1" dirty="0" err="1" smtClean="0"/>
              <a:t>особин</a:t>
            </a:r>
            <a:r>
              <a:rPr lang="ru-RU" i="1" dirty="0" smtClean="0"/>
              <a:t> одного виду,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займають</a:t>
            </a:r>
            <a:r>
              <a:rPr lang="ru-RU" i="1" dirty="0" smtClean="0"/>
              <a:t> </a:t>
            </a:r>
            <a:r>
              <a:rPr lang="ru-RU" i="1" dirty="0" err="1" smtClean="0"/>
              <a:t>певну</a:t>
            </a:r>
            <a:r>
              <a:rPr lang="ru-RU" i="1" dirty="0" smtClean="0"/>
              <a:t> </a:t>
            </a:r>
            <a:r>
              <a:rPr lang="ru-RU" i="1" dirty="0" err="1" smtClean="0"/>
              <a:t>територію</a:t>
            </a:r>
            <a:r>
              <a:rPr lang="ru-RU" i="1" dirty="0" smtClean="0"/>
              <a:t>, </a:t>
            </a:r>
            <a:r>
              <a:rPr lang="ru-RU" i="1" dirty="0" err="1" smtClean="0"/>
              <a:t>можуть</a:t>
            </a:r>
            <a:r>
              <a:rPr lang="ru-RU" i="1" dirty="0" smtClean="0"/>
              <a:t> </a:t>
            </a:r>
            <a:r>
              <a:rPr lang="ru-RU" i="1" dirty="0" err="1" smtClean="0"/>
              <a:t>обмінюватись</a:t>
            </a:r>
            <a:r>
              <a:rPr lang="ru-RU" i="1" dirty="0" smtClean="0"/>
              <a:t> </a:t>
            </a:r>
            <a:r>
              <a:rPr lang="ru-RU" i="1" dirty="0" err="1" smtClean="0"/>
              <a:t>генетичною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інформацією</a:t>
            </a:r>
            <a:r>
              <a:rPr lang="ru-RU" i="1" dirty="0" smtClean="0"/>
              <a:t> і </a:t>
            </a:r>
            <a:r>
              <a:rPr lang="ru-RU" i="1" dirty="0" err="1" smtClean="0"/>
              <a:t>функціонують</a:t>
            </a:r>
            <a:r>
              <a:rPr lang="ru-RU" i="1" dirty="0" smtClean="0"/>
              <a:t> як </a:t>
            </a:r>
            <a:r>
              <a:rPr lang="ru-RU" i="1" dirty="0" err="1" smtClean="0"/>
              <a:t>частина</a:t>
            </a:r>
            <a:r>
              <a:rPr lang="ru-RU" i="1" dirty="0" smtClean="0"/>
              <a:t> </a:t>
            </a:r>
            <a:r>
              <a:rPr lang="ru-RU" i="1" dirty="0" err="1" smtClean="0"/>
              <a:t>біоценозу</a:t>
            </a:r>
            <a:r>
              <a:rPr lang="ru-RU" i="1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4" descr="http://trigintaunum.com/data/admin/images/2012-04/23/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98" y="4149080"/>
            <a:ext cx="4926842" cy="2666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donbass.ua/multimedia/images/news/original/2010/07/09/tupi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990140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4139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Загальні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проблеми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еволюції</a:t>
            </a: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ru-RU" b="1" i="1" dirty="0" err="1" smtClean="0">
                <a:solidFill>
                  <a:schemeClr val="accent6">
                    <a:lumMod val="75000"/>
                  </a:schemeClr>
                </a:solidFill>
                <a:latin typeface="Bookman Old Style" pitchFamily="18" charset="0"/>
              </a:rPr>
              <a:t>популяцій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altLang="ru-RU" dirty="0" err="1" smtClean="0">
                <a:latin typeface="Monotype Corsiva" pitchFamily="66" charset="0"/>
              </a:rPr>
              <a:t>Еволюція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відбувається</a:t>
            </a:r>
            <a:r>
              <a:rPr lang="ru-RU" altLang="ru-RU" dirty="0" smtClean="0">
                <a:latin typeface="Monotype Corsiva" pitchFamily="66" charset="0"/>
              </a:rPr>
              <a:t> на </a:t>
            </a:r>
            <a:r>
              <a:rPr lang="ru-RU" altLang="ru-RU" dirty="0" err="1" smtClean="0">
                <a:latin typeface="Monotype Corsiva" pitchFamily="66" charset="0"/>
              </a:rPr>
              <a:t>всіх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рівнях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організації</a:t>
            </a:r>
            <a:r>
              <a:rPr lang="ru-RU" altLang="ru-RU" dirty="0" smtClean="0">
                <a:latin typeface="Monotype Corsiva" pitchFamily="66" charset="0"/>
              </a:rPr>
              <a:t> живого, а </a:t>
            </a:r>
            <a:r>
              <a:rPr lang="ru-RU" altLang="ru-RU" dirty="0" err="1" smtClean="0">
                <a:latin typeface="Monotype Corsiva" pitchFamily="66" charset="0"/>
              </a:rPr>
              <a:t>філогенетичний</a:t>
            </a:r>
            <a:r>
              <a:rPr lang="ru-RU" altLang="ru-RU" dirty="0" smtClean="0">
                <a:latin typeface="Monotype Corsiva" pitchFamily="66" charset="0"/>
              </a:rPr>
              <a:t> принцип, </a:t>
            </a:r>
            <a:r>
              <a:rPr lang="ru-RU" altLang="ru-RU" dirty="0" err="1" smtClean="0">
                <a:latin typeface="Monotype Corsiva" pitchFamily="66" charset="0"/>
              </a:rPr>
              <a:t>тобто</a:t>
            </a:r>
            <a:r>
              <a:rPr lang="ru-RU" altLang="ru-RU" dirty="0" smtClean="0">
                <a:latin typeface="Monotype Corsiva" pitchFamily="66" charset="0"/>
              </a:rPr>
              <a:t> принцип </a:t>
            </a:r>
            <a:r>
              <a:rPr lang="ru-RU" altLang="ru-RU" dirty="0" err="1" smtClean="0">
                <a:latin typeface="Monotype Corsiva" pitchFamily="66" charset="0"/>
              </a:rPr>
              <a:t>генетичної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спорідненості</a:t>
            </a:r>
            <a:r>
              <a:rPr lang="ru-RU" altLang="ru-RU" dirty="0" smtClean="0">
                <a:latin typeface="Monotype Corsiva" pitchFamily="66" charset="0"/>
              </a:rPr>
              <a:t>, є основою систематики </a:t>
            </a:r>
            <a:r>
              <a:rPr lang="ru-RU" altLang="ru-RU" dirty="0" err="1" smtClean="0">
                <a:latin typeface="Monotype Corsiva" pitchFamily="66" charset="0"/>
              </a:rPr>
              <a:t>всіх</a:t>
            </a:r>
            <a:r>
              <a:rPr lang="ru-RU" altLang="ru-RU" dirty="0" smtClean="0">
                <a:latin typeface="Monotype Corsiva" pitchFamily="66" charset="0"/>
              </a:rPr>
              <a:t> форм </a:t>
            </a:r>
            <a:r>
              <a:rPr lang="ru-RU" altLang="ru-RU" dirty="0" err="1" smtClean="0">
                <a:latin typeface="Monotype Corsiva" pitchFamily="66" charset="0"/>
              </a:rPr>
              <a:t>організмів</a:t>
            </a:r>
            <a:r>
              <a:rPr lang="ru-RU" altLang="ru-RU" dirty="0" smtClean="0">
                <a:latin typeface="Monotype Corsiva" pitchFamily="66" charset="0"/>
              </a:rPr>
              <a:t>. </a:t>
            </a:r>
            <a:r>
              <a:rPr lang="ru-RU" altLang="ru-RU" dirty="0" err="1" smtClean="0">
                <a:latin typeface="Monotype Corsiva" pitchFamily="66" charset="0"/>
              </a:rPr>
              <a:t>Багато</a:t>
            </a:r>
            <a:r>
              <a:rPr lang="ru-RU" altLang="ru-RU" dirty="0" smtClean="0">
                <a:latin typeface="Monotype Corsiva" pitchFamily="66" charset="0"/>
              </a:rPr>
              <a:t> проблем </a:t>
            </a:r>
            <a:r>
              <a:rPr lang="ru-RU" altLang="ru-RU" dirty="0" err="1" smtClean="0">
                <a:latin typeface="Monotype Corsiva" pitchFamily="66" charset="0"/>
              </a:rPr>
              <a:t>еволюції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фокусується</a:t>
            </a:r>
            <a:r>
              <a:rPr lang="ru-RU" altLang="ru-RU" dirty="0" smtClean="0">
                <a:latin typeface="Monotype Corsiva" pitchFamily="66" charset="0"/>
              </a:rPr>
              <a:t> на </a:t>
            </a:r>
            <a:r>
              <a:rPr lang="ru-RU" altLang="ru-RU" dirty="0" err="1" smtClean="0">
                <a:latin typeface="Monotype Corsiva" pitchFamily="66" charset="0"/>
              </a:rPr>
              <a:t>популяції</a:t>
            </a:r>
            <a:r>
              <a:rPr lang="ru-RU" altLang="ru-RU" dirty="0" smtClean="0">
                <a:latin typeface="Monotype Corsiva" pitchFamily="66" charset="0"/>
              </a:rPr>
              <a:t>, </a:t>
            </a:r>
            <a:r>
              <a:rPr lang="ru-RU" altLang="ru-RU" dirty="0" err="1" smtClean="0">
                <a:latin typeface="Monotype Corsiva" pitchFamily="66" charset="0"/>
              </a:rPr>
              <a:t>оскільки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саме</a:t>
            </a:r>
            <a:r>
              <a:rPr lang="ru-RU" altLang="ru-RU" dirty="0" smtClean="0">
                <a:latin typeface="Monotype Corsiva" pitchFamily="66" charset="0"/>
              </a:rPr>
              <a:t> на </a:t>
            </a:r>
            <a:r>
              <a:rPr lang="ru-RU" altLang="ru-RU" dirty="0" err="1" smtClean="0">
                <a:latin typeface="Monotype Corsiva" pitchFamily="66" charset="0"/>
              </a:rPr>
              <a:t>цьому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об'єкті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формуються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пускові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механізми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еволюції</a:t>
            </a:r>
            <a:r>
              <a:rPr lang="ru-RU" altLang="ru-RU" dirty="0" smtClean="0">
                <a:latin typeface="Monotype Corsiva" pitchFamily="66" charset="0"/>
              </a:rPr>
              <a:t>, </a:t>
            </a:r>
            <a:r>
              <a:rPr lang="ru-RU" altLang="ru-RU" dirty="0" err="1" smtClean="0">
                <a:latin typeface="Monotype Corsiva" pitchFamily="66" charset="0"/>
              </a:rPr>
              <a:t>зебезпечується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диференціація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між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групами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організмів</a:t>
            </a:r>
            <a:r>
              <a:rPr lang="ru-RU" altLang="ru-RU" dirty="0" smtClean="0">
                <a:latin typeface="Monotype Corsiva" pitchFamily="66" charset="0"/>
              </a:rPr>
              <a:t>, </a:t>
            </a:r>
            <a:r>
              <a:rPr lang="ru-RU" altLang="ru-RU" dirty="0" err="1" smtClean="0">
                <a:latin typeface="Monotype Corsiva" pitchFamily="66" charset="0"/>
              </a:rPr>
              <a:t>їх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адаптація</a:t>
            </a:r>
            <a:r>
              <a:rPr lang="ru-RU" altLang="ru-RU" dirty="0" smtClean="0">
                <a:latin typeface="Monotype Corsiva" pitchFamily="66" charset="0"/>
              </a:rPr>
              <a:t>, </a:t>
            </a:r>
            <a:r>
              <a:rPr lang="ru-RU" altLang="ru-RU" dirty="0" err="1" smtClean="0">
                <a:latin typeface="Monotype Corsiva" pitchFamily="66" charset="0"/>
              </a:rPr>
              <a:t>зміна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ознак</a:t>
            </a:r>
            <a:r>
              <a:rPr lang="ru-RU" altLang="ru-RU" dirty="0" smtClean="0">
                <a:latin typeface="Monotype Corsiva" pitchFamily="66" charset="0"/>
              </a:rPr>
              <a:t>, яка </a:t>
            </a:r>
            <a:r>
              <a:rPr lang="ru-RU" altLang="ru-RU" dirty="0" err="1" smtClean="0">
                <a:latin typeface="Monotype Corsiva" pitchFamily="66" charset="0"/>
              </a:rPr>
              <a:t>спричинює</a:t>
            </a:r>
            <a:r>
              <a:rPr lang="ru-RU" altLang="ru-RU" dirty="0" smtClean="0">
                <a:latin typeface="Monotype Corsiva" pitchFamily="66" charset="0"/>
              </a:rPr>
              <a:t> до </a:t>
            </a:r>
            <a:r>
              <a:rPr lang="ru-RU" altLang="ru-RU" dirty="0" err="1" smtClean="0">
                <a:latin typeface="Monotype Corsiva" pitchFamily="66" charset="0"/>
              </a:rPr>
              <a:t>видоутворення</a:t>
            </a:r>
            <a:r>
              <a:rPr lang="ru-RU" altLang="ru-RU" dirty="0" smtClean="0">
                <a:latin typeface="Monotype Corsiva" pitchFamily="66" charset="0"/>
              </a:rPr>
              <a:t>. </a:t>
            </a:r>
            <a:r>
              <a:rPr lang="ru-RU" altLang="ru-RU" dirty="0" err="1" smtClean="0">
                <a:latin typeface="Monotype Corsiva" pitchFamily="66" charset="0"/>
              </a:rPr>
              <a:t>Тобто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власне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еволюційний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процес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починається</a:t>
            </a:r>
            <a:r>
              <a:rPr lang="ru-RU" altLang="ru-RU" dirty="0" smtClean="0">
                <a:latin typeface="Monotype Corsiva" pitchFamily="66" charset="0"/>
              </a:rPr>
              <a:t> з </a:t>
            </a:r>
            <a:r>
              <a:rPr lang="ru-RU" altLang="ru-RU" dirty="0" err="1" smtClean="0">
                <a:latin typeface="Monotype Corsiva" pitchFamily="66" charset="0"/>
              </a:rPr>
              <a:t>популяції</a:t>
            </a:r>
            <a:r>
              <a:rPr lang="ru-RU" altLang="ru-RU" dirty="0" smtClean="0">
                <a:latin typeface="Monotype Corsiva" pitchFamily="66" charset="0"/>
              </a:rPr>
              <a:t>, яка </a:t>
            </a:r>
            <a:r>
              <a:rPr lang="ru-RU" altLang="ru-RU" dirty="0" err="1" smtClean="0">
                <a:latin typeface="Monotype Corsiva" pitchFamily="66" charset="0"/>
              </a:rPr>
              <a:t>виступає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цілісною</a:t>
            </a:r>
            <a:r>
              <a:rPr lang="ru-RU" altLang="ru-RU" dirty="0" smtClean="0">
                <a:latin typeface="Monotype Corsiva" pitchFamily="66" charset="0"/>
              </a:rPr>
              <a:t> </a:t>
            </a:r>
            <a:r>
              <a:rPr lang="ru-RU" altLang="ru-RU" dirty="0" err="1" smtClean="0">
                <a:latin typeface="Monotype Corsiva" pitchFamily="66" charset="0"/>
              </a:rPr>
              <a:t>еволюційною</a:t>
            </a:r>
            <a:r>
              <a:rPr lang="ru-RU" altLang="ru-RU" dirty="0" smtClean="0">
                <a:latin typeface="Monotype Corsiva" pitchFamily="66" charset="0"/>
              </a:rPr>
              <a:t> системою, </a:t>
            </a:r>
            <a:r>
              <a:rPr lang="ru-RU" altLang="ru-RU" dirty="0" err="1" smtClean="0">
                <a:latin typeface="Monotype Corsiva" pitchFamily="66" charset="0"/>
              </a:rPr>
              <a:t>одиницею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88964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latin typeface="Monotype Corsiva" pitchFamily="66" charset="0"/>
              </a:rPr>
              <a:t>.</a:t>
            </a:r>
          </a:p>
          <a:p>
            <a:endParaRPr lang="ru-RU" dirty="0"/>
          </a:p>
        </p:txBody>
      </p:sp>
      <p:pic>
        <p:nvPicPr>
          <p:cNvPr id="1026" name="Picture 2" descr="http://svitppt.com.ua/images/32/31981/770/img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7166"/>
            <a:ext cx="9115669" cy="6830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65294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075240" cy="5361459"/>
          </a:xfrm>
        </p:spPr>
        <p:txBody>
          <a:bodyPr>
            <a:normAutofit fontScale="77500" lnSpcReduction="20000"/>
          </a:bodyPr>
          <a:lstStyle/>
          <a:p>
            <a:r>
              <a:rPr lang="ru-RU" i="1" dirty="0" err="1"/>
              <a:t>Він</a:t>
            </a:r>
            <a:r>
              <a:rPr lang="ru-RU" i="1" dirty="0"/>
              <a:t> </a:t>
            </a:r>
            <a:r>
              <a:rPr lang="ru-RU" i="1" dirty="0" err="1"/>
              <a:t>корисний</a:t>
            </a:r>
            <a:r>
              <a:rPr lang="ru-RU" i="1" dirty="0"/>
              <a:t> для виду, </a:t>
            </a:r>
            <a:r>
              <a:rPr lang="ru-RU" i="1" dirty="0" err="1"/>
              <a:t>оскільки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час </a:t>
            </a:r>
            <a:r>
              <a:rPr lang="ru-RU" i="1" dirty="0" err="1"/>
              <a:t>зміни</a:t>
            </a:r>
            <a:r>
              <a:rPr lang="ru-RU" i="1" dirty="0"/>
              <a:t> умов </a:t>
            </a:r>
            <a:r>
              <a:rPr lang="ru-RU" i="1" dirty="0" err="1"/>
              <a:t>існування</a:t>
            </a:r>
            <a:r>
              <a:rPr lang="ru-RU" i="1" dirty="0"/>
              <a:t> </a:t>
            </a:r>
            <a:r>
              <a:rPr lang="ru-RU" i="1" dirty="0" err="1"/>
              <a:t>завжди</a:t>
            </a:r>
            <a:r>
              <a:rPr lang="ru-RU" i="1" dirty="0"/>
              <a:t> </a:t>
            </a:r>
            <a:r>
              <a:rPr lang="ru-RU" i="1" dirty="0" err="1"/>
              <a:t>залишається</a:t>
            </a:r>
            <a:r>
              <a:rPr lang="ru-RU" i="1" dirty="0"/>
              <a:t> </a:t>
            </a:r>
            <a:r>
              <a:rPr lang="ru-RU" i="1" dirty="0" err="1"/>
              <a:t>певний</a:t>
            </a:r>
            <a:r>
              <a:rPr lang="ru-RU" i="1" dirty="0"/>
              <a:t> резерв </a:t>
            </a:r>
            <a:r>
              <a:rPr lang="ru-RU" i="1" dirty="0" err="1"/>
              <a:t>мінливості</a:t>
            </a:r>
            <a:r>
              <a:rPr lang="ru-RU" i="1" dirty="0"/>
              <a:t>. </a:t>
            </a:r>
            <a:r>
              <a:rPr lang="ru-RU" i="1" dirty="0" err="1"/>
              <a:t>Фенотипи</a:t>
            </a:r>
            <a:r>
              <a:rPr lang="ru-RU" i="1" dirty="0"/>
              <a:t>, </a:t>
            </a:r>
            <a:r>
              <a:rPr lang="ru-RU" i="1" dirty="0" err="1"/>
              <a:t>які</a:t>
            </a:r>
            <a:r>
              <a:rPr lang="ru-RU" i="1" dirty="0"/>
              <a:t> за одних умов </a:t>
            </a:r>
            <a:r>
              <a:rPr lang="ru-RU" i="1" dirty="0" err="1"/>
              <a:t>були</a:t>
            </a:r>
            <a:r>
              <a:rPr lang="ru-RU" i="1" dirty="0"/>
              <a:t> </a:t>
            </a:r>
            <a:r>
              <a:rPr lang="ru-RU" i="1" dirty="0" err="1"/>
              <a:t>нейтральними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навіть</a:t>
            </a:r>
            <a:r>
              <a:rPr lang="ru-RU" i="1" dirty="0"/>
              <a:t> </a:t>
            </a:r>
            <a:r>
              <a:rPr lang="ru-RU" i="1" dirty="0" err="1"/>
              <a:t>зменшували</a:t>
            </a:r>
            <a:r>
              <a:rPr lang="ru-RU" i="1" dirty="0"/>
              <a:t> </a:t>
            </a:r>
            <a:r>
              <a:rPr lang="ru-RU" i="1" dirty="0" err="1"/>
              <a:t>пристосованість</a:t>
            </a:r>
            <a:r>
              <a:rPr lang="ru-RU" i="1" dirty="0"/>
              <a:t>, за </a:t>
            </a:r>
            <a:r>
              <a:rPr lang="ru-RU" i="1" dirty="0" err="1"/>
              <a:t>інших</a:t>
            </a:r>
            <a:r>
              <a:rPr lang="ru-RU" i="1" dirty="0"/>
              <a:t> –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виявитися</a:t>
            </a:r>
            <a:r>
              <a:rPr lang="ru-RU" i="1" dirty="0"/>
              <a:t> </a:t>
            </a:r>
            <a:r>
              <a:rPr lang="ru-RU" i="1" dirty="0" err="1"/>
              <a:t>корисними</a:t>
            </a:r>
            <a:r>
              <a:rPr lang="ru-RU" i="1" dirty="0"/>
              <a:t>. </a:t>
            </a:r>
            <a:r>
              <a:rPr lang="ru-RU" i="1" dirty="0" err="1"/>
              <a:t>Крім</a:t>
            </a:r>
            <a:r>
              <a:rPr lang="ru-RU" i="1" dirty="0"/>
              <a:t> того, </a:t>
            </a:r>
            <a:r>
              <a:rPr lang="ru-RU" i="1" dirty="0" err="1"/>
              <a:t>рецесивні</a:t>
            </a:r>
            <a:r>
              <a:rPr lang="ru-RU" i="1" dirty="0"/>
              <a:t> </a:t>
            </a:r>
            <a:r>
              <a:rPr lang="ru-RU" i="1" dirty="0" err="1"/>
              <a:t>мутації</a:t>
            </a:r>
            <a:r>
              <a:rPr lang="ru-RU" i="1" dirty="0"/>
              <a:t> у </a:t>
            </a:r>
            <a:r>
              <a:rPr lang="ru-RU" i="1" dirty="0" err="1"/>
              <a:t>гетерозиготі</a:t>
            </a:r>
            <a:r>
              <a:rPr lang="ru-RU" i="1" dirty="0"/>
              <a:t> </a:t>
            </a:r>
            <a:r>
              <a:rPr lang="ru-RU" i="1" dirty="0" err="1"/>
              <a:t>мають</a:t>
            </a:r>
            <a:r>
              <a:rPr lang="ru-RU" i="1" dirty="0"/>
              <a:t> </a:t>
            </a:r>
            <a:r>
              <a:rPr lang="ru-RU" i="1" dirty="0" err="1"/>
              <a:t>потрійний</a:t>
            </a:r>
            <a:r>
              <a:rPr lang="ru-RU" i="1" dirty="0"/>
              <a:t> </a:t>
            </a:r>
            <a:r>
              <a:rPr lang="ru-RU" i="1" dirty="0" err="1"/>
              <a:t>позитивний</a:t>
            </a:r>
            <a:r>
              <a:rPr lang="ru-RU" i="1" dirty="0"/>
              <a:t> </a:t>
            </a:r>
            <a:r>
              <a:rPr lang="ru-RU" i="1" dirty="0" err="1"/>
              <a:t>ефект</a:t>
            </a:r>
            <a:r>
              <a:rPr lang="ru-RU" i="1" dirty="0"/>
              <a:t>. А </a:t>
            </a:r>
            <a:r>
              <a:rPr lang="ru-RU" i="1" dirty="0" err="1"/>
              <a:t>саме</a:t>
            </a:r>
            <a:r>
              <a:rPr lang="ru-RU" i="1" dirty="0"/>
              <a:t>, </a:t>
            </a:r>
            <a:r>
              <a:rPr lang="ru-RU" i="1" dirty="0" err="1"/>
              <a:t>виключається</a:t>
            </a:r>
            <a:r>
              <a:rPr lang="ru-RU" i="1" dirty="0"/>
              <a:t>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безпосередній</a:t>
            </a:r>
            <a:r>
              <a:rPr lang="ru-RU" i="1" dirty="0"/>
              <a:t> </a:t>
            </a:r>
            <a:r>
              <a:rPr lang="ru-RU" i="1" dirty="0" err="1"/>
              <a:t>вплив</a:t>
            </a:r>
            <a:r>
              <a:rPr lang="ru-RU" i="1" dirty="0"/>
              <a:t> на фенотип; </a:t>
            </a:r>
            <a:r>
              <a:rPr lang="ru-RU" i="1" dirty="0" err="1"/>
              <a:t>зберігаються</a:t>
            </a:r>
            <a:r>
              <a:rPr lang="ru-RU" i="1" dirty="0"/>
              <a:t> </a:t>
            </a:r>
            <a:r>
              <a:rPr lang="ru-RU" i="1" dirty="0" err="1"/>
              <a:t>нейтральні</a:t>
            </a:r>
            <a:r>
              <a:rPr lang="ru-RU" i="1" dirty="0"/>
              <a:t> </a:t>
            </a:r>
            <a:r>
              <a:rPr lang="ru-RU" i="1" dirty="0" err="1"/>
              <a:t>мутації</a:t>
            </a:r>
            <a:r>
              <a:rPr lang="ru-RU" i="1" dirty="0"/>
              <a:t>, </a:t>
            </a:r>
            <a:r>
              <a:rPr lang="ru-RU" i="1" dirty="0" err="1"/>
              <a:t>котрі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знадобитися</a:t>
            </a:r>
            <a:r>
              <a:rPr lang="ru-RU" i="1" dirty="0"/>
              <a:t> у </a:t>
            </a:r>
            <a:r>
              <a:rPr lang="ru-RU" i="1" dirty="0" err="1"/>
              <a:t>майбутньому</a:t>
            </a:r>
            <a:r>
              <a:rPr lang="ru-RU" i="1" dirty="0"/>
              <a:t>;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спостерігатися</a:t>
            </a:r>
            <a:r>
              <a:rPr lang="ru-RU" i="1" dirty="0"/>
              <a:t> гетерозис (</a:t>
            </a:r>
            <a:r>
              <a:rPr lang="ru-RU" i="1" dirty="0" err="1"/>
              <a:t>гібридна</a:t>
            </a:r>
            <a:r>
              <a:rPr lang="ru-RU" i="1" dirty="0"/>
              <a:t> сила). </a:t>
            </a:r>
            <a:r>
              <a:rPr lang="ru-RU" i="1" dirty="0" err="1"/>
              <a:t>Внаслідок</a:t>
            </a:r>
            <a:r>
              <a:rPr lang="ru-RU" i="1" dirty="0"/>
              <a:t> </a:t>
            </a:r>
            <a:r>
              <a:rPr lang="ru-RU" i="1" dirty="0" err="1"/>
              <a:t>цього</a:t>
            </a:r>
            <a:r>
              <a:rPr lang="ru-RU" i="1" dirty="0"/>
              <a:t> у </a:t>
            </a:r>
            <a:r>
              <a:rPr lang="ru-RU" i="1" dirty="0" err="1"/>
              <a:t>популяції</a:t>
            </a:r>
            <a:r>
              <a:rPr lang="ru-RU" i="1" dirty="0"/>
              <a:t> </a:t>
            </a:r>
            <a:r>
              <a:rPr lang="ru-RU" i="1" dirty="0" err="1"/>
              <a:t>завжди</a:t>
            </a:r>
            <a:r>
              <a:rPr lang="ru-RU" i="1" dirty="0"/>
              <a:t> </a:t>
            </a:r>
            <a:r>
              <a:rPr lang="ru-RU" i="1" dirty="0" err="1"/>
              <a:t>підтримується</a:t>
            </a:r>
            <a:r>
              <a:rPr lang="ru-RU" i="1" dirty="0"/>
              <a:t> </a:t>
            </a:r>
            <a:r>
              <a:rPr lang="ru-RU" i="1" dirty="0" err="1"/>
              <a:t>певний</a:t>
            </a:r>
            <a:r>
              <a:rPr lang="ru-RU" i="1" dirty="0"/>
              <a:t> </a:t>
            </a:r>
            <a:r>
              <a:rPr lang="ru-RU" i="1" dirty="0" err="1"/>
              <a:t>рівень</a:t>
            </a:r>
            <a:r>
              <a:rPr lang="ru-RU" i="1" dirty="0"/>
              <a:t> </a:t>
            </a:r>
            <a:r>
              <a:rPr lang="ru-RU" i="1" dirty="0" err="1"/>
              <a:t>гетерогенності</a:t>
            </a:r>
            <a:r>
              <a:rPr lang="ru-RU" i="1" dirty="0"/>
              <a:t>, а будь-</a:t>
            </a:r>
            <a:r>
              <a:rPr lang="ru-RU" i="1" dirty="0" err="1"/>
              <a:t>які</a:t>
            </a:r>
            <a:r>
              <a:rPr lang="ru-RU" i="1" dirty="0"/>
              <a:t> </a:t>
            </a:r>
            <a:r>
              <a:rPr lang="ru-RU" i="1" dirty="0" err="1"/>
              <a:t>чисті</a:t>
            </a:r>
            <a:r>
              <a:rPr lang="ru-RU" i="1" dirty="0"/>
              <a:t> </a:t>
            </a:r>
            <a:r>
              <a:rPr lang="ru-RU" i="1" dirty="0" err="1"/>
              <a:t>лінії</a:t>
            </a:r>
            <a:r>
              <a:rPr lang="ru-RU" i="1" dirty="0"/>
              <a:t> </a:t>
            </a:r>
            <a:r>
              <a:rPr lang="ru-RU" i="1" dirty="0" err="1"/>
              <a:t>під</a:t>
            </a:r>
            <a:r>
              <a:rPr lang="ru-RU" i="1" dirty="0"/>
              <a:t> </a:t>
            </a:r>
            <a:r>
              <a:rPr lang="ru-RU" i="1" dirty="0" err="1"/>
              <a:t>тиском</a:t>
            </a:r>
            <a:r>
              <a:rPr lang="ru-RU" i="1" dirty="0"/>
              <a:t> </a:t>
            </a:r>
            <a:r>
              <a:rPr lang="ru-RU" i="1" dirty="0" err="1"/>
              <a:t>мутаційного</a:t>
            </a:r>
            <a:r>
              <a:rPr lang="ru-RU" i="1" dirty="0"/>
              <a:t> </a:t>
            </a:r>
            <a:r>
              <a:rPr lang="ru-RU" i="1" dirty="0" err="1"/>
              <a:t>процесу</a:t>
            </a:r>
            <a:r>
              <a:rPr lang="ru-RU" i="1" dirty="0"/>
              <a:t> </a:t>
            </a:r>
            <a:r>
              <a:rPr lang="ru-RU" i="1" dirty="0" err="1"/>
              <a:t>швидко</a:t>
            </a:r>
            <a:r>
              <a:rPr lang="ru-RU" i="1" dirty="0"/>
              <a:t> </a:t>
            </a:r>
            <a:r>
              <a:rPr lang="ru-RU" i="1" dirty="0" err="1"/>
              <a:t>стають</a:t>
            </a:r>
            <a:r>
              <a:rPr lang="ru-RU" i="1" dirty="0"/>
              <a:t> </a:t>
            </a:r>
            <a:r>
              <a:rPr lang="ru-RU" i="1" dirty="0" err="1"/>
              <a:t>неоднорідними</a:t>
            </a:r>
            <a:r>
              <a:rPr lang="ru-RU" i="1" dirty="0"/>
              <a:t>, </a:t>
            </a:r>
            <a:r>
              <a:rPr lang="ru-RU" i="1" dirty="0" err="1"/>
              <a:t>постачаючи</a:t>
            </a:r>
            <a:r>
              <a:rPr lang="ru-RU" i="1" dirty="0"/>
              <a:t> </a:t>
            </a:r>
            <a:r>
              <a:rPr lang="ru-RU" i="1" dirty="0" err="1"/>
              <a:t>матеріал</a:t>
            </a:r>
            <a:r>
              <a:rPr lang="ru-RU" i="1" dirty="0"/>
              <a:t> для </a:t>
            </a:r>
            <a:r>
              <a:rPr lang="ru-RU" i="1" dirty="0" err="1"/>
              <a:t>еволюційних</a:t>
            </a:r>
            <a:r>
              <a:rPr lang="ru-RU" i="1" dirty="0"/>
              <a:t> </a:t>
            </a:r>
            <a:r>
              <a:rPr lang="ru-RU" i="1" dirty="0" err="1"/>
              <a:t>процесів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1715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Популяційні хвилі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http://svitppt.com.ua/images/32/31981/960/img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215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73894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://svitppt.com.ua/images/32/31981/960/img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884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92292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Ізоляція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i="1" dirty="0" err="1"/>
              <a:t>Ізоляція</a:t>
            </a:r>
            <a:r>
              <a:rPr lang="ru-RU" i="1" dirty="0"/>
              <a:t> </a:t>
            </a:r>
            <a:r>
              <a:rPr lang="ru-RU" i="1" dirty="0" smtClean="0"/>
              <a:t> </a:t>
            </a:r>
            <a:r>
              <a:rPr lang="ru-RU" i="1" dirty="0"/>
              <a:t>– </a:t>
            </a:r>
            <a:r>
              <a:rPr lang="ru-RU" i="1" dirty="0" err="1"/>
              <a:t>виникнення</a:t>
            </a:r>
            <a:r>
              <a:rPr lang="ru-RU" i="1" dirty="0"/>
              <a:t> будь-</a:t>
            </a:r>
            <a:r>
              <a:rPr lang="ru-RU" i="1" dirty="0" err="1"/>
              <a:t>яких</a:t>
            </a:r>
            <a:r>
              <a:rPr lang="ru-RU" i="1" dirty="0"/>
              <a:t> </a:t>
            </a:r>
            <a:r>
              <a:rPr lang="ru-RU" i="1" dirty="0" err="1"/>
              <a:t>бар'єрів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перешкоджають</a:t>
            </a:r>
            <a:r>
              <a:rPr lang="ru-RU" i="1" dirty="0"/>
              <a:t> </a:t>
            </a:r>
            <a:r>
              <a:rPr lang="ru-RU" i="1" dirty="0" err="1"/>
              <a:t>схрещуванню</a:t>
            </a:r>
            <a:r>
              <a:rPr lang="ru-RU" i="1" dirty="0"/>
              <a:t>. </a:t>
            </a:r>
            <a:r>
              <a:rPr lang="ru-RU" i="1" dirty="0" err="1"/>
              <a:t>Тільки</a:t>
            </a:r>
            <a:r>
              <a:rPr lang="ru-RU" i="1" dirty="0"/>
              <a:t> </a:t>
            </a:r>
            <a:r>
              <a:rPr lang="ru-RU" i="1" dirty="0" err="1"/>
              <a:t>обмеження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припинення</a:t>
            </a:r>
            <a:r>
              <a:rPr lang="ru-RU" i="1" dirty="0"/>
              <a:t> </a:t>
            </a:r>
            <a:r>
              <a:rPr lang="ru-RU" i="1" dirty="0" err="1"/>
              <a:t>панміксії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сприяти</a:t>
            </a:r>
            <a:r>
              <a:rPr lang="ru-RU" i="1" dirty="0"/>
              <a:t> </a:t>
            </a:r>
            <a:r>
              <a:rPr lang="ru-RU" i="1" dirty="0" err="1"/>
              <a:t>дивергенції</a:t>
            </a:r>
            <a:r>
              <a:rPr lang="ru-RU" i="1" dirty="0"/>
              <a:t> </a:t>
            </a:r>
            <a:r>
              <a:rPr lang="ru-RU" i="1" dirty="0" err="1"/>
              <a:t>популяції</a:t>
            </a:r>
            <a:r>
              <a:rPr lang="ru-RU" i="1" dirty="0"/>
              <a:t> та </a:t>
            </a:r>
            <a:r>
              <a:rPr lang="ru-RU" i="1" dirty="0" err="1"/>
              <a:t>утворенню</a:t>
            </a:r>
            <a:r>
              <a:rPr lang="ru-RU" i="1" dirty="0"/>
              <a:t> з </a:t>
            </a:r>
            <a:r>
              <a:rPr lang="ru-RU" i="1" dirty="0" err="1"/>
              <a:t>однієї</a:t>
            </a:r>
            <a:r>
              <a:rPr lang="ru-RU" i="1" dirty="0"/>
              <a:t> </a:t>
            </a:r>
            <a:r>
              <a:rPr lang="ru-RU" i="1" dirty="0" err="1"/>
              <a:t>вихідної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i="1" dirty="0"/>
              <a:t> </a:t>
            </a:r>
            <a:r>
              <a:rPr lang="ru-RU" i="1" dirty="0" err="1"/>
              <a:t>особин</a:t>
            </a:r>
            <a:r>
              <a:rPr lang="ru-RU" i="1" dirty="0"/>
              <a:t> </a:t>
            </a:r>
            <a:r>
              <a:rPr lang="ru-RU" i="1" dirty="0" err="1"/>
              <a:t>двох</a:t>
            </a:r>
            <a:r>
              <a:rPr lang="ru-RU" i="1" dirty="0"/>
              <a:t> </a:t>
            </a:r>
            <a:r>
              <a:rPr lang="ru-RU" i="1" dirty="0" err="1"/>
              <a:t>або</a:t>
            </a:r>
            <a:r>
              <a:rPr lang="ru-RU" i="1" dirty="0"/>
              <a:t> </a:t>
            </a:r>
            <a:r>
              <a:rPr lang="ru-RU" i="1" dirty="0" err="1"/>
              <a:t>декількох</a:t>
            </a:r>
            <a:r>
              <a:rPr lang="ru-RU" i="1" dirty="0"/>
              <a:t> </a:t>
            </a:r>
            <a:r>
              <a:rPr lang="ru-RU" i="1" dirty="0" err="1"/>
              <a:t>генетично</a:t>
            </a:r>
            <a:r>
              <a:rPr lang="ru-RU" i="1" dirty="0"/>
              <a:t> </a:t>
            </a:r>
            <a:r>
              <a:rPr lang="ru-RU" i="1" dirty="0" err="1"/>
              <a:t>різних</a:t>
            </a:r>
            <a:r>
              <a:rPr lang="ru-RU" i="1" dirty="0"/>
              <a:t> </a:t>
            </a:r>
            <a:r>
              <a:rPr lang="ru-RU" i="1" dirty="0" err="1"/>
              <a:t>популяцій</a:t>
            </a:r>
            <a:r>
              <a:rPr lang="ru-RU" i="1" dirty="0"/>
              <a:t>. </a:t>
            </a:r>
            <a:r>
              <a:rPr lang="ru-RU" i="1" dirty="0" err="1"/>
              <a:t>Із</a:t>
            </a:r>
            <a:r>
              <a:rPr lang="ru-RU" i="1" dirty="0"/>
              <a:t> часом </a:t>
            </a:r>
            <a:r>
              <a:rPr lang="ru-RU" i="1" dirty="0" err="1"/>
              <a:t>це</a:t>
            </a:r>
            <a:r>
              <a:rPr lang="ru-RU" i="1" dirty="0"/>
              <a:t> </a:t>
            </a:r>
            <a:r>
              <a:rPr lang="ru-RU" i="1" dirty="0" err="1"/>
              <a:t>може</a:t>
            </a:r>
            <a:r>
              <a:rPr lang="ru-RU" i="1" dirty="0"/>
              <a:t> </a:t>
            </a:r>
            <a:r>
              <a:rPr lang="ru-RU" i="1" dirty="0" err="1"/>
              <a:t>викликати</a:t>
            </a:r>
            <a:r>
              <a:rPr lang="ru-RU" i="1" dirty="0"/>
              <a:t> </a:t>
            </a:r>
            <a:r>
              <a:rPr lang="ru-RU" i="1" dirty="0" err="1"/>
              <a:t>формування</a:t>
            </a:r>
            <a:r>
              <a:rPr lang="ru-RU" i="1" dirty="0"/>
              <a:t> </a:t>
            </a:r>
            <a:r>
              <a:rPr lang="ru-RU" i="1" dirty="0" err="1"/>
              <a:t>нових</a:t>
            </a:r>
            <a:r>
              <a:rPr lang="ru-RU" i="1" dirty="0"/>
              <a:t> </a:t>
            </a:r>
            <a:r>
              <a:rPr lang="ru-RU" i="1" dirty="0" err="1"/>
              <a:t>підвидів</a:t>
            </a:r>
            <a:r>
              <a:rPr lang="ru-RU" i="1" dirty="0"/>
              <a:t> і </a:t>
            </a:r>
            <a:r>
              <a:rPr lang="ru-RU" i="1" dirty="0" err="1"/>
              <a:t>видів</a:t>
            </a:r>
            <a:r>
              <a:rPr lang="ru-RU" i="1" dirty="0"/>
              <a:t>. Але треба </a:t>
            </a:r>
            <a:r>
              <a:rPr lang="ru-RU" i="1" dirty="0" err="1"/>
              <a:t>мати</a:t>
            </a:r>
            <a:r>
              <a:rPr lang="ru-RU" i="1" dirty="0"/>
              <a:t> на </a:t>
            </a:r>
            <a:r>
              <a:rPr lang="ru-RU" i="1" dirty="0" err="1"/>
              <a:t>увазі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ізоляція</a:t>
            </a:r>
            <a:r>
              <a:rPr lang="ru-RU" i="1" dirty="0"/>
              <a:t> сама по </a:t>
            </a:r>
            <a:r>
              <a:rPr lang="ru-RU" i="1" dirty="0" err="1"/>
              <a:t>собі</a:t>
            </a:r>
            <a:r>
              <a:rPr lang="ru-RU" i="1" dirty="0"/>
              <a:t> не </a:t>
            </a:r>
            <a:r>
              <a:rPr lang="ru-RU" i="1" dirty="0" err="1"/>
              <a:t>створює</a:t>
            </a:r>
            <a:r>
              <a:rPr lang="ru-RU" i="1" dirty="0"/>
              <a:t> </a:t>
            </a:r>
            <a:r>
              <a:rPr lang="ru-RU" i="1" dirty="0" err="1"/>
              <a:t>нових</a:t>
            </a:r>
            <a:r>
              <a:rPr lang="ru-RU" i="1" dirty="0"/>
              <a:t> форм. Для </a:t>
            </a:r>
            <a:r>
              <a:rPr lang="ru-RU" i="1" dirty="0" err="1"/>
              <a:t>цього</a:t>
            </a:r>
            <a:r>
              <a:rPr lang="ru-RU" i="1" dirty="0"/>
              <a:t> </a:t>
            </a:r>
            <a:r>
              <a:rPr lang="ru-RU" i="1" dirty="0" err="1"/>
              <a:t>необхідна</a:t>
            </a:r>
            <a:r>
              <a:rPr lang="ru-RU" i="1" dirty="0"/>
              <a:t> </a:t>
            </a:r>
            <a:r>
              <a:rPr lang="ru-RU" i="1" dirty="0" err="1"/>
              <a:t>генетична</a:t>
            </a:r>
            <a:r>
              <a:rPr lang="ru-RU" i="1" dirty="0"/>
              <a:t> </a:t>
            </a:r>
            <a:r>
              <a:rPr lang="ru-RU" i="1" dirty="0" err="1"/>
              <a:t>гетерогенність</a:t>
            </a:r>
            <a:r>
              <a:rPr lang="ru-RU" i="1" dirty="0"/>
              <a:t> у </a:t>
            </a:r>
            <a:r>
              <a:rPr lang="ru-RU" i="1" dirty="0" err="1"/>
              <a:t>поєднанні</a:t>
            </a:r>
            <a:r>
              <a:rPr lang="ru-RU" i="1" dirty="0"/>
              <a:t> з </a:t>
            </a:r>
            <a:r>
              <a:rPr lang="ru-RU" i="1" dirty="0" err="1"/>
              <a:t>природним</a:t>
            </a:r>
            <a:r>
              <a:rPr lang="ru-RU" i="1" dirty="0"/>
              <a:t> добором. </a:t>
            </a:r>
            <a:r>
              <a:rPr lang="ru-RU" i="1" dirty="0" err="1"/>
              <a:t>Ізоляція</a:t>
            </a:r>
            <a:r>
              <a:rPr lang="ru-RU" i="1" dirty="0"/>
              <a:t> </a:t>
            </a:r>
            <a:r>
              <a:rPr lang="ru-RU" i="1" dirty="0" err="1"/>
              <a:t>лише</a:t>
            </a:r>
            <a:r>
              <a:rPr lang="ru-RU" i="1" dirty="0"/>
              <a:t> </a:t>
            </a:r>
            <a:r>
              <a:rPr lang="ru-RU" i="1" dirty="0" err="1"/>
              <a:t>сприяє</a:t>
            </a:r>
            <a:r>
              <a:rPr lang="ru-RU" i="1" dirty="0"/>
              <a:t> </a:t>
            </a:r>
            <a:r>
              <a:rPr lang="ru-RU" i="1" dirty="0" err="1"/>
              <a:t>дивергенції</a:t>
            </a:r>
            <a:r>
              <a:rPr lang="ru-RU" i="1" dirty="0"/>
              <a:t>, </a:t>
            </a:r>
            <a:r>
              <a:rPr lang="ru-RU" i="1" dirty="0" err="1"/>
              <a:t>посилює</a:t>
            </a:r>
            <a:r>
              <a:rPr lang="ru-RU" i="1" dirty="0"/>
              <a:t> </a:t>
            </a:r>
            <a:r>
              <a:rPr lang="ru-RU" i="1" dirty="0" err="1"/>
              <a:t>її</a:t>
            </a:r>
            <a:r>
              <a:rPr lang="ru-RU" i="1" dirty="0"/>
              <a:t>. </a:t>
            </a:r>
            <a:r>
              <a:rPr lang="ru-RU" i="1" dirty="0" err="1"/>
              <a:t>Усі</a:t>
            </a:r>
            <a:r>
              <a:rPr lang="ru-RU" i="1" dirty="0"/>
              <a:t> </a:t>
            </a:r>
            <a:r>
              <a:rPr lang="ru-RU" i="1" dirty="0" err="1"/>
              <a:t>типи</a:t>
            </a:r>
            <a:r>
              <a:rPr lang="ru-RU" i="1" dirty="0"/>
              <a:t> </a:t>
            </a:r>
            <a:r>
              <a:rPr lang="ru-RU" i="1" dirty="0" err="1"/>
              <a:t>ізоляції</a:t>
            </a:r>
            <a:r>
              <a:rPr lang="ru-RU" i="1" dirty="0"/>
              <a:t> </a:t>
            </a:r>
            <a:r>
              <a:rPr lang="ru-RU" i="1" dirty="0" err="1"/>
              <a:t>можна</a:t>
            </a:r>
            <a:r>
              <a:rPr lang="ru-RU" i="1" dirty="0"/>
              <a:t> </a:t>
            </a:r>
            <a:r>
              <a:rPr lang="ru-RU" i="1" dirty="0" err="1"/>
              <a:t>умовно</a:t>
            </a:r>
            <a:r>
              <a:rPr lang="ru-RU" i="1" dirty="0"/>
              <a:t> </a:t>
            </a:r>
            <a:r>
              <a:rPr lang="ru-RU" i="1" dirty="0" err="1"/>
              <a:t>поділити</a:t>
            </a:r>
            <a:r>
              <a:rPr lang="ru-RU" i="1" dirty="0"/>
              <a:t> на </a:t>
            </a:r>
            <a:r>
              <a:rPr lang="ru-RU" i="1" dirty="0" err="1"/>
              <a:t>дві</a:t>
            </a:r>
            <a:r>
              <a:rPr lang="ru-RU" i="1" dirty="0"/>
              <a:t> </a:t>
            </a:r>
            <a:r>
              <a:rPr lang="ru-RU" i="1" dirty="0" err="1"/>
              <a:t>великі</a:t>
            </a:r>
            <a:r>
              <a:rPr lang="ru-RU" i="1" dirty="0"/>
              <a:t> </a:t>
            </a:r>
            <a:r>
              <a:rPr lang="ru-RU" i="1" dirty="0" err="1"/>
              <a:t>групи</a:t>
            </a:r>
            <a:r>
              <a:rPr lang="ru-RU" i="1" dirty="0"/>
              <a:t>: </a:t>
            </a:r>
            <a:r>
              <a:rPr lang="ru-RU" i="1" dirty="0" err="1"/>
              <a:t>географічна</a:t>
            </a:r>
            <a:r>
              <a:rPr lang="ru-RU" i="1" dirty="0"/>
              <a:t> та </a:t>
            </a:r>
            <a:r>
              <a:rPr lang="ru-RU" i="1" dirty="0" err="1"/>
              <a:t>біологічна</a:t>
            </a:r>
            <a:r>
              <a:rPr lang="ru-RU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8925295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666</Words>
  <Application>Microsoft Office PowerPoint</Application>
  <PresentationFormat>Экран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Бумажная</vt:lpstr>
      <vt:lpstr>Популяція</vt:lpstr>
      <vt:lpstr>План</vt:lpstr>
      <vt:lpstr>Поняття </vt:lpstr>
      <vt:lpstr>Загальні проблеми еволюції популяцій</vt:lpstr>
      <vt:lpstr>Слайд 5</vt:lpstr>
      <vt:lpstr>Слайд 6</vt:lpstr>
      <vt:lpstr>Популяційні хвилі </vt:lpstr>
      <vt:lpstr>Слайд 8</vt:lpstr>
      <vt:lpstr>Ізоляція</vt:lpstr>
      <vt:lpstr>Географічна</vt:lpstr>
      <vt:lpstr>Біологогічна</vt:lpstr>
      <vt:lpstr>Слайд 12</vt:lpstr>
      <vt:lpstr>Слайд 13</vt:lpstr>
      <vt:lpstr>Слайд 14</vt:lpstr>
      <vt:lpstr>Слайд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Популяція</dc:title>
  <dc:creator>User</dc:creator>
  <cp:lastModifiedBy>Admin</cp:lastModifiedBy>
  <cp:revision>4</cp:revision>
  <dcterms:created xsi:type="dcterms:W3CDTF">2014-12-23T14:14:21Z</dcterms:created>
  <dcterms:modified xsi:type="dcterms:W3CDTF">2015-04-23T16:18:03Z</dcterms:modified>
</cp:coreProperties>
</file>