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9" r:id="rId2"/>
    <p:sldId id="257" r:id="rId3"/>
    <p:sldId id="258" r:id="rId4"/>
    <p:sldId id="266" r:id="rId5"/>
    <p:sldId id="260" r:id="rId6"/>
    <p:sldId id="259" r:id="rId7"/>
    <p:sldId id="262" r:id="rId8"/>
    <p:sldId id="263" r:id="rId9"/>
    <p:sldId id="267" r:id="rId10"/>
    <p:sldId id="265" r:id="rId11"/>
    <p:sldId id="270" r:id="rId12"/>
  </p:sldIdLst>
  <p:sldSz cx="9144000" cy="6858000" type="screen4x3"/>
  <p:notesSz cx="6845300" cy="91963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66"/>
    <a:srgbClr val="330099"/>
    <a:srgbClr val="339933"/>
    <a:srgbClr val="FFFFFF"/>
    <a:srgbClr val="006666"/>
    <a:srgbClr val="009999"/>
    <a:srgbClr val="00CC99"/>
    <a:srgbClr val="5C2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00" autoAdjust="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6675" y="0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6675" y="8734425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B00761E-421C-4BC3-9B2A-389CFA9C73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028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09638">
              <a:defRPr sz="1000" b="0" i="1"/>
            </a:lvl1pPr>
          </a:lstStyle>
          <a:p>
            <a:r>
              <a:rPr lang="ru-RU"/>
              <a:t>*</a:t>
            </a:r>
            <a:endParaRPr lang="ru-RU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09638">
              <a:defRPr sz="1000" b="0" i="1"/>
            </a:lvl1pPr>
          </a:lstStyle>
          <a:p>
            <a:r>
              <a:rPr lang="ru-RU"/>
              <a:t>16.07.1996</a:t>
            </a:r>
            <a:endParaRPr lang="ru-RU" sz="1200" i="0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1813"/>
            <a:ext cx="50276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09638">
              <a:defRPr sz="1000" b="0" i="1"/>
            </a:lvl1pPr>
          </a:lstStyle>
          <a:p>
            <a:r>
              <a:rPr lang="ru-RU"/>
              <a:t>*</a:t>
            </a:r>
            <a:endParaRPr lang="ru-RU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09638">
              <a:defRPr sz="1000" b="0" i="1"/>
            </a:lvl1pPr>
          </a:lstStyle>
          <a:p>
            <a:r>
              <a:rPr lang="ru-RU"/>
              <a:t>##</a:t>
            </a:r>
            <a:endParaRPr lang="ru-RU" sz="1200" i="0"/>
          </a:p>
        </p:txBody>
      </p:sp>
    </p:spTree>
    <p:extLst>
      <p:ext uri="{BB962C8B-B14F-4D97-AF65-F5344CB8AC3E}">
        <p14:creationId xmlns:p14="http://schemas.microsoft.com/office/powerpoint/2010/main" val="300100628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2741613" y="1370013"/>
            <a:ext cx="5484812" cy="2133600"/>
          </a:xfrm>
        </p:spPr>
        <p:txBody>
          <a:bodyPr anchor="b"/>
          <a:lstStyle>
            <a:lvl1pPr>
              <a:defRPr sz="46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3581400"/>
            <a:ext cx="5486400" cy="1058863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9661F1A-5CEF-47DF-B55D-05F94A0726C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0D128C8-393C-4A04-B0AA-2EEAA190EED6}" type="datetime1">
              <a:rPr lang="ru-RU"/>
              <a:pPr/>
              <a:t>12.11.2014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A28D55-36EB-4EC1-84CD-B789C062446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A0385-776C-4C1A-BAB6-EC7C35B887C3}" type="datetime1">
              <a:rPr lang="ru-RU"/>
              <a:pPr/>
              <a:t>12.11.2014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838200"/>
            <a:ext cx="1581150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838200"/>
            <a:ext cx="4591050" cy="5105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F25E1B-BEBA-4425-9716-09D84F24234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6CFB6-813B-459C-BCF3-D7D8293A3224}" type="datetime1">
              <a:rPr lang="ru-RU"/>
              <a:pPr/>
              <a:t>12.11.2014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54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D152C2-3448-4D5C-BCA8-510C59F4B2F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E58BC-A0AE-4711-8193-00B1B2C93CE1}" type="datetime1">
              <a:rPr lang="ru-RU"/>
              <a:pPr/>
              <a:t>12.11.2014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48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327C15-E1F0-4C57-B113-C0B7F9AB090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ACD7B-9E6A-4EC7-8737-D6840FBB6A49}" type="datetime1">
              <a:rPr lang="ru-RU"/>
              <a:pPr/>
              <a:t>12.11.2014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2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752600"/>
            <a:ext cx="266541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752600"/>
            <a:ext cx="2667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A4E8E1-C815-4FD2-93A1-0215B9D28B0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164C1-0BAA-4E99-8419-832E0F6F955E}" type="datetime1">
              <a:rPr lang="ru-RU"/>
              <a:pPr/>
              <a:t>12.11.2014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1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236F54-4DF5-4CD7-BB47-3271FFACFE6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DF989-6850-4DB3-AE08-1ADDC08DF420}" type="datetime1">
              <a:rPr lang="ru-RU"/>
              <a:pPr/>
              <a:t>12.11.2014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19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02FE3F-6845-4782-9975-3A58881B354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32731-6E18-4F04-A403-5811132B5BF3}" type="datetime1">
              <a:rPr lang="ru-RU"/>
              <a:pPr/>
              <a:t>12.11.2014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47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207767-C92B-423A-9856-3C2F9CEA61E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E451E-606A-4233-98BE-CC24E181D85A}" type="datetime1">
              <a:rPr lang="ru-RU"/>
              <a:pPr/>
              <a:t>12.11.2014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86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509EBC-74E0-4FA0-9171-B286F014CB6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618C2-494A-45BE-AE6B-2AFC8A779079}" type="datetime1">
              <a:rPr lang="ru-RU"/>
              <a:pPr/>
              <a:t>12.11.2014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89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AFC3AB-BC2D-474B-A963-10E2122696D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F128E-B051-4C9B-83EF-4FB84248DF68}" type="datetime1">
              <a:rPr lang="ru-RU"/>
              <a:pPr/>
              <a:t>12.11.2014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90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838200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752600"/>
            <a:ext cx="548481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15088"/>
            <a:ext cx="7397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fld id="{6053CAE3-4E30-48DA-B762-C7520F7EA80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15088"/>
            <a:ext cx="44196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905000" y="6415088"/>
            <a:ext cx="15938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fld id="{322E5212-A60F-4826-B4A2-64BDCF117247}" type="datetime1">
              <a:rPr lang="ru-RU"/>
              <a:pPr/>
              <a:t>12.11.2014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200">
          <a:solidFill>
            <a:srgbClr val="5C230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000">
          <a:solidFill>
            <a:srgbClr val="5C2305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>
          <a:solidFill>
            <a:srgbClr val="5C2305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600">
          <a:solidFill>
            <a:srgbClr val="5C2305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87624" y="764704"/>
            <a:ext cx="6348908" cy="936104"/>
          </a:xfrm>
          <a:noFill/>
        </p:spPr>
        <p:txBody>
          <a:bodyPr/>
          <a:lstStyle/>
          <a:p>
            <a:r>
              <a:rPr lang="uk-UA" sz="7200" dirty="0" smtClean="0">
                <a:solidFill>
                  <a:srgbClr val="0070C0"/>
                </a:solidFill>
              </a:rPr>
              <a:t>Пневмонія</a:t>
            </a:r>
            <a:endParaRPr lang="ru-RU" sz="7200" dirty="0">
              <a:solidFill>
                <a:srgbClr val="0070C0"/>
              </a:solidFill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261570" cy="47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48064" y="692696"/>
            <a:ext cx="3582417" cy="5250904"/>
          </a:xfrm>
        </p:spPr>
        <p:txBody>
          <a:bodyPr/>
          <a:lstStyle/>
          <a:p>
            <a:r>
              <a:rPr lang="ru-RU" dirty="0" smtClean="0"/>
              <a:t>Як і при будь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інтоксикації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, при </a:t>
            </a:r>
            <a:r>
              <a:rPr lang="ru-RU" dirty="0" err="1" smtClean="0"/>
              <a:t>запаленні</a:t>
            </a:r>
            <a:r>
              <a:rPr lang="ru-RU" dirty="0" smtClean="0"/>
              <a:t> </a:t>
            </a:r>
            <a:r>
              <a:rPr lang="ru-RU" dirty="0" err="1" smtClean="0"/>
              <a:t>легенів</a:t>
            </a:r>
            <a:r>
              <a:rPr lang="ru-RU" dirty="0" smtClean="0"/>
              <a:t>,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пити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рідини</a:t>
            </a:r>
            <a:r>
              <a:rPr lang="ru-RU" dirty="0" smtClean="0"/>
              <a:t>. А </a:t>
            </a:r>
            <a:r>
              <a:rPr lang="ru-RU" dirty="0" err="1" smtClean="0"/>
              <a:t>також</a:t>
            </a:r>
            <a:r>
              <a:rPr lang="ru-RU" dirty="0" smtClean="0"/>
              <a:t> в </a:t>
            </a:r>
            <a:r>
              <a:rPr lang="ru-RU" dirty="0" err="1" smtClean="0"/>
              <a:t>обов’язковому</a:t>
            </a:r>
            <a:r>
              <a:rPr lang="ru-RU" dirty="0" smtClean="0"/>
              <a:t> порядку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провітрювати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 і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вологе</a:t>
            </a:r>
            <a:r>
              <a:rPr lang="ru-RU" dirty="0" smtClean="0"/>
              <a:t> </a:t>
            </a:r>
            <a:r>
              <a:rPr lang="ru-RU" dirty="0" err="1" smtClean="0"/>
              <a:t>прибирання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уникнути</a:t>
            </a:r>
            <a:r>
              <a:rPr lang="ru-RU" dirty="0" smtClean="0"/>
              <a:t> </a:t>
            </a:r>
            <a:r>
              <a:rPr lang="ru-RU" dirty="0" err="1" smtClean="0"/>
              <a:t>пересушене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і </a:t>
            </a:r>
            <a:r>
              <a:rPr lang="ru-RU" dirty="0" err="1" smtClean="0"/>
              <a:t>попадання</a:t>
            </a:r>
            <a:r>
              <a:rPr lang="ru-RU" dirty="0" smtClean="0"/>
              <a:t> в </a:t>
            </a:r>
            <a:r>
              <a:rPr lang="ru-RU" dirty="0" err="1" smtClean="0"/>
              <a:t>легені</a:t>
            </a:r>
            <a:r>
              <a:rPr lang="ru-RU" dirty="0" smtClean="0"/>
              <a:t> пилу.</a:t>
            </a:r>
            <a:endParaRPr lang="ru-RU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71524"/>
            <a:ext cx="4591153" cy="496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7614865" cy="5106888"/>
          </a:xfrm>
        </p:spPr>
        <p:txBody>
          <a:bodyPr/>
          <a:lstStyle/>
          <a:p>
            <a:r>
              <a:rPr lang="ru-RU" sz="2800" b="1" i="1" dirty="0" err="1" smtClean="0">
                <a:solidFill>
                  <a:srgbClr val="660066"/>
                </a:solidFill>
              </a:rPr>
              <a:t>Профілактика</a:t>
            </a:r>
            <a:r>
              <a:rPr lang="ru-RU" sz="2800" b="1" i="1" dirty="0" smtClean="0">
                <a:solidFill>
                  <a:srgbClr val="660066"/>
                </a:solidFill>
              </a:rPr>
              <a:t> </a:t>
            </a:r>
            <a:r>
              <a:rPr lang="ru-RU" sz="2800" b="1" i="1" dirty="0" err="1" smtClean="0">
                <a:solidFill>
                  <a:srgbClr val="660066"/>
                </a:solidFill>
              </a:rPr>
              <a:t>пневмонії</a:t>
            </a:r>
            <a:endParaRPr lang="ru-RU" sz="2800" b="1" i="1" dirty="0" smtClean="0">
              <a:solidFill>
                <a:srgbClr val="660066"/>
              </a:solidFill>
            </a:endParaRP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  Для того, </a:t>
            </a:r>
            <a:r>
              <a:rPr lang="ru-RU" i="1" dirty="0" err="1" smtClean="0">
                <a:solidFill>
                  <a:srgbClr val="002060"/>
                </a:solidFill>
              </a:rPr>
              <a:t>щоб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уникнути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цієї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небезпечної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хвороби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по-перше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потрібно</a:t>
            </a:r>
            <a:r>
              <a:rPr lang="ru-RU" i="1" dirty="0" smtClean="0">
                <a:solidFill>
                  <a:srgbClr val="002060"/>
                </a:solidFill>
              </a:rPr>
              <a:t> правильно </a:t>
            </a:r>
            <a:r>
              <a:rPr lang="ru-RU" i="1" dirty="0" err="1" smtClean="0">
                <a:solidFill>
                  <a:srgbClr val="002060"/>
                </a:solidFill>
              </a:rPr>
              <a:t>лікувати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звичайні</a:t>
            </a:r>
            <a:r>
              <a:rPr lang="ru-RU" i="1" dirty="0" smtClean="0">
                <a:solidFill>
                  <a:srgbClr val="002060"/>
                </a:solidFill>
              </a:rPr>
              <a:t> ГРВІ, </a:t>
            </a:r>
            <a:r>
              <a:rPr lang="ru-RU" i="1" dirty="0" err="1" smtClean="0">
                <a:solidFill>
                  <a:srgbClr val="002060"/>
                </a:solidFill>
              </a:rPr>
              <a:t>які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можуть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перерости</a:t>
            </a:r>
            <a:r>
              <a:rPr lang="ru-RU" i="1" dirty="0" smtClean="0">
                <a:solidFill>
                  <a:srgbClr val="002060"/>
                </a:solidFill>
              </a:rPr>
              <a:t> у </a:t>
            </a:r>
            <a:r>
              <a:rPr lang="ru-RU" i="1" dirty="0" err="1" smtClean="0">
                <a:solidFill>
                  <a:srgbClr val="002060"/>
                </a:solidFill>
              </a:rPr>
              <a:t>запалення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легенів</a:t>
            </a:r>
            <a:r>
              <a:rPr lang="ru-RU" i="1" dirty="0" smtClean="0">
                <a:solidFill>
                  <a:srgbClr val="002060"/>
                </a:solidFill>
              </a:rPr>
              <a:t>. Не </a:t>
            </a:r>
            <a:r>
              <a:rPr lang="ru-RU" i="1" dirty="0" err="1" smtClean="0">
                <a:solidFill>
                  <a:srgbClr val="002060"/>
                </a:solidFill>
              </a:rPr>
              <a:t>рекомендується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приймати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ліки</a:t>
            </a:r>
            <a:r>
              <a:rPr lang="ru-RU" i="1" dirty="0" smtClean="0">
                <a:solidFill>
                  <a:srgbClr val="002060"/>
                </a:solidFill>
              </a:rPr>
              <a:t> «</a:t>
            </a:r>
            <a:r>
              <a:rPr lang="ru-RU" i="1" dirty="0" err="1" smtClean="0">
                <a:solidFill>
                  <a:srgbClr val="002060"/>
                </a:solidFill>
              </a:rPr>
              <a:t>від</a:t>
            </a:r>
            <a:r>
              <a:rPr lang="ru-RU" i="1" dirty="0" smtClean="0">
                <a:solidFill>
                  <a:srgbClr val="002060"/>
                </a:solidFill>
              </a:rPr>
              <a:t> кашлю», </a:t>
            </a:r>
            <a:r>
              <a:rPr lang="ru-RU" i="1" dirty="0" err="1" smtClean="0">
                <a:solidFill>
                  <a:srgbClr val="002060"/>
                </a:solidFill>
              </a:rPr>
              <a:t>які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перешкоджають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відходженню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мокротиння</a:t>
            </a:r>
            <a:r>
              <a:rPr lang="ru-RU" i="1" dirty="0" smtClean="0">
                <a:solidFill>
                  <a:srgbClr val="002060"/>
                </a:solidFill>
              </a:rPr>
              <a:t>, вона </a:t>
            </a:r>
            <a:r>
              <a:rPr lang="ru-RU" i="1" dirty="0" err="1" smtClean="0">
                <a:solidFill>
                  <a:srgbClr val="002060"/>
                </a:solidFill>
              </a:rPr>
              <a:t>необхідна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щоб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вивести</a:t>
            </a:r>
            <a:r>
              <a:rPr lang="ru-RU" i="1" dirty="0" smtClean="0">
                <a:solidFill>
                  <a:srgbClr val="002060"/>
                </a:solidFill>
              </a:rPr>
              <a:t> з </a:t>
            </a:r>
            <a:r>
              <a:rPr lang="ru-RU" i="1" dirty="0" err="1" smtClean="0">
                <a:solidFill>
                  <a:srgbClr val="002060"/>
                </a:solidFill>
              </a:rPr>
              <a:t>легенів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токсини</a:t>
            </a:r>
            <a:r>
              <a:rPr lang="ru-RU" i="1" dirty="0" smtClean="0">
                <a:solidFill>
                  <a:srgbClr val="002060"/>
                </a:solidFill>
              </a:rPr>
              <a:t>. </a:t>
            </a:r>
            <a:r>
              <a:rPr lang="ru-RU" i="1" dirty="0" err="1" smtClean="0">
                <a:solidFill>
                  <a:srgbClr val="002060"/>
                </a:solidFill>
              </a:rPr>
              <a:t>Щоб</a:t>
            </a:r>
            <a:r>
              <a:rPr lang="ru-RU" i="1" dirty="0" smtClean="0">
                <a:solidFill>
                  <a:srgbClr val="002060"/>
                </a:solidFill>
              </a:rPr>
              <a:t> мокрота </a:t>
            </a:r>
            <a:r>
              <a:rPr lang="ru-RU" i="1" dirty="0" err="1" smtClean="0">
                <a:solidFill>
                  <a:srgbClr val="002060"/>
                </a:solidFill>
              </a:rPr>
              <a:t>була</a:t>
            </a:r>
            <a:r>
              <a:rPr lang="ru-RU" i="1" dirty="0" smtClean="0">
                <a:solidFill>
                  <a:srgbClr val="002060"/>
                </a:solidFill>
              </a:rPr>
              <a:t> «продуктивною» не </a:t>
            </a:r>
            <a:r>
              <a:rPr lang="ru-RU" i="1" dirty="0" err="1" smtClean="0">
                <a:solidFill>
                  <a:srgbClr val="002060"/>
                </a:solidFill>
              </a:rPr>
              <a:t>можна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щоб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поряд</a:t>
            </a:r>
            <a:r>
              <a:rPr lang="ru-RU" i="1" dirty="0" smtClean="0">
                <a:solidFill>
                  <a:srgbClr val="002060"/>
                </a:solidFill>
              </a:rPr>
              <a:t> з </a:t>
            </a:r>
            <a:r>
              <a:rPr lang="ru-RU" i="1" dirty="0" err="1" smtClean="0">
                <a:solidFill>
                  <a:srgbClr val="002060"/>
                </a:solidFill>
              </a:rPr>
              <a:t>пацієнтом</a:t>
            </a:r>
            <a:r>
              <a:rPr lang="ru-RU" i="1" dirty="0" smtClean="0">
                <a:solidFill>
                  <a:srgbClr val="002060"/>
                </a:solidFill>
              </a:rPr>
              <a:t> у </a:t>
            </a:r>
            <a:r>
              <a:rPr lang="ru-RU" i="1" dirty="0" err="1" smtClean="0">
                <a:solidFill>
                  <a:srgbClr val="002060"/>
                </a:solidFill>
              </a:rPr>
              <a:t>приміщенні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перебували</a:t>
            </a:r>
            <a:r>
              <a:rPr lang="ru-RU" i="1" dirty="0" smtClean="0">
                <a:solidFill>
                  <a:srgbClr val="002060"/>
                </a:solidFill>
              </a:rPr>
              <a:t> будь </a:t>
            </a:r>
            <a:r>
              <a:rPr lang="ru-RU" i="1" dirty="0" err="1" smtClean="0">
                <a:solidFill>
                  <a:srgbClr val="002060"/>
                </a:solidFill>
              </a:rPr>
              <a:t>які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пилові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предмети</a:t>
            </a:r>
            <a:r>
              <a:rPr lang="ru-RU" i="1" dirty="0" smtClean="0">
                <a:solidFill>
                  <a:srgbClr val="002060"/>
                </a:solidFill>
              </a:rPr>
              <a:t> (</a:t>
            </a:r>
            <a:r>
              <a:rPr lang="ru-RU" i="1" dirty="0" err="1" smtClean="0">
                <a:solidFill>
                  <a:srgbClr val="002060"/>
                </a:solidFill>
              </a:rPr>
              <a:t>килими</a:t>
            </a:r>
            <a:r>
              <a:rPr lang="ru-RU" i="1" dirty="0" smtClean="0">
                <a:solidFill>
                  <a:srgbClr val="002060"/>
                </a:solidFill>
              </a:rPr>
              <a:t> і т.д.), а </a:t>
            </a:r>
            <a:r>
              <a:rPr lang="ru-RU" i="1" dirty="0" err="1" smtClean="0">
                <a:solidFill>
                  <a:srgbClr val="002060"/>
                </a:solidFill>
              </a:rPr>
              <a:t>також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обігрівач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7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5085184"/>
            <a:ext cx="7254825" cy="1028328"/>
          </a:xfrm>
        </p:spPr>
        <p:txBody>
          <a:bodyPr/>
          <a:lstStyle/>
          <a:p>
            <a:r>
              <a:rPr lang="ru-RU" sz="1800" dirty="0" err="1" smtClean="0">
                <a:solidFill>
                  <a:srgbClr val="330099"/>
                </a:solidFill>
              </a:rPr>
              <a:t>Пневмонія</a:t>
            </a:r>
            <a:r>
              <a:rPr lang="ru-RU" sz="1800" dirty="0" smtClean="0">
                <a:solidFill>
                  <a:srgbClr val="330099"/>
                </a:solidFill>
              </a:rPr>
              <a:t> — </a:t>
            </a:r>
            <a:r>
              <a:rPr lang="ru-RU" sz="1800" dirty="0" err="1" smtClean="0">
                <a:solidFill>
                  <a:srgbClr val="330099"/>
                </a:solidFill>
              </a:rPr>
              <a:t>це</a:t>
            </a:r>
            <a:r>
              <a:rPr lang="ru-RU" sz="1800" dirty="0" smtClean="0">
                <a:solidFill>
                  <a:srgbClr val="330099"/>
                </a:solidFill>
              </a:rPr>
              <a:t> </a:t>
            </a:r>
            <a:r>
              <a:rPr lang="ru-RU" sz="1800" dirty="0" err="1" smtClean="0">
                <a:solidFill>
                  <a:srgbClr val="330099"/>
                </a:solidFill>
              </a:rPr>
              <a:t>гостре</a:t>
            </a:r>
            <a:r>
              <a:rPr lang="ru-RU" sz="1800" dirty="0" smtClean="0">
                <a:solidFill>
                  <a:srgbClr val="330099"/>
                </a:solidFill>
              </a:rPr>
              <a:t> </a:t>
            </a:r>
            <a:r>
              <a:rPr lang="ru-RU" sz="1800" dirty="0" err="1" smtClean="0">
                <a:solidFill>
                  <a:srgbClr val="330099"/>
                </a:solidFill>
              </a:rPr>
              <a:t>інфекційне</a:t>
            </a:r>
            <a:r>
              <a:rPr lang="ru-RU" sz="1800" dirty="0" smtClean="0">
                <a:solidFill>
                  <a:srgbClr val="330099"/>
                </a:solidFill>
              </a:rPr>
              <a:t> </a:t>
            </a:r>
            <a:r>
              <a:rPr lang="ru-RU" sz="1800" dirty="0" err="1" smtClean="0">
                <a:solidFill>
                  <a:srgbClr val="330099"/>
                </a:solidFill>
              </a:rPr>
              <a:t>запалення</a:t>
            </a:r>
            <a:r>
              <a:rPr lang="ru-RU" sz="1800" dirty="0" smtClean="0">
                <a:solidFill>
                  <a:srgbClr val="330099"/>
                </a:solidFill>
              </a:rPr>
              <a:t> </a:t>
            </a:r>
            <a:r>
              <a:rPr lang="ru-RU" sz="1800" dirty="0" err="1" smtClean="0">
                <a:solidFill>
                  <a:srgbClr val="330099"/>
                </a:solidFill>
              </a:rPr>
              <a:t>легенів</a:t>
            </a:r>
            <a:r>
              <a:rPr lang="ru-RU" sz="1800" dirty="0" smtClean="0">
                <a:solidFill>
                  <a:srgbClr val="330099"/>
                </a:solidFill>
              </a:rPr>
              <a:t>, при </a:t>
            </a:r>
            <a:r>
              <a:rPr lang="ru-RU" sz="1800" dirty="0" err="1" smtClean="0">
                <a:solidFill>
                  <a:srgbClr val="330099"/>
                </a:solidFill>
              </a:rPr>
              <a:t>якому</a:t>
            </a:r>
            <a:r>
              <a:rPr lang="ru-RU" sz="1800" dirty="0" smtClean="0">
                <a:solidFill>
                  <a:srgbClr val="330099"/>
                </a:solidFill>
              </a:rPr>
              <a:t> </a:t>
            </a:r>
            <a:r>
              <a:rPr lang="ru-RU" sz="1800" dirty="0" err="1" smtClean="0">
                <a:solidFill>
                  <a:srgbClr val="330099"/>
                </a:solidFill>
              </a:rPr>
              <a:t>уражаються</a:t>
            </a:r>
            <a:r>
              <a:rPr lang="ru-RU" sz="1800" dirty="0" smtClean="0">
                <a:solidFill>
                  <a:srgbClr val="330099"/>
                </a:solidFill>
              </a:rPr>
              <a:t> </a:t>
            </a:r>
            <a:r>
              <a:rPr lang="ru-RU" sz="1800" dirty="0" err="1" smtClean="0">
                <a:solidFill>
                  <a:srgbClr val="330099"/>
                </a:solidFill>
              </a:rPr>
              <a:t>альвеоли</a:t>
            </a:r>
            <a:r>
              <a:rPr lang="ru-RU" sz="1800" dirty="0" smtClean="0">
                <a:solidFill>
                  <a:srgbClr val="330099"/>
                </a:solidFill>
              </a:rPr>
              <a:t> (</a:t>
            </a:r>
            <a:r>
              <a:rPr lang="ru-RU" sz="1800" dirty="0" err="1" smtClean="0">
                <a:solidFill>
                  <a:srgbClr val="330099"/>
                </a:solidFill>
              </a:rPr>
              <a:t>мікроскопічні</a:t>
            </a:r>
            <a:r>
              <a:rPr lang="ru-RU" sz="1800" dirty="0" smtClean="0">
                <a:solidFill>
                  <a:srgbClr val="330099"/>
                </a:solidFill>
              </a:rPr>
              <a:t> </a:t>
            </a:r>
            <a:r>
              <a:rPr lang="ru-RU" sz="1800" dirty="0" err="1" smtClean="0">
                <a:solidFill>
                  <a:srgbClr val="330099"/>
                </a:solidFill>
              </a:rPr>
              <a:t>бульбашки</a:t>
            </a:r>
            <a:r>
              <a:rPr lang="ru-RU" sz="1800" dirty="0" smtClean="0">
                <a:solidFill>
                  <a:srgbClr val="330099"/>
                </a:solidFill>
              </a:rPr>
              <a:t>, </a:t>
            </a:r>
            <a:r>
              <a:rPr lang="ru-RU" sz="1800" dirty="0" err="1" smtClean="0">
                <a:solidFill>
                  <a:srgbClr val="330099"/>
                </a:solidFill>
              </a:rPr>
              <a:t>які</a:t>
            </a:r>
            <a:r>
              <a:rPr lang="ru-RU" sz="1800" dirty="0" smtClean="0">
                <a:solidFill>
                  <a:srgbClr val="330099"/>
                </a:solidFill>
              </a:rPr>
              <a:t> </a:t>
            </a:r>
            <a:r>
              <a:rPr lang="ru-RU" sz="1800" dirty="0" err="1" smtClean="0">
                <a:solidFill>
                  <a:srgbClr val="330099"/>
                </a:solidFill>
              </a:rPr>
              <a:t>знаходитимуться</a:t>
            </a:r>
            <a:r>
              <a:rPr lang="ru-RU" sz="1800" dirty="0" smtClean="0">
                <a:solidFill>
                  <a:srgbClr val="330099"/>
                </a:solidFill>
              </a:rPr>
              <a:t> на </a:t>
            </a:r>
            <a:r>
              <a:rPr lang="ru-RU" sz="1800" dirty="0" err="1" smtClean="0">
                <a:solidFill>
                  <a:srgbClr val="330099"/>
                </a:solidFill>
              </a:rPr>
              <a:t>кінці</a:t>
            </a:r>
            <a:r>
              <a:rPr lang="ru-RU" sz="1800" dirty="0" smtClean="0">
                <a:solidFill>
                  <a:srgbClr val="330099"/>
                </a:solidFill>
              </a:rPr>
              <a:t> </a:t>
            </a:r>
            <a:r>
              <a:rPr lang="ru-RU" sz="1800" dirty="0" err="1" smtClean="0">
                <a:solidFill>
                  <a:srgbClr val="330099"/>
                </a:solidFill>
              </a:rPr>
              <a:t>найменших</a:t>
            </a:r>
            <a:r>
              <a:rPr lang="ru-RU" sz="1800" dirty="0" smtClean="0">
                <a:solidFill>
                  <a:srgbClr val="330099"/>
                </a:solidFill>
              </a:rPr>
              <a:t> </a:t>
            </a:r>
            <a:r>
              <a:rPr lang="ru-RU" sz="1800" dirty="0" err="1" smtClean="0">
                <a:solidFill>
                  <a:srgbClr val="330099"/>
                </a:solidFill>
              </a:rPr>
              <a:t>бронхів</a:t>
            </a:r>
            <a:r>
              <a:rPr lang="ru-RU" sz="1800" dirty="0" smtClean="0">
                <a:solidFill>
                  <a:srgbClr val="330099"/>
                </a:solidFill>
              </a:rPr>
              <a:t> (</a:t>
            </a:r>
            <a:r>
              <a:rPr lang="ru-RU" sz="1800" dirty="0" err="1" smtClean="0">
                <a:solidFill>
                  <a:srgbClr val="330099"/>
                </a:solidFill>
              </a:rPr>
              <a:t>бронхіол</a:t>
            </a:r>
            <a:r>
              <a:rPr lang="ru-RU" sz="1800" dirty="0" smtClean="0">
                <a:solidFill>
                  <a:srgbClr val="330099"/>
                </a:solidFill>
              </a:rPr>
              <a:t>).</a:t>
            </a:r>
            <a:endParaRPr lang="ru-RU" sz="1800" dirty="0">
              <a:solidFill>
                <a:srgbClr val="330099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4536504" cy="420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484784"/>
            <a:ext cx="7326833" cy="4458816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Найчастіше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пневмонія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або</a:t>
            </a:r>
            <a:r>
              <a:rPr lang="ru-RU" dirty="0" smtClean="0">
                <a:solidFill>
                  <a:srgbClr val="FF0000"/>
                </a:solidFill>
              </a:rPr>
              <a:t> по-простому, </a:t>
            </a:r>
            <a:r>
              <a:rPr lang="ru-RU" dirty="0" err="1" smtClean="0">
                <a:solidFill>
                  <a:srgbClr val="FF0000"/>
                </a:solidFill>
              </a:rPr>
              <a:t>запалення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легенів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виникає</a:t>
            </a:r>
            <a:r>
              <a:rPr lang="ru-RU" dirty="0" smtClean="0">
                <a:solidFill>
                  <a:srgbClr val="FF0000"/>
                </a:solidFill>
              </a:rPr>
              <a:t> на </a:t>
            </a:r>
            <a:r>
              <a:rPr lang="ru-RU" dirty="0" err="1" smtClean="0">
                <a:solidFill>
                  <a:srgbClr val="FF0000"/>
                </a:solidFill>
              </a:rPr>
              <a:t>фоні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інших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захворювань</a:t>
            </a:r>
            <a:r>
              <a:rPr lang="ru-RU" dirty="0" smtClean="0">
                <a:solidFill>
                  <a:srgbClr val="FF0000"/>
                </a:solidFill>
              </a:rPr>
              <a:t>, але </a:t>
            </a:r>
            <a:r>
              <a:rPr lang="ru-RU" dirty="0" err="1" smtClean="0">
                <a:solidFill>
                  <a:srgbClr val="FF0000"/>
                </a:solidFill>
              </a:rPr>
              <a:t>може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також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виступати</a:t>
            </a:r>
            <a:r>
              <a:rPr lang="ru-RU" dirty="0" smtClean="0">
                <a:solidFill>
                  <a:srgbClr val="FF0000"/>
                </a:solidFill>
              </a:rPr>
              <a:t> як </a:t>
            </a:r>
            <a:r>
              <a:rPr lang="ru-RU" dirty="0" err="1" smtClean="0">
                <a:solidFill>
                  <a:srgbClr val="FF0000"/>
                </a:solidFill>
              </a:rPr>
              <a:t>окрема</a:t>
            </a:r>
            <a:r>
              <a:rPr lang="ru-RU" dirty="0" smtClean="0">
                <a:solidFill>
                  <a:srgbClr val="FF0000"/>
                </a:solidFill>
              </a:rPr>
              <a:t> хвороба. </a:t>
            </a:r>
            <a:r>
              <a:rPr lang="ru-RU" dirty="0" err="1" smtClean="0">
                <a:solidFill>
                  <a:srgbClr val="FF0000"/>
                </a:solidFill>
              </a:rPr>
              <a:t>Крім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безпосереднього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процесу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дихання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легені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виконують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багато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функцій</a:t>
            </a:r>
            <a:r>
              <a:rPr lang="ru-RU" dirty="0" smtClean="0">
                <a:solidFill>
                  <a:srgbClr val="FF0000"/>
                </a:solidFill>
              </a:rPr>
              <a:t> в </a:t>
            </a:r>
            <a:r>
              <a:rPr lang="ru-RU" dirty="0" err="1" smtClean="0">
                <a:solidFill>
                  <a:srgbClr val="FF0000"/>
                </a:solidFill>
              </a:rPr>
              <a:t>нашому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організмі</a:t>
            </a:r>
            <a:r>
              <a:rPr lang="ru-RU" dirty="0" smtClean="0">
                <a:solidFill>
                  <a:srgbClr val="FF0000"/>
                </a:solidFill>
              </a:rPr>
              <a:t>: вони </a:t>
            </a:r>
            <a:r>
              <a:rPr lang="ru-RU" dirty="0" err="1" smtClean="0">
                <a:solidFill>
                  <a:srgbClr val="FF0000"/>
                </a:solidFill>
              </a:rPr>
              <a:t>регулюють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обмін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рідини</a:t>
            </a:r>
            <a:r>
              <a:rPr lang="ru-RU" dirty="0" smtClean="0">
                <a:solidFill>
                  <a:srgbClr val="FF0000"/>
                </a:solidFill>
              </a:rPr>
              <a:t> та солей, систему </a:t>
            </a:r>
            <a:r>
              <a:rPr lang="ru-RU" dirty="0" err="1" smtClean="0">
                <a:solidFill>
                  <a:srgbClr val="FF0000"/>
                </a:solidFill>
              </a:rPr>
              <a:t>згортання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крові</a:t>
            </a:r>
            <a:r>
              <a:rPr lang="ru-RU" dirty="0" smtClean="0">
                <a:solidFill>
                  <a:srgbClr val="FF0000"/>
                </a:solidFill>
              </a:rPr>
              <a:t> і температуру </a:t>
            </a:r>
            <a:r>
              <a:rPr lang="ru-RU" dirty="0" err="1" smtClean="0">
                <a:solidFill>
                  <a:srgbClr val="FF0000"/>
                </a:solidFill>
              </a:rPr>
              <a:t>тіла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крім</a:t>
            </a:r>
            <a:r>
              <a:rPr lang="ru-RU" dirty="0" smtClean="0">
                <a:solidFill>
                  <a:srgbClr val="FF0000"/>
                </a:solidFill>
              </a:rPr>
              <a:t> того, вони </a:t>
            </a:r>
            <a:r>
              <a:rPr lang="ru-RU" dirty="0" err="1" smtClean="0">
                <a:solidFill>
                  <a:srgbClr val="FF0000"/>
                </a:solidFill>
              </a:rPr>
              <a:t>захищають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організм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від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шкідливих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мікроорганізмів</a:t>
            </a:r>
            <a:r>
              <a:rPr lang="ru-RU" dirty="0" smtClean="0">
                <a:solidFill>
                  <a:srgbClr val="FF0000"/>
                </a:solidFill>
              </a:rPr>
              <a:t>. Одним словом, </a:t>
            </a:r>
            <a:r>
              <a:rPr lang="ru-RU" dirty="0" err="1" smtClean="0">
                <a:solidFill>
                  <a:srgbClr val="FF0000"/>
                </a:solidFill>
              </a:rPr>
              <a:t>легені</a:t>
            </a:r>
            <a:r>
              <a:rPr lang="ru-RU" dirty="0" smtClean="0">
                <a:solidFill>
                  <a:srgbClr val="FF0000"/>
                </a:solidFill>
              </a:rPr>
              <a:t> — </a:t>
            </a:r>
            <a:r>
              <a:rPr lang="ru-RU" dirty="0" err="1" smtClean="0">
                <a:solidFill>
                  <a:srgbClr val="FF0000"/>
                </a:solidFill>
              </a:rPr>
              <a:t>це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своєрідний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фільтр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052736"/>
            <a:ext cx="3456384" cy="4191000"/>
          </a:xfrm>
        </p:spPr>
        <p:txBody>
          <a:bodyPr/>
          <a:lstStyle/>
          <a:p>
            <a:r>
              <a:rPr lang="ru-RU" sz="1800" dirty="0" smtClean="0">
                <a:solidFill>
                  <a:srgbClr val="660066"/>
                </a:solidFill>
              </a:rPr>
              <a:t> </a:t>
            </a:r>
            <a:r>
              <a:rPr lang="ru-RU" sz="1800" dirty="0" err="1" smtClean="0">
                <a:solidFill>
                  <a:srgbClr val="660066"/>
                </a:solidFill>
              </a:rPr>
              <a:t>Якщо</a:t>
            </a:r>
            <a:r>
              <a:rPr lang="ru-RU" sz="1800" dirty="0" smtClean="0">
                <a:solidFill>
                  <a:srgbClr val="660066"/>
                </a:solidFill>
              </a:rPr>
              <a:t> </a:t>
            </a:r>
            <a:r>
              <a:rPr lang="ru-RU" sz="1800" dirty="0" err="1" smtClean="0">
                <a:solidFill>
                  <a:srgbClr val="660066"/>
                </a:solidFill>
              </a:rPr>
              <a:t>організм</a:t>
            </a:r>
            <a:r>
              <a:rPr lang="ru-RU" sz="1800" dirty="0" smtClean="0">
                <a:solidFill>
                  <a:srgbClr val="660066"/>
                </a:solidFill>
              </a:rPr>
              <a:t> </a:t>
            </a:r>
            <a:r>
              <a:rPr lang="ru-RU" sz="1800" dirty="0" err="1" smtClean="0">
                <a:solidFill>
                  <a:srgbClr val="660066"/>
                </a:solidFill>
              </a:rPr>
              <a:t>людини</a:t>
            </a:r>
            <a:r>
              <a:rPr lang="ru-RU" sz="1800" dirty="0" smtClean="0">
                <a:solidFill>
                  <a:srgbClr val="660066"/>
                </a:solidFill>
              </a:rPr>
              <a:t> переносить </a:t>
            </a:r>
            <a:r>
              <a:rPr lang="ru-RU" sz="1800" dirty="0" err="1" smtClean="0">
                <a:solidFill>
                  <a:srgbClr val="660066"/>
                </a:solidFill>
              </a:rPr>
              <a:t>важку</a:t>
            </a:r>
            <a:r>
              <a:rPr lang="ru-RU" sz="1800" dirty="0" smtClean="0">
                <a:solidFill>
                  <a:srgbClr val="660066"/>
                </a:solidFill>
              </a:rPr>
              <a:t> травму, </a:t>
            </a:r>
            <a:r>
              <a:rPr lang="ru-RU" sz="1800" dirty="0" err="1" smtClean="0">
                <a:solidFill>
                  <a:srgbClr val="660066"/>
                </a:solidFill>
              </a:rPr>
              <a:t>операцію</a:t>
            </a:r>
            <a:r>
              <a:rPr lang="ru-RU" sz="1800" dirty="0" smtClean="0">
                <a:solidFill>
                  <a:srgbClr val="660066"/>
                </a:solidFill>
              </a:rPr>
              <a:t>, </a:t>
            </a:r>
            <a:r>
              <a:rPr lang="ru-RU" sz="1800" dirty="0" err="1" smtClean="0">
                <a:solidFill>
                  <a:srgbClr val="660066"/>
                </a:solidFill>
              </a:rPr>
              <a:t>опік</a:t>
            </a:r>
            <a:r>
              <a:rPr lang="ru-RU" sz="1800" dirty="0" smtClean="0">
                <a:solidFill>
                  <a:srgbClr val="660066"/>
                </a:solidFill>
              </a:rPr>
              <a:t>, </a:t>
            </a:r>
            <a:r>
              <a:rPr lang="ru-RU" sz="1800" dirty="0" err="1" smtClean="0">
                <a:solidFill>
                  <a:srgbClr val="660066"/>
                </a:solidFill>
              </a:rPr>
              <a:t>отруєння</a:t>
            </a:r>
            <a:r>
              <a:rPr lang="ru-RU" sz="1800" dirty="0" smtClean="0">
                <a:solidFill>
                  <a:srgbClr val="660066"/>
                </a:solidFill>
              </a:rPr>
              <a:t> і т.д., </a:t>
            </a:r>
            <a:r>
              <a:rPr lang="ru-RU" sz="1800" dirty="0" err="1" smtClean="0">
                <a:solidFill>
                  <a:srgbClr val="660066"/>
                </a:solidFill>
              </a:rPr>
              <a:t>токсини</a:t>
            </a:r>
            <a:r>
              <a:rPr lang="ru-RU" sz="1800" dirty="0" smtClean="0">
                <a:solidFill>
                  <a:srgbClr val="660066"/>
                </a:solidFill>
              </a:rPr>
              <a:t>, </a:t>
            </a:r>
            <a:r>
              <a:rPr lang="ru-RU" sz="1800" dirty="0" err="1" smtClean="0">
                <a:solidFill>
                  <a:srgbClr val="660066"/>
                </a:solidFill>
              </a:rPr>
              <a:t>які</a:t>
            </a:r>
            <a:r>
              <a:rPr lang="ru-RU" sz="1800" dirty="0" smtClean="0">
                <a:solidFill>
                  <a:srgbClr val="660066"/>
                </a:solidFill>
              </a:rPr>
              <a:t> </a:t>
            </a:r>
            <a:r>
              <a:rPr lang="ru-RU" sz="1800" dirty="0" err="1" smtClean="0">
                <a:solidFill>
                  <a:srgbClr val="660066"/>
                </a:solidFill>
              </a:rPr>
              <a:t>потрапляють</a:t>
            </a:r>
            <a:r>
              <a:rPr lang="ru-RU" sz="1800" dirty="0" smtClean="0">
                <a:solidFill>
                  <a:srgbClr val="660066"/>
                </a:solidFill>
              </a:rPr>
              <a:t> у кров, </a:t>
            </a:r>
            <a:r>
              <a:rPr lang="ru-RU" sz="1800" dirty="0" err="1" smtClean="0">
                <a:solidFill>
                  <a:srgbClr val="660066"/>
                </a:solidFill>
              </a:rPr>
              <a:t>виявляються</a:t>
            </a:r>
            <a:r>
              <a:rPr lang="ru-RU" sz="1800" dirty="0" smtClean="0">
                <a:solidFill>
                  <a:srgbClr val="660066"/>
                </a:solidFill>
              </a:rPr>
              <a:t> в </a:t>
            </a:r>
            <a:r>
              <a:rPr lang="ru-RU" sz="1800" dirty="0" err="1" smtClean="0">
                <a:solidFill>
                  <a:srgbClr val="660066"/>
                </a:solidFill>
              </a:rPr>
              <a:t>легенях</a:t>
            </a:r>
            <a:r>
              <a:rPr lang="ru-RU" sz="1800" dirty="0" smtClean="0">
                <a:solidFill>
                  <a:srgbClr val="660066"/>
                </a:solidFill>
              </a:rPr>
              <a:t>. </a:t>
            </a:r>
            <a:r>
              <a:rPr lang="ru-RU" sz="1800" dirty="0" err="1" smtClean="0">
                <a:solidFill>
                  <a:srgbClr val="660066"/>
                </a:solidFill>
              </a:rPr>
              <a:t>Власне</a:t>
            </a:r>
            <a:r>
              <a:rPr lang="ru-RU" sz="1800" dirty="0" smtClean="0">
                <a:solidFill>
                  <a:srgbClr val="660066"/>
                </a:solidFill>
              </a:rPr>
              <a:t> </a:t>
            </a:r>
            <a:r>
              <a:rPr lang="ru-RU" sz="1800" dirty="0" err="1" smtClean="0">
                <a:solidFill>
                  <a:srgbClr val="660066"/>
                </a:solidFill>
              </a:rPr>
              <a:t>кажучи</a:t>
            </a:r>
            <a:r>
              <a:rPr lang="ru-RU" sz="1800" dirty="0" smtClean="0">
                <a:solidFill>
                  <a:srgbClr val="660066"/>
                </a:solidFill>
              </a:rPr>
              <a:t>, </a:t>
            </a:r>
            <a:r>
              <a:rPr lang="ru-RU" sz="1800" dirty="0" err="1" smtClean="0">
                <a:solidFill>
                  <a:srgbClr val="660066"/>
                </a:solidFill>
              </a:rPr>
              <a:t>легені</a:t>
            </a:r>
            <a:r>
              <a:rPr lang="ru-RU" sz="1800" dirty="0" smtClean="0">
                <a:solidFill>
                  <a:srgbClr val="660066"/>
                </a:solidFill>
              </a:rPr>
              <a:t> </a:t>
            </a:r>
            <a:r>
              <a:rPr lang="ru-RU" sz="1800" dirty="0" err="1" smtClean="0">
                <a:solidFill>
                  <a:srgbClr val="660066"/>
                </a:solidFill>
              </a:rPr>
              <a:t>покликані</a:t>
            </a:r>
            <a:r>
              <a:rPr lang="ru-RU" sz="1800" dirty="0" smtClean="0">
                <a:solidFill>
                  <a:srgbClr val="660066"/>
                </a:solidFill>
              </a:rPr>
              <a:t> </a:t>
            </a:r>
            <a:r>
              <a:rPr lang="ru-RU" sz="1800" dirty="0" err="1" smtClean="0">
                <a:solidFill>
                  <a:srgbClr val="660066"/>
                </a:solidFill>
              </a:rPr>
              <a:t>очистити</a:t>
            </a:r>
            <a:r>
              <a:rPr lang="ru-RU" sz="1800" dirty="0" smtClean="0">
                <a:solidFill>
                  <a:srgbClr val="660066"/>
                </a:solidFill>
              </a:rPr>
              <a:t> </a:t>
            </a:r>
            <a:r>
              <a:rPr lang="ru-RU" sz="1800" dirty="0" err="1" smtClean="0">
                <a:solidFill>
                  <a:srgbClr val="660066"/>
                </a:solidFill>
              </a:rPr>
              <a:t>від</a:t>
            </a:r>
            <a:r>
              <a:rPr lang="ru-RU" sz="1800" dirty="0" smtClean="0">
                <a:solidFill>
                  <a:srgbClr val="660066"/>
                </a:solidFill>
              </a:rPr>
              <a:t> них кров, але </a:t>
            </a:r>
            <a:r>
              <a:rPr lang="ru-RU" sz="1800" dirty="0" err="1" smtClean="0">
                <a:solidFill>
                  <a:srgbClr val="660066"/>
                </a:solidFill>
              </a:rPr>
              <a:t>іноді</a:t>
            </a:r>
            <a:r>
              <a:rPr lang="ru-RU" sz="1800" dirty="0" smtClean="0">
                <a:solidFill>
                  <a:srgbClr val="660066"/>
                </a:solidFill>
              </a:rPr>
              <a:t> вони просто не </a:t>
            </a:r>
            <a:r>
              <a:rPr lang="ru-RU" sz="1800" dirty="0" err="1" smtClean="0">
                <a:solidFill>
                  <a:srgbClr val="660066"/>
                </a:solidFill>
              </a:rPr>
              <a:t>справляються</a:t>
            </a:r>
            <a:r>
              <a:rPr lang="ru-RU" sz="1800" dirty="0" smtClean="0">
                <a:solidFill>
                  <a:srgbClr val="660066"/>
                </a:solidFill>
              </a:rPr>
              <a:t> — </a:t>
            </a:r>
            <a:r>
              <a:rPr lang="ru-RU" sz="1800" dirty="0" err="1" smtClean="0">
                <a:solidFill>
                  <a:srgbClr val="660066"/>
                </a:solidFill>
              </a:rPr>
              <a:t>тоді</a:t>
            </a:r>
            <a:r>
              <a:rPr lang="ru-RU" sz="1800" dirty="0" smtClean="0">
                <a:solidFill>
                  <a:srgbClr val="660066"/>
                </a:solidFill>
              </a:rPr>
              <a:t> </a:t>
            </a:r>
            <a:r>
              <a:rPr lang="ru-RU" sz="1800" dirty="0" err="1" smtClean="0">
                <a:solidFill>
                  <a:srgbClr val="660066"/>
                </a:solidFill>
              </a:rPr>
              <a:t>трапляється</a:t>
            </a:r>
            <a:r>
              <a:rPr lang="ru-RU" sz="1800" dirty="0" smtClean="0">
                <a:solidFill>
                  <a:srgbClr val="660066"/>
                </a:solidFill>
              </a:rPr>
              <a:t> </a:t>
            </a:r>
            <a:r>
              <a:rPr lang="ru-RU" sz="1800" dirty="0" err="1" smtClean="0">
                <a:solidFill>
                  <a:srgbClr val="660066"/>
                </a:solidFill>
              </a:rPr>
              <a:t>запалення</a:t>
            </a:r>
            <a:r>
              <a:rPr lang="ru-RU" sz="1800" dirty="0" smtClean="0">
                <a:solidFill>
                  <a:srgbClr val="660066"/>
                </a:solidFill>
              </a:rPr>
              <a:t>.</a:t>
            </a:r>
            <a:endParaRPr lang="ru-RU" sz="1800" dirty="0">
              <a:solidFill>
                <a:srgbClr val="660066"/>
              </a:solidFill>
            </a:endParaRPr>
          </a:p>
        </p:txBody>
      </p:sp>
      <p:pic>
        <p:nvPicPr>
          <p:cNvPr id="15364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68051"/>
            <a:ext cx="3810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4869160"/>
            <a:ext cx="7704856" cy="1440160"/>
          </a:xfrm>
        </p:spPr>
        <p:txBody>
          <a:bodyPr/>
          <a:lstStyle/>
          <a:p>
            <a:r>
              <a:rPr lang="ru-RU" sz="1800" dirty="0" err="1" smtClean="0"/>
              <a:t>Збудниками</a:t>
            </a:r>
            <a:r>
              <a:rPr lang="ru-RU" sz="1800" dirty="0" smtClean="0"/>
              <a:t> </a:t>
            </a:r>
            <a:r>
              <a:rPr lang="ru-RU" sz="1800" dirty="0" err="1" smtClean="0"/>
              <a:t>пневмонії</a:t>
            </a:r>
            <a:r>
              <a:rPr lang="ru-RU" sz="1800" dirty="0" smtClean="0"/>
              <a:t>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є </a:t>
            </a:r>
            <a:r>
              <a:rPr lang="ru-RU" sz="1800" dirty="0" err="1" smtClean="0"/>
              <a:t>пневмококи</a:t>
            </a:r>
            <a:r>
              <a:rPr lang="ru-RU" sz="1800" dirty="0" smtClean="0"/>
              <a:t>, </a:t>
            </a:r>
            <a:r>
              <a:rPr lang="ru-RU" sz="1800" dirty="0" err="1" smtClean="0"/>
              <a:t>стафілококи</a:t>
            </a:r>
            <a:r>
              <a:rPr lang="ru-RU" sz="1800" dirty="0" smtClean="0"/>
              <a:t>, </a:t>
            </a:r>
            <a:r>
              <a:rPr lang="ru-RU" sz="1800" dirty="0" err="1" smtClean="0"/>
              <a:t>стрептококи</a:t>
            </a:r>
            <a:r>
              <a:rPr lang="ru-RU" sz="1800" dirty="0" smtClean="0"/>
              <a:t>, </a:t>
            </a:r>
            <a:r>
              <a:rPr lang="ru-RU" sz="1800" dirty="0" err="1" smtClean="0"/>
              <a:t>іноді</a:t>
            </a:r>
            <a:r>
              <a:rPr lang="ru-RU" sz="1800" dirty="0" smtClean="0"/>
              <a:t> </a:t>
            </a:r>
            <a:r>
              <a:rPr lang="ru-RU" sz="1800" dirty="0" err="1" smtClean="0"/>
              <a:t>пневмонії</a:t>
            </a:r>
            <a:r>
              <a:rPr lang="ru-RU" sz="1800" dirty="0" smtClean="0"/>
              <a:t> </a:t>
            </a:r>
            <a:r>
              <a:rPr lang="ru-RU" sz="1800" dirty="0" err="1" smtClean="0"/>
              <a:t>можуть</a:t>
            </a:r>
            <a:r>
              <a:rPr lang="ru-RU" sz="1800" dirty="0" smtClean="0"/>
              <a:t> бути </a:t>
            </a:r>
            <a:r>
              <a:rPr lang="ru-RU" sz="1800" dirty="0" err="1" smtClean="0"/>
              <a:t>викликані</a:t>
            </a:r>
            <a:r>
              <a:rPr lang="ru-RU" sz="1800" dirty="0" smtClean="0"/>
              <a:t> </a:t>
            </a:r>
            <a:r>
              <a:rPr lang="ru-RU" sz="1800" dirty="0" err="1" smtClean="0"/>
              <a:t>хламідіями</a:t>
            </a:r>
            <a:r>
              <a:rPr lang="ru-RU" sz="1800" dirty="0" smtClean="0"/>
              <a:t>, </a:t>
            </a:r>
            <a:r>
              <a:rPr lang="ru-RU" sz="1800" dirty="0" err="1" smtClean="0"/>
              <a:t>мікоплазмою</a:t>
            </a:r>
            <a:r>
              <a:rPr lang="ru-RU" sz="1800" dirty="0" smtClean="0"/>
              <a:t>, </a:t>
            </a:r>
            <a:r>
              <a:rPr lang="ru-RU" sz="1800" dirty="0" err="1" smtClean="0"/>
              <a:t>цитомегаловірусом</a:t>
            </a:r>
            <a:r>
              <a:rPr lang="ru-RU" sz="1800" dirty="0" smtClean="0"/>
              <a:t> та </a:t>
            </a:r>
            <a:r>
              <a:rPr lang="ru-RU" sz="1800" dirty="0" err="1" smtClean="0"/>
              <a:t>кандидами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4704"/>
            <a:ext cx="5616624" cy="409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620688"/>
            <a:ext cx="7614865" cy="1218456"/>
          </a:xfrm>
        </p:spPr>
        <p:txBody>
          <a:bodyPr/>
          <a:lstStyle/>
          <a:p>
            <a:r>
              <a:rPr lang="ru-RU" sz="1800" i="1" dirty="0" err="1" smtClean="0">
                <a:solidFill>
                  <a:srgbClr val="339933"/>
                </a:solidFill>
              </a:rPr>
              <a:t>Лікарі</a:t>
            </a:r>
            <a:r>
              <a:rPr lang="ru-RU" sz="1800" i="1" dirty="0" smtClean="0">
                <a:solidFill>
                  <a:srgbClr val="339933"/>
                </a:solidFill>
              </a:rPr>
              <a:t> </a:t>
            </a:r>
            <a:r>
              <a:rPr lang="ru-RU" sz="1800" i="1" dirty="0" err="1" smtClean="0">
                <a:solidFill>
                  <a:srgbClr val="339933"/>
                </a:solidFill>
              </a:rPr>
              <a:t>стверджують</a:t>
            </a:r>
            <a:r>
              <a:rPr lang="ru-RU" sz="1800" i="1" dirty="0" smtClean="0">
                <a:solidFill>
                  <a:srgbClr val="339933"/>
                </a:solidFill>
              </a:rPr>
              <a:t>, </a:t>
            </a:r>
            <a:r>
              <a:rPr lang="ru-RU" sz="1800" i="1" dirty="0" err="1" smtClean="0">
                <a:solidFill>
                  <a:srgbClr val="339933"/>
                </a:solidFill>
              </a:rPr>
              <a:t>що</a:t>
            </a:r>
            <a:r>
              <a:rPr lang="ru-RU" sz="1800" i="1" dirty="0" smtClean="0">
                <a:solidFill>
                  <a:srgbClr val="339933"/>
                </a:solidFill>
              </a:rPr>
              <a:t> </a:t>
            </a:r>
            <a:r>
              <a:rPr lang="ru-RU" sz="1800" i="1" dirty="0" err="1" smtClean="0">
                <a:solidFill>
                  <a:srgbClr val="339933"/>
                </a:solidFill>
              </a:rPr>
              <a:t>навіть</a:t>
            </a:r>
            <a:r>
              <a:rPr lang="ru-RU" sz="1800" i="1" dirty="0" smtClean="0">
                <a:solidFill>
                  <a:srgbClr val="339933"/>
                </a:solidFill>
              </a:rPr>
              <a:t> у </a:t>
            </a:r>
            <a:r>
              <a:rPr lang="ru-RU" sz="1800" i="1" dirty="0" err="1" smtClean="0">
                <a:solidFill>
                  <a:srgbClr val="339933"/>
                </a:solidFill>
              </a:rPr>
              <a:t>здорової</a:t>
            </a:r>
            <a:r>
              <a:rPr lang="ru-RU" sz="1800" i="1" dirty="0" smtClean="0">
                <a:solidFill>
                  <a:srgbClr val="339933"/>
                </a:solidFill>
              </a:rPr>
              <a:t> </a:t>
            </a:r>
            <a:r>
              <a:rPr lang="ru-RU" sz="1800" i="1" dirty="0" err="1" smtClean="0">
                <a:solidFill>
                  <a:srgbClr val="339933"/>
                </a:solidFill>
              </a:rPr>
              <a:t>людини</a:t>
            </a:r>
            <a:r>
              <a:rPr lang="ru-RU" sz="1800" i="1" dirty="0" smtClean="0">
                <a:solidFill>
                  <a:srgbClr val="339933"/>
                </a:solidFill>
              </a:rPr>
              <a:t> в </a:t>
            </a:r>
            <a:r>
              <a:rPr lang="ru-RU" sz="1800" i="1" dirty="0" err="1" smtClean="0">
                <a:solidFill>
                  <a:srgbClr val="339933"/>
                </a:solidFill>
              </a:rPr>
              <a:t>організмі</a:t>
            </a:r>
            <a:r>
              <a:rPr lang="ru-RU" sz="1800" i="1" dirty="0" smtClean="0">
                <a:solidFill>
                  <a:srgbClr val="339933"/>
                </a:solidFill>
              </a:rPr>
              <a:t> </a:t>
            </a:r>
            <a:r>
              <a:rPr lang="ru-RU" sz="1800" i="1" dirty="0" err="1" smtClean="0">
                <a:solidFill>
                  <a:srgbClr val="339933"/>
                </a:solidFill>
              </a:rPr>
              <a:t>присутні</a:t>
            </a:r>
            <a:r>
              <a:rPr lang="ru-RU" sz="1800" i="1" dirty="0" smtClean="0">
                <a:solidFill>
                  <a:srgbClr val="339933"/>
                </a:solidFill>
              </a:rPr>
              <a:t> </a:t>
            </a:r>
            <a:r>
              <a:rPr lang="ru-RU" sz="1800" i="1" dirty="0" err="1" smtClean="0">
                <a:solidFill>
                  <a:srgbClr val="339933"/>
                </a:solidFill>
              </a:rPr>
              <a:t>віруси</a:t>
            </a:r>
            <a:r>
              <a:rPr lang="ru-RU" sz="1800" i="1" dirty="0" smtClean="0">
                <a:solidFill>
                  <a:srgbClr val="339933"/>
                </a:solidFill>
              </a:rPr>
              <a:t> і </a:t>
            </a:r>
            <a:r>
              <a:rPr lang="ru-RU" sz="1800" i="1" dirty="0" err="1" smtClean="0">
                <a:solidFill>
                  <a:srgbClr val="339933"/>
                </a:solidFill>
              </a:rPr>
              <a:t>бактерії</a:t>
            </a:r>
            <a:r>
              <a:rPr lang="ru-RU" sz="1800" i="1" dirty="0" smtClean="0">
                <a:solidFill>
                  <a:srgbClr val="339933"/>
                </a:solidFill>
              </a:rPr>
              <a:t>, але </a:t>
            </a:r>
            <a:r>
              <a:rPr lang="ru-RU" sz="1800" i="1" dirty="0" err="1" smtClean="0">
                <a:solidFill>
                  <a:srgbClr val="339933"/>
                </a:solidFill>
              </a:rPr>
              <a:t>тільки</a:t>
            </a:r>
            <a:r>
              <a:rPr lang="ru-RU" sz="1800" i="1" dirty="0" smtClean="0">
                <a:solidFill>
                  <a:srgbClr val="339933"/>
                </a:solidFill>
              </a:rPr>
              <a:t> коли </a:t>
            </a:r>
            <a:r>
              <a:rPr lang="ru-RU" sz="1800" i="1" dirty="0" err="1" smtClean="0">
                <a:solidFill>
                  <a:srgbClr val="339933"/>
                </a:solidFill>
              </a:rPr>
              <a:t>імунітет</a:t>
            </a:r>
            <a:r>
              <a:rPr lang="ru-RU" sz="1800" i="1" dirty="0" smtClean="0">
                <a:solidFill>
                  <a:srgbClr val="339933"/>
                </a:solidFill>
              </a:rPr>
              <a:t> ослаблений, вони </a:t>
            </a:r>
            <a:r>
              <a:rPr lang="ru-RU" sz="1800" i="1" dirty="0" err="1" smtClean="0">
                <a:solidFill>
                  <a:srgbClr val="339933"/>
                </a:solidFill>
              </a:rPr>
              <a:t>можуть</a:t>
            </a:r>
            <a:r>
              <a:rPr lang="ru-RU" sz="1800" i="1" dirty="0" smtClean="0">
                <a:solidFill>
                  <a:srgbClr val="339933"/>
                </a:solidFill>
              </a:rPr>
              <a:t> </a:t>
            </a:r>
            <a:r>
              <a:rPr lang="ru-RU" sz="1800" i="1" dirty="0" err="1" smtClean="0">
                <a:solidFill>
                  <a:srgbClr val="339933"/>
                </a:solidFill>
              </a:rPr>
              <a:t>атакувати</a:t>
            </a:r>
            <a:r>
              <a:rPr lang="ru-RU" sz="1800" i="1" dirty="0" smtClean="0">
                <a:solidFill>
                  <a:srgbClr val="339933"/>
                </a:solidFill>
              </a:rPr>
              <a:t> </a:t>
            </a:r>
            <a:r>
              <a:rPr lang="ru-RU" sz="1800" i="1" dirty="0" err="1" smtClean="0">
                <a:solidFill>
                  <a:srgbClr val="339933"/>
                </a:solidFill>
              </a:rPr>
              <a:t>різні</a:t>
            </a:r>
            <a:r>
              <a:rPr lang="ru-RU" sz="1800" i="1" dirty="0" smtClean="0">
                <a:solidFill>
                  <a:srgbClr val="339933"/>
                </a:solidFill>
              </a:rPr>
              <a:t> </a:t>
            </a:r>
            <a:r>
              <a:rPr lang="ru-RU" sz="1800" i="1" dirty="0" err="1" smtClean="0">
                <a:solidFill>
                  <a:srgbClr val="339933"/>
                </a:solidFill>
              </a:rPr>
              <a:t>органи</a:t>
            </a:r>
            <a:r>
              <a:rPr lang="ru-RU" sz="1800" i="1" dirty="0" smtClean="0">
                <a:solidFill>
                  <a:srgbClr val="339933"/>
                </a:solidFill>
              </a:rPr>
              <a:t>, у </a:t>
            </a:r>
            <a:r>
              <a:rPr lang="ru-RU" sz="1800" i="1" dirty="0" err="1" smtClean="0">
                <a:solidFill>
                  <a:srgbClr val="339933"/>
                </a:solidFill>
              </a:rPr>
              <a:t>випадку</a:t>
            </a:r>
            <a:r>
              <a:rPr lang="ru-RU" sz="1800" i="1" dirty="0" smtClean="0">
                <a:solidFill>
                  <a:srgbClr val="339933"/>
                </a:solidFill>
              </a:rPr>
              <a:t> </a:t>
            </a:r>
            <a:r>
              <a:rPr lang="ru-RU" sz="1800" i="1" dirty="0" err="1" smtClean="0">
                <a:solidFill>
                  <a:srgbClr val="339933"/>
                </a:solidFill>
              </a:rPr>
              <a:t>пневмонії</a:t>
            </a:r>
            <a:r>
              <a:rPr lang="ru-RU" sz="1800" i="1" dirty="0" smtClean="0">
                <a:solidFill>
                  <a:srgbClr val="339933"/>
                </a:solidFill>
              </a:rPr>
              <a:t> — </a:t>
            </a:r>
            <a:r>
              <a:rPr lang="ru-RU" sz="1800" i="1" dirty="0" err="1" smtClean="0">
                <a:solidFill>
                  <a:srgbClr val="339933"/>
                </a:solidFill>
              </a:rPr>
              <a:t>легені</a:t>
            </a:r>
            <a:r>
              <a:rPr lang="ru-RU" sz="1800" i="1" dirty="0" smtClean="0">
                <a:solidFill>
                  <a:srgbClr val="339933"/>
                </a:solidFill>
              </a:rPr>
              <a:t>.</a:t>
            </a:r>
            <a:endParaRPr lang="ru-RU" sz="1800" i="1" dirty="0">
              <a:solidFill>
                <a:srgbClr val="339933"/>
              </a:solidFill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78" y="1988840"/>
            <a:ext cx="6552728" cy="386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24128" y="1052736"/>
            <a:ext cx="3024336" cy="3854202"/>
          </a:xfrm>
        </p:spPr>
        <p:txBody>
          <a:bodyPr/>
          <a:lstStyle/>
          <a:p>
            <a:r>
              <a:rPr lang="ru-RU" sz="1800" dirty="0" err="1" smtClean="0"/>
              <a:t>Залежно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площі</a:t>
            </a:r>
            <a:r>
              <a:rPr lang="ru-RU" sz="1800" dirty="0" smtClean="0"/>
              <a:t> </a:t>
            </a:r>
            <a:r>
              <a:rPr lang="ru-RU" sz="1800" dirty="0" err="1" smtClean="0"/>
              <a:t>ураження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пневмонія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може</a:t>
            </a:r>
            <a:r>
              <a:rPr lang="ru-RU" sz="1800" dirty="0" smtClean="0"/>
              <a:t> бути </a:t>
            </a:r>
            <a:r>
              <a:rPr lang="ru-RU" sz="1800" dirty="0" err="1" smtClean="0"/>
              <a:t>вогнищевою</a:t>
            </a:r>
            <a:r>
              <a:rPr lang="ru-RU" sz="1800" dirty="0" smtClean="0"/>
              <a:t>, сегментарною, </a:t>
            </a:r>
            <a:r>
              <a:rPr lang="ru-RU" sz="1800" dirty="0" err="1" smtClean="0"/>
              <a:t>частково</a:t>
            </a:r>
            <a:r>
              <a:rPr lang="ru-RU" sz="1800" dirty="0" smtClean="0"/>
              <a:t> </a:t>
            </a:r>
            <a:r>
              <a:rPr lang="ru-RU" sz="1800" dirty="0" err="1" smtClean="0"/>
              <a:t>зливною</a:t>
            </a:r>
            <a:r>
              <a:rPr lang="ru-RU" sz="1800" dirty="0" smtClean="0"/>
              <a:t>, тотальною. </a:t>
            </a:r>
            <a:r>
              <a:rPr lang="ru-RU" sz="1800" dirty="0" err="1" smtClean="0"/>
              <a:t>Виділяють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односторонню</a:t>
            </a:r>
            <a:r>
              <a:rPr lang="ru-RU" sz="1800" dirty="0" smtClean="0"/>
              <a:t> і </a:t>
            </a:r>
            <a:r>
              <a:rPr lang="ru-RU" sz="1800" dirty="0" err="1" smtClean="0"/>
              <a:t>двосторонню</a:t>
            </a:r>
            <a:r>
              <a:rPr lang="ru-RU" sz="1800" dirty="0" smtClean="0"/>
              <a:t> </a:t>
            </a:r>
            <a:r>
              <a:rPr lang="ru-RU" sz="1800" dirty="0" err="1" smtClean="0"/>
              <a:t>пневмонію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496855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196752"/>
            <a:ext cx="7254825" cy="4746848"/>
          </a:xfrm>
        </p:spPr>
        <p:txBody>
          <a:bodyPr/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Симптоми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пневмонії</a:t>
            </a:r>
            <a:r>
              <a:rPr lang="ru-RU" sz="2800" b="1" dirty="0">
                <a:solidFill>
                  <a:srgbClr val="FF0000"/>
                </a:solidFill>
              </a:rPr>
              <a:t>: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dirty="0" err="1" smtClean="0">
                <a:solidFill>
                  <a:srgbClr val="0070C0"/>
                </a:solidFill>
              </a:rPr>
              <a:t>підвищена</a:t>
            </a:r>
            <a:r>
              <a:rPr lang="ru-RU" dirty="0" smtClean="0">
                <a:solidFill>
                  <a:srgbClr val="0070C0"/>
                </a:solidFill>
              </a:rPr>
              <a:t> температура;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загальна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слабкість</a:t>
            </a:r>
            <a:r>
              <a:rPr lang="ru-RU" dirty="0" smtClean="0">
                <a:solidFill>
                  <a:srgbClr val="0070C0"/>
                </a:solidFill>
              </a:rPr>
              <a:t> і </a:t>
            </a:r>
            <a:r>
              <a:rPr lang="ru-RU" dirty="0" err="1" smtClean="0">
                <a:solidFill>
                  <a:srgbClr val="0070C0"/>
                </a:solidFill>
              </a:rPr>
              <a:t>біль</a:t>
            </a:r>
            <a:r>
              <a:rPr lang="ru-RU" dirty="0" smtClean="0">
                <a:solidFill>
                  <a:srgbClr val="0070C0"/>
                </a:solidFill>
              </a:rPr>
              <a:t> у </a:t>
            </a:r>
            <a:r>
              <a:rPr lang="ru-RU" dirty="0" err="1" smtClean="0">
                <a:solidFill>
                  <a:srgbClr val="0070C0"/>
                </a:solidFill>
              </a:rPr>
              <a:t>м’язах</a:t>
            </a:r>
            <a:r>
              <a:rPr lang="ru-RU" dirty="0" smtClean="0">
                <a:solidFill>
                  <a:srgbClr val="0070C0"/>
                </a:solidFill>
              </a:rPr>
              <a:t>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кашель з мокротою;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посилення</a:t>
            </a:r>
            <a:r>
              <a:rPr lang="ru-RU" dirty="0" smtClean="0">
                <a:solidFill>
                  <a:srgbClr val="0070C0"/>
                </a:solidFill>
              </a:rPr>
              <a:t> голосового </a:t>
            </a:r>
            <a:r>
              <a:rPr lang="ru-RU" dirty="0" err="1" smtClean="0">
                <a:solidFill>
                  <a:srgbClr val="0070C0"/>
                </a:solidFill>
              </a:rPr>
              <a:t>тремтіння</a:t>
            </a:r>
            <a:r>
              <a:rPr lang="ru-RU" dirty="0" smtClean="0">
                <a:solidFill>
                  <a:srgbClr val="0070C0"/>
                </a:solidFill>
              </a:rPr>
              <a:t>; 	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вологі</a:t>
            </a:r>
            <a:r>
              <a:rPr lang="ru-RU" dirty="0" smtClean="0">
                <a:solidFill>
                  <a:srgbClr val="0070C0"/>
                </a:solidFill>
              </a:rPr>
              <a:t> хрипи;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виражена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блідість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шкіри</a:t>
            </a:r>
            <a:r>
              <a:rPr lang="ru-RU" dirty="0" smtClean="0">
                <a:solidFill>
                  <a:srgbClr val="0070C0"/>
                </a:solidFill>
              </a:rPr>
              <a:t>;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спроби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вдихнути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викликають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напад</a:t>
            </a:r>
            <a:r>
              <a:rPr lang="ru-RU" dirty="0" smtClean="0">
                <a:solidFill>
                  <a:srgbClr val="0070C0"/>
                </a:solidFill>
              </a:rPr>
              <a:t> кашлю;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548680"/>
            <a:ext cx="4104456" cy="3672408"/>
          </a:xfrm>
        </p:spPr>
        <p:txBody>
          <a:bodyPr/>
          <a:lstStyle/>
          <a:p>
            <a:r>
              <a:rPr lang="ru-RU" sz="2800" b="1" i="1" dirty="0" err="1" smtClean="0">
                <a:solidFill>
                  <a:srgbClr val="C00000"/>
                </a:solidFill>
              </a:rPr>
              <a:t>Лікування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пневмонії</a:t>
            </a:r>
            <a:endParaRPr lang="ru-RU" sz="2800" b="1" i="1" dirty="0" smtClean="0">
              <a:solidFill>
                <a:srgbClr val="C00000"/>
              </a:solidFill>
            </a:endParaRPr>
          </a:p>
          <a:p>
            <a:r>
              <a:rPr lang="ru-RU" sz="1800" dirty="0" smtClean="0">
                <a:solidFill>
                  <a:srgbClr val="330099"/>
                </a:solidFill>
              </a:rPr>
              <a:t>В </a:t>
            </a:r>
            <a:r>
              <a:rPr lang="ru-RU" sz="1800" dirty="0" err="1" smtClean="0">
                <a:solidFill>
                  <a:srgbClr val="330099"/>
                </a:solidFill>
              </a:rPr>
              <a:t>залежності</a:t>
            </a:r>
            <a:r>
              <a:rPr lang="ru-RU" sz="1800" dirty="0" smtClean="0">
                <a:solidFill>
                  <a:srgbClr val="330099"/>
                </a:solidFill>
              </a:rPr>
              <a:t> </a:t>
            </a:r>
            <a:r>
              <a:rPr lang="ru-RU" sz="1800" dirty="0" err="1" smtClean="0">
                <a:solidFill>
                  <a:srgbClr val="330099"/>
                </a:solidFill>
              </a:rPr>
              <a:t>від</a:t>
            </a:r>
            <a:r>
              <a:rPr lang="ru-RU" sz="1800" dirty="0" smtClean="0">
                <a:solidFill>
                  <a:srgbClr val="330099"/>
                </a:solidFill>
              </a:rPr>
              <a:t> характеру запального </a:t>
            </a:r>
            <a:r>
              <a:rPr lang="ru-RU" sz="1800" dirty="0" err="1" smtClean="0">
                <a:solidFill>
                  <a:srgbClr val="330099"/>
                </a:solidFill>
              </a:rPr>
              <a:t>процесу</a:t>
            </a:r>
            <a:r>
              <a:rPr lang="ru-RU" sz="1800" dirty="0" smtClean="0">
                <a:solidFill>
                  <a:srgbClr val="330099"/>
                </a:solidFill>
              </a:rPr>
              <a:t>, </a:t>
            </a:r>
            <a:r>
              <a:rPr lang="ru-RU" sz="1800" dirty="0" err="1" smtClean="0">
                <a:solidFill>
                  <a:srgbClr val="330099"/>
                </a:solidFill>
              </a:rPr>
              <a:t>лікар</a:t>
            </a:r>
            <a:r>
              <a:rPr lang="ru-RU" sz="1800" dirty="0" smtClean="0">
                <a:solidFill>
                  <a:srgbClr val="330099"/>
                </a:solidFill>
              </a:rPr>
              <a:t> повинен </a:t>
            </a:r>
            <a:r>
              <a:rPr lang="ru-RU" sz="1800" dirty="0" err="1" smtClean="0">
                <a:solidFill>
                  <a:srgbClr val="330099"/>
                </a:solidFill>
              </a:rPr>
              <a:t>підібрати</a:t>
            </a:r>
            <a:r>
              <a:rPr lang="ru-RU" sz="1800" dirty="0" smtClean="0">
                <a:solidFill>
                  <a:srgbClr val="330099"/>
                </a:solidFill>
              </a:rPr>
              <a:t> </a:t>
            </a:r>
            <a:r>
              <a:rPr lang="ru-RU" sz="1800" dirty="0" err="1" smtClean="0">
                <a:solidFill>
                  <a:srgbClr val="330099"/>
                </a:solidFill>
              </a:rPr>
              <a:t>антибіотик</a:t>
            </a:r>
            <a:r>
              <a:rPr lang="ru-RU" sz="1800" dirty="0" smtClean="0">
                <a:solidFill>
                  <a:srgbClr val="330099"/>
                </a:solidFill>
              </a:rPr>
              <a:t>. </a:t>
            </a:r>
            <a:r>
              <a:rPr lang="ru-RU" sz="1800" dirty="0" err="1" smtClean="0">
                <a:solidFill>
                  <a:srgbClr val="330099"/>
                </a:solidFill>
              </a:rPr>
              <a:t>Якщо</a:t>
            </a:r>
            <a:r>
              <a:rPr lang="ru-RU" sz="1800" dirty="0" smtClean="0">
                <a:solidFill>
                  <a:srgbClr val="330099"/>
                </a:solidFill>
              </a:rPr>
              <a:t> </a:t>
            </a:r>
            <a:r>
              <a:rPr lang="ru-RU" sz="1800" dirty="0" err="1" smtClean="0">
                <a:solidFill>
                  <a:srgbClr val="330099"/>
                </a:solidFill>
              </a:rPr>
              <a:t>запалення</a:t>
            </a:r>
            <a:r>
              <a:rPr lang="ru-RU" sz="1800" dirty="0" smtClean="0">
                <a:solidFill>
                  <a:srgbClr val="330099"/>
                </a:solidFill>
              </a:rPr>
              <a:t> </a:t>
            </a:r>
            <a:r>
              <a:rPr lang="ru-RU" sz="1800" dirty="0" err="1" smtClean="0">
                <a:solidFill>
                  <a:srgbClr val="330099"/>
                </a:solidFill>
              </a:rPr>
              <a:t>легенів</a:t>
            </a:r>
            <a:r>
              <a:rPr lang="ru-RU" sz="1800" dirty="0" smtClean="0">
                <a:solidFill>
                  <a:srgbClr val="330099"/>
                </a:solidFill>
              </a:rPr>
              <a:t> не </a:t>
            </a:r>
            <a:r>
              <a:rPr lang="ru-RU" sz="1800" dirty="0" err="1" smtClean="0">
                <a:solidFill>
                  <a:srgbClr val="330099"/>
                </a:solidFill>
              </a:rPr>
              <a:t>важке</a:t>
            </a:r>
            <a:r>
              <a:rPr lang="ru-RU" sz="1800" dirty="0" smtClean="0">
                <a:solidFill>
                  <a:srgbClr val="330099"/>
                </a:solidFill>
              </a:rPr>
              <a:t>, </a:t>
            </a:r>
            <a:r>
              <a:rPr lang="ru-RU" sz="1800" dirty="0" err="1" smtClean="0">
                <a:solidFill>
                  <a:srgbClr val="330099"/>
                </a:solidFill>
              </a:rPr>
              <a:t>лікування</a:t>
            </a:r>
            <a:r>
              <a:rPr lang="ru-RU" sz="1800" dirty="0" smtClean="0">
                <a:solidFill>
                  <a:srgbClr val="330099"/>
                </a:solidFill>
              </a:rPr>
              <a:t> </a:t>
            </a:r>
            <a:r>
              <a:rPr lang="ru-RU" sz="1800" dirty="0" err="1" smtClean="0">
                <a:solidFill>
                  <a:srgbClr val="330099"/>
                </a:solidFill>
              </a:rPr>
              <a:t>цілком</a:t>
            </a:r>
            <a:r>
              <a:rPr lang="ru-RU" sz="1800" dirty="0" smtClean="0">
                <a:solidFill>
                  <a:srgbClr val="330099"/>
                </a:solidFill>
              </a:rPr>
              <a:t> </a:t>
            </a:r>
            <a:r>
              <a:rPr lang="ru-RU" sz="1800" dirty="0" err="1" smtClean="0">
                <a:solidFill>
                  <a:srgbClr val="330099"/>
                </a:solidFill>
              </a:rPr>
              <a:t>можна</a:t>
            </a:r>
            <a:r>
              <a:rPr lang="ru-RU" sz="1800" dirty="0" smtClean="0">
                <a:solidFill>
                  <a:srgbClr val="330099"/>
                </a:solidFill>
              </a:rPr>
              <a:t> </a:t>
            </a:r>
            <a:r>
              <a:rPr lang="ru-RU" sz="1800" dirty="0" err="1" smtClean="0">
                <a:solidFill>
                  <a:srgbClr val="330099"/>
                </a:solidFill>
              </a:rPr>
              <a:t>проводити</a:t>
            </a:r>
            <a:r>
              <a:rPr lang="ru-RU" sz="1800" dirty="0" smtClean="0">
                <a:solidFill>
                  <a:srgbClr val="330099"/>
                </a:solidFill>
              </a:rPr>
              <a:t> </a:t>
            </a:r>
            <a:r>
              <a:rPr lang="ru-RU" sz="1800" dirty="0" err="1" smtClean="0">
                <a:solidFill>
                  <a:srgbClr val="330099"/>
                </a:solidFill>
              </a:rPr>
              <a:t>вдома</a:t>
            </a:r>
            <a:r>
              <a:rPr lang="ru-RU" sz="1800" dirty="0" smtClean="0">
                <a:solidFill>
                  <a:srgbClr val="330099"/>
                </a:solidFill>
              </a:rPr>
              <a:t>. В </a:t>
            </a:r>
            <a:r>
              <a:rPr lang="ru-RU" sz="1800" dirty="0" err="1" smtClean="0">
                <a:solidFill>
                  <a:srgbClr val="330099"/>
                </a:solidFill>
              </a:rPr>
              <a:t>іншому</a:t>
            </a:r>
            <a:r>
              <a:rPr lang="ru-RU" sz="1800" dirty="0" smtClean="0">
                <a:solidFill>
                  <a:srgbClr val="330099"/>
                </a:solidFill>
              </a:rPr>
              <a:t> </a:t>
            </a:r>
            <a:r>
              <a:rPr lang="ru-RU" sz="1800" dirty="0" err="1" smtClean="0">
                <a:solidFill>
                  <a:srgbClr val="330099"/>
                </a:solidFill>
              </a:rPr>
              <a:t>випадку</a:t>
            </a:r>
            <a:r>
              <a:rPr lang="ru-RU" sz="1800" dirty="0" smtClean="0">
                <a:solidFill>
                  <a:srgbClr val="330099"/>
                </a:solidFill>
              </a:rPr>
              <a:t> — </a:t>
            </a:r>
            <a:r>
              <a:rPr lang="ru-RU" sz="1800" dirty="0" err="1" smtClean="0">
                <a:solidFill>
                  <a:srgbClr val="330099"/>
                </a:solidFill>
              </a:rPr>
              <a:t>необхідна</a:t>
            </a:r>
            <a:r>
              <a:rPr lang="ru-RU" sz="1800" dirty="0" smtClean="0">
                <a:solidFill>
                  <a:srgbClr val="330099"/>
                </a:solidFill>
              </a:rPr>
              <a:t> </a:t>
            </a:r>
            <a:r>
              <a:rPr lang="ru-RU" sz="1800" dirty="0" err="1" smtClean="0">
                <a:solidFill>
                  <a:srgbClr val="330099"/>
                </a:solidFill>
              </a:rPr>
              <a:t>госпіталізація</a:t>
            </a:r>
            <a:r>
              <a:rPr lang="ru-RU" sz="1800" dirty="0" smtClean="0">
                <a:solidFill>
                  <a:srgbClr val="330099"/>
                </a:solidFill>
              </a:rPr>
              <a:t>. </a:t>
            </a:r>
            <a:r>
              <a:rPr lang="ru-RU" sz="1800" dirty="0" err="1" smtClean="0">
                <a:solidFill>
                  <a:srgbClr val="330099"/>
                </a:solidFill>
              </a:rPr>
              <a:t>Крім</a:t>
            </a:r>
            <a:r>
              <a:rPr lang="ru-RU" sz="1800" dirty="0" smtClean="0">
                <a:solidFill>
                  <a:srgbClr val="330099"/>
                </a:solidFill>
              </a:rPr>
              <a:t> </a:t>
            </a:r>
            <a:r>
              <a:rPr lang="ru-RU" sz="1800" dirty="0" err="1" smtClean="0">
                <a:solidFill>
                  <a:srgbClr val="330099"/>
                </a:solidFill>
              </a:rPr>
              <a:t>антибіотика</a:t>
            </a:r>
            <a:r>
              <a:rPr lang="ru-RU" sz="1800" dirty="0" smtClean="0">
                <a:solidFill>
                  <a:srgbClr val="330099"/>
                </a:solidFill>
              </a:rPr>
              <a:t>, </a:t>
            </a:r>
            <a:r>
              <a:rPr lang="ru-RU" sz="1800" dirty="0" err="1" smtClean="0">
                <a:solidFill>
                  <a:srgbClr val="330099"/>
                </a:solidFill>
              </a:rPr>
              <a:t>прописують</a:t>
            </a:r>
            <a:r>
              <a:rPr lang="ru-RU" sz="1800" dirty="0" smtClean="0">
                <a:solidFill>
                  <a:srgbClr val="330099"/>
                </a:solidFill>
              </a:rPr>
              <a:t> </a:t>
            </a:r>
            <a:r>
              <a:rPr lang="ru-RU" sz="1800" dirty="0" err="1" smtClean="0">
                <a:solidFill>
                  <a:srgbClr val="330099"/>
                </a:solidFill>
              </a:rPr>
              <a:t>також</a:t>
            </a:r>
            <a:r>
              <a:rPr lang="ru-RU" sz="1800" dirty="0" smtClean="0">
                <a:solidFill>
                  <a:srgbClr val="330099"/>
                </a:solidFill>
              </a:rPr>
              <a:t> </a:t>
            </a:r>
            <a:r>
              <a:rPr lang="ru-RU" sz="1800" dirty="0" err="1" smtClean="0">
                <a:solidFill>
                  <a:srgbClr val="330099"/>
                </a:solidFill>
              </a:rPr>
              <a:t>препарати</a:t>
            </a:r>
            <a:r>
              <a:rPr lang="ru-RU" sz="1800" dirty="0" smtClean="0">
                <a:solidFill>
                  <a:srgbClr val="330099"/>
                </a:solidFill>
              </a:rPr>
              <a:t>, </a:t>
            </a:r>
            <a:r>
              <a:rPr lang="ru-RU" sz="1800" dirty="0" err="1" smtClean="0">
                <a:solidFill>
                  <a:srgbClr val="330099"/>
                </a:solidFill>
              </a:rPr>
              <a:t>які</a:t>
            </a:r>
            <a:r>
              <a:rPr lang="ru-RU" sz="1800" dirty="0" smtClean="0">
                <a:solidFill>
                  <a:srgbClr val="330099"/>
                </a:solidFill>
              </a:rPr>
              <a:t> </a:t>
            </a:r>
            <a:r>
              <a:rPr lang="ru-RU" sz="1800" dirty="0" err="1" smtClean="0">
                <a:solidFill>
                  <a:srgbClr val="330099"/>
                </a:solidFill>
              </a:rPr>
              <a:t>розширюють</a:t>
            </a:r>
            <a:r>
              <a:rPr lang="ru-RU" sz="1800" dirty="0" smtClean="0">
                <a:solidFill>
                  <a:srgbClr val="330099"/>
                </a:solidFill>
              </a:rPr>
              <a:t> бронхи і </a:t>
            </a:r>
            <a:r>
              <a:rPr lang="ru-RU" sz="1800" dirty="0" err="1" smtClean="0">
                <a:solidFill>
                  <a:srgbClr val="330099"/>
                </a:solidFill>
              </a:rPr>
              <a:t>відхаркувальні</a:t>
            </a:r>
            <a:r>
              <a:rPr lang="ru-RU" sz="1800" dirty="0" smtClean="0">
                <a:solidFill>
                  <a:srgbClr val="330099"/>
                </a:solidFill>
              </a:rPr>
              <a:t> </a:t>
            </a:r>
            <a:r>
              <a:rPr lang="ru-RU" sz="1800" dirty="0" err="1" smtClean="0">
                <a:solidFill>
                  <a:srgbClr val="330099"/>
                </a:solidFill>
              </a:rPr>
              <a:t>засоби</a:t>
            </a:r>
            <a:r>
              <a:rPr lang="ru-RU" sz="1800" dirty="0" smtClean="0">
                <a:solidFill>
                  <a:srgbClr val="330099"/>
                </a:solidFill>
              </a:rPr>
              <a:t>.</a:t>
            </a:r>
          </a:p>
          <a:p>
            <a:endParaRPr lang="ru-RU" sz="1800" dirty="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60" y="577890"/>
            <a:ext cx="417646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нового учебного года">
  <a:themeElements>
    <a:clrScheme name="Другая 1">
      <a:dk1>
        <a:sysClr val="windowText" lastClr="000000"/>
      </a:dk1>
      <a:lt1>
        <a:sysClr val="window" lastClr="FFFFFF"/>
      </a:lt1>
      <a:dk2>
        <a:srgbClr val="0BD0D9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s_edb2schl_tp0101838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edb2schl_tp01018387 1">
        <a:dk1>
          <a:srgbClr val="000000"/>
        </a:dk1>
        <a:lt1>
          <a:srgbClr val="0099CC"/>
        </a:lt1>
        <a:dk2>
          <a:srgbClr val="000000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b2schl_tp01018387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b2schl_tp01018387 3">
        <a:dk1>
          <a:srgbClr val="5F5F5F"/>
        </a:dk1>
        <a:lt1>
          <a:srgbClr val="FFFFFF"/>
        </a:lt1>
        <a:dk2>
          <a:srgbClr val="5F5F5F"/>
        </a:dk2>
        <a:lt2>
          <a:srgbClr val="00000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нового учебного года</Template>
  <TotalTime>61</TotalTime>
  <Words>409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Times New Roman</vt:lpstr>
      <vt:lpstr>Arial</vt:lpstr>
      <vt:lpstr>Verdana</vt:lpstr>
      <vt:lpstr>Презентация нового учебного года</vt:lpstr>
      <vt:lpstr>Пневмонія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Пневмонія</dc:title>
  <dc:creator>Viktor</dc:creator>
  <cp:lastModifiedBy>Viktor</cp:lastModifiedBy>
  <cp:revision>4</cp:revision>
  <cp:lastPrinted>1996-03-19T21:02:48Z</cp:lastPrinted>
  <dcterms:created xsi:type="dcterms:W3CDTF">2014-11-12T15:17:27Z</dcterms:created>
  <dcterms:modified xsi:type="dcterms:W3CDTF">2014-11-12T16:18:35Z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TC010183871049</vt:lpwstr>
  </property>
</Properties>
</file>