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3" r:id="rId3"/>
    <p:sldId id="264" r:id="rId4"/>
    <p:sldId id="258" r:id="rId5"/>
    <p:sldId id="262" r:id="rId6"/>
    <p:sldId id="261" r:id="rId7"/>
    <p:sldId id="265" r:id="rId8"/>
    <p:sldId id="259" r:id="rId9"/>
    <p:sldId id="266" r:id="rId10"/>
    <p:sldId id="267" r:id="rId11"/>
    <p:sldId id="268" r:id="rId12"/>
    <p:sldId id="271" r:id="rId13"/>
    <p:sldId id="272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8DA47-17EC-43E4-AC63-D98D355FA9E2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DBD24-A98E-4E8F-9FD3-35C15D4D9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938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DBD24-A98E-4E8F-9FD3-35C15D4D920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087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://uk.wikipedia.org/wiki/%D0%92%D0%86%D0%9B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7.png"/><Relationship Id="rId5" Type="http://schemas.microsoft.com/office/2007/relationships/media" Target="../media/media3.mp4"/><Relationship Id="rId10" Type="http://schemas.openxmlformats.org/officeDocument/2006/relationships/image" Target="../media/image36.png"/><Relationship Id="rId4" Type="http://schemas.openxmlformats.org/officeDocument/2006/relationships/video" Target="../media/media2.mp4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5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2.xml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8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7.jpeg"/><Relationship Id="rId5" Type="http://schemas.openxmlformats.org/officeDocument/2006/relationships/slide" Target="slide9.xml"/><Relationship Id="rId10" Type="http://schemas.openxmlformats.org/officeDocument/2006/relationships/image" Target="../media/image6.jpeg"/><Relationship Id="rId4" Type="http://schemas.openxmlformats.org/officeDocument/2006/relationships/slide" Target="slide8.xml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700808"/>
            <a:ext cx="73149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Щеплення та методи</a:t>
            </a:r>
          </a:p>
          <a:p>
            <a:pPr algn="ctr"/>
            <a:r>
              <a:rPr lang="uk-UA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їх виконання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096" y="5445224"/>
            <a:ext cx="3395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Підготувала учениця групи 11-3</a:t>
            </a:r>
          </a:p>
          <a:p>
            <a:r>
              <a:rPr lang="uk-UA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Красноградського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МНВК</a:t>
            </a:r>
          </a:p>
          <a:p>
            <a:r>
              <a:rPr lang="uk-UA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Гудз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Оксана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81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3286873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err="1" smtClean="0">
                <a:solidFill>
                  <a:schemeClr val="tx1"/>
                </a:solidFill>
              </a:rPr>
              <a:t>Поверн</a:t>
            </a:r>
            <a:r>
              <a:rPr lang="uk-UA" dirty="0" smtClean="0">
                <a:solidFill>
                  <a:schemeClr val="tx1"/>
                </a:solidFill>
              </a:rPr>
              <a:t>. до класифікації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Завершити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показ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слайдів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79912" y="764704"/>
            <a:ext cx="109049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Гепатит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 В</a:t>
            </a:r>
            <a:endParaRPr lang="ru-RU" dirty="0"/>
          </a:p>
        </p:txBody>
      </p:sp>
      <p:pic>
        <p:nvPicPr>
          <p:cNvPr id="11266" name="Picture 2" descr="http://narkologiya-moskva.ru/images/pictures/exampr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1" y="1331229"/>
            <a:ext cx="2845548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mmikz.com.ru/images/a/3/ostryj-gepatit-bd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11" y="1331228"/>
            <a:ext cx="3158840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diseases.academic.ru/pictures/diseases/189_189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057" y="1331228"/>
            <a:ext cx="2268252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00192" y="4211930"/>
            <a:ext cx="159671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Профілактика: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520859" y="4238283"/>
            <a:ext cx="126092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Симптоми: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08104" y="4797152"/>
            <a:ext cx="3282635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dirty="0" smtClean="0"/>
              <a:t>Вакцинація, </a:t>
            </a:r>
            <a:r>
              <a:rPr lang="ru-RU" dirty="0" err="1"/>
              <a:t>корекція</a:t>
            </a:r>
            <a:r>
              <a:rPr lang="ru-RU" dirty="0"/>
              <a:t> </a:t>
            </a:r>
            <a:r>
              <a:rPr lang="ru-RU" dirty="0" err="1"/>
              <a:t>поведінки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; </a:t>
            </a:r>
            <a:r>
              <a:rPr lang="ru-RU" dirty="0" err="1"/>
              <a:t>використання</a:t>
            </a:r>
            <a:r>
              <a:rPr lang="ru-RU" dirty="0"/>
              <a:t> разового </a:t>
            </a:r>
            <a:r>
              <a:rPr lang="ru-RU" dirty="0" err="1"/>
              <a:t>інструментарію</a:t>
            </a:r>
            <a:r>
              <a:rPr lang="ru-RU" dirty="0"/>
              <a:t>; </a:t>
            </a:r>
            <a:r>
              <a:rPr lang="ru-RU" dirty="0" err="1"/>
              <a:t>ретельне</a:t>
            </a:r>
            <a:r>
              <a:rPr lang="ru-RU" dirty="0"/>
              <a:t> </a:t>
            </a:r>
            <a:r>
              <a:rPr lang="ru-RU" dirty="0" err="1"/>
              <a:t>дотримання</a:t>
            </a:r>
            <a:r>
              <a:rPr lang="ru-RU" dirty="0"/>
              <a:t> правил </a:t>
            </a:r>
            <a:r>
              <a:rPr lang="ru-RU" dirty="0" err="1"/>
              <a:t>гігієни</a:t>
            </a:r>
            <a:r>
              <a:rPr lang="ru-RU" dirty="0"/>
              <a:t> в </a:t>
            </a:r>
            <a:r>
              <a:rPr lang="ru-RU" dirty="0" err="1"/>
              <a:t>побуті</a:t>
            </a:r>
            <a:r>
              <a:rPr lang="ru-RU" dirty="0"/>
              <a:t>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8711" y="4797152"/>
            <a:ext cx="45720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 err="1" smtClean="0"/>
              <a:t>Інтоксикація</a:t>
            </a:r>
            <a:r>
              <a:rPr lang="ru-RU" dirty="0" smtClean="0"/>
              <a:t>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детоксикаційної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печінки</a:t>
            </a:r>
            <a:r>
              <a:rPr lang="ru-RU" dirty="0"/>
              <a:t> і </a:t>
            </a:r>
            <a:r>
              <a:rPr lang="ru-RU" dirty="0" err="1"/>
              <a:t>холестазом</a:t>
            </a:r>
            <a:r>
              <a:rPr lang="ru-RU" dirty="0"/>
              <a:t> - </a:t>
            </a:r>
            <a:r>
              <a:rPr lang="ru-RU" dirty="0" err="1"/>
              <a:t>порушенням</a:t>
            </a:r>
            <a:r>
              <a:rPr lang="ru-RU" dirty="0"/>
              <a:t> </a:t>
            </a:r>
            <a:r>
              <a:rPr lang="ru-RU" dirty="0" err="1"/>
              <a:t>відтоку</a:t>
            </a:r>
            <a:r>
              <a:rPr lang="ru-RU" dirty="0"/>
              <a:t> </a:t>
            </a:r>
            <a:r>
              <a:rPr lang="ru-RU" dirty="0" err="1"/>
              <a:t>жовчі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414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3286873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err="1" smtClean="0">
                <a:solidFill>
                  <a:schemeClr val="tx1"/>
                </a:solidFill>
              </a:rPr>
              <a:t>Поверн</a:t>
            </a:r>
            <a:r>
              <a:rPr lang="uk-UA" dirty="0" smtClean="0">
                <a:solidFill>
                  <a:schemeClr val="tx1"/>
                </a:solidFill>
              </a:rPr>
              <a:t>. до класифікації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Завершити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показ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слайдів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3888" y="764704"/>
            <a:ext cx="140936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4" tooltip="ВІЛ"/>
              </a:rPr>
              <a:t>ВІЛ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-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інфекція</a:t>
            </a:r>
            <a:endParaRPr lang="ru-RU" dirty="0"/>
          </a:p>
        </p:txBody>
      </p:sp>
      <p:pic>
        <p:nvPicPr>
          <p:cNvPr id="10242" name="Picture 2" descr="http://kpi.ua/images/scary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47" y="1412776"/>
            <a:ext cx="2016224" cy="20162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kolo.poltava.ua/wp-content/uploads/2011/05/aids_rot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36945"/>
            <a:ext cx="1728191" cy="19641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t3.gstatic.com/images?q=tbn:ANd9GcTMm92-xYzBw2AiKPPIUlYknWwO3qsGzV4VEonROnd0a8LThzy7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05" y="1456835"/>
            <a:ext cx="2505832" cy="19442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92488" y="4509120"/>
            <a:ext cx="457200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/>
              <a:t>· </a:t>
            </a:r>
            <a:r>
              <a:rPr lang="ru-RU" dirty="0" err="1"/>
              <a:t>Зміна</a:t>
            </a:r>
            <a:r>
              <a:rPr lang="ru-RU" dirty="0"/>
              <a:t> способу </a:t>
            </a:r>
            <a:r>
              <a:rPr lang="ru-RU" dirty="0" err="1"/>
              <a:t>життя</a:t>
            </a:r>
            <a:r>
              <a:rPr lang="ru-RU" dirty="0"/>
              <a:t> людей;</a:t>
            </a:r>
            <a:br>
              <a:rPr lang="ru-RU" dirty="0"/>
            </a:br>
            <a:r>
              <a:rPr lang="ru-RU" dirty="0"/>
              <a:t>· </a:t>
            </a:r>
            <a:r>
              <a:rPr lang="ru-RU" dirty="0" err="1"/>
              <a:t>Зведення</a:t>
            </a:r>
            <a:r>
              <a:rPr lang="ru-RU" dirty="0"/>
              <a:t> до </a:t>
            </a:r>
            <a:r>
              <a:rPr lang="ru-RU" dirty="0" err="1"/>
              <a:t>мінімуму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 </a:t>
            </a:r>
            <a:r>
              <a:rPr lang="ru-RU" dirty="0" err="1"/>
              <a:t>ризику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належать до </a:t>
            </a:r>
            <a:r>
              <a:rPr lang="ru-RU" dirty="0" err="1"/>
              <a:t>груп</a:t>
            </a:r>
            <a:r>
              <a:rPr lang="ru-RU" dirty="0"/>
              <a:t> </a:t>
            </a:r>
            <a:r>
              <a:rPr lang="ru-RU" dirty="0" err="1"/>
              <a:t>підвищеної</a:t>
            </a:r>
            <a:r>
              <a:rPr lang="ru-RU" dirty="0"/>
              <a:t> </a:t>
            </a:r>
            <a:r>
              <a:rPr lang="ru-RU" dirty="0" err="1"/>
              <a:t>небезпеки</a:t>
            </a:r>
            <a:r>
              <a:rPr lang="ru-RU" dirty="0"/>
              <a:t> </a:t>
            </a:r>
            <a:r>
              <a:rPr lang="ru-RU" dirty="0" err="1"/>
              <a:t>інфікування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·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соціальних</a:t>
            </a:r>
            <a:r>
              <a:rPr lang="ru-RU" dirty="0"/>
              <a:t> умов,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/>
              <a:t>поширенню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r>
              <a:rPr lang="ru-RU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7856" y="3837635"/>
            <a:ext cx="159671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Профілактика: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246340" y="3837635"/>
            <a:ext cx="126092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Симптоми: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8034" y="4511927"/>
            <a:ext cx="4140533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лімфатичних</a:t>
            </a:r>
            <a:r>
              <a:rPr lang="ru-RU" dirty="0"/>
              <a:t> </a:t>
            </a:r>
            <a:r>
              <a:rPr lang="ru-RU" dirty="0" err="1" smtClean="0"/>
              <a:t>вузлів</a:t>
            </a:r>
            <a:r>
              <a:rPr lang="ru-RU" dirty="0" smtClean="0"/>
              <a:t>, </a:t>
            </a:r>
            <a:r>
              <a:rPr lang="ru-RU" dirty="0" err="1" smtClean="0"/>
              <a:t>збільшення</a:t>
            </a:r>
            <a:r>
              <a:rPr lang="ru-RU" dirty="0" smtClean="0"/>
              <a:t> </a:t>
            </a:r>
            <a:r>
              <a:rPr lang="ru-RU" dirty="0" err="1"/>
              <a:t>розмірів</a:t>
            </a:r>
            <a:r>
              <a:rPr lang="ru-RU" dirty="0"/>
              <a:t> </a:t>
            </a:r>
            <a:r>
              <a:rPr lang="ru-RU" dirty="0" err="1"/>
              <a:t>печінки</a:t>
            </a:r>
            <a:r>
              <a:rPr lang="ru-RU" dirty="0"/>
              <a:t> і </a:t>
            </a:r>
            <a:r>
              <a:rPr lang="ru-RU" dirty="0" err="1"/>
              <a:t>селезінки</a:t>
            </a:r>
            <a:r>
              <a:rPr lang="ru-RU" dirty="0"/>
              <a:t> </a:t>
            </a:r>
            <a:r>
              <a:rPr lang="ru-RU" dirty="0" smtClean="0"/>
              <a:t>, </a:t>
            </a:r>
            <a:r>
              <a:rPr lang="ru-RU" dirty="0" err="1" smtClean="0"/>
              <a:t>порушення</a:t>
            </a:r>
            <a:r>
              <a:rPr lang="ru-RU" dirty="0" smtClean="0"/>
              <a:t> </a:t>
            </a:r>
            <a:r>
              <a:rPr lang="ru-RU" dirty="0" err="1"/>
              <a:t>темпів</a:t>
            </a:r>
            <a:r>
              <a:rPr lang="ru-RU" dirty="0"/>
              <a:t> </a:t>
            </a:r>
            <a:r>
              <a:rPr lang="ru-RU" dirty="0" err="1"/>
              <a:t>фізичного</a:t>
            </a:r>
            <a:r>
              <a:rPr lang="ru-RU" dirty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, </a:t>
            </a:r>
            <a:r>
              <a:rPr lang="ru-RU" dirty="0" err="1" smtClean="0"/>
              <a:t>ураження</a:t>
            </a:r>
            <a:r>
              <a:rPr lang="ru-RU" dirty="0" smtClean="0"/>
              <a:t> </a:t>
            </a:r>
            <a:r>
              <a:rPr lang="ru-RU" dirty="0" err="1" smtClean="0"/>
              <a:t>шкіри</a:t>
            </a:r>
            <a:r>
              <a:rPr lang="ru-RU" dirty="0" smtClean="0"/>
              <a:t>, </a:t>
            </a:r>
            <a:r>
              <a:rPr lang="ru-RU" dirty="0" err="1" smtClean="0"/>
              <a:t>збільшення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припухлість</a:t>
            </a:r>
            <a:r>
              <a:rPr lang="ru-RU" dirty="0"/>
              <a:t>) </a:t>
            </a:r>
            <a:r>
              <a:rPr lang="ru-RU" dirty="0" err="1" smtClean="0"/>
              <a:t>навколовушних</a:t>
            </a:r>
            <a:r>
              <a:rPr lang="ru-RU" dirty="0" smtClean="0"/>
              <a:t> </a:t>
            </a:r>
            <a:r>
              <a:rPr lang="ru-RU" dirty="0" err="1"/>
              <a:t>слинних</a:t>
            </a:r>
            <a:r>
              <a:rPr lang="ru-RU" dirty="0"/>
              <a:t> </a:t>
            </a:r>
            <a:r>
              <a:rPr lang="ru-RU" dirty="0" err="1" smtClean="0"/>
              <a:t>залоз</a:t>
            </a:r>
            <a:r>
              <a:rPr lang="ru-RU" dirty="0" smtClean="0"/>
              <a:t>, </a:t>
            </a:r>
            <a:r>
              <a:rPr lang="ru-RU" dirty="0" err="1" smtClean="0"/>
              <a:t>поява</a:t>
            </a:r>
            <a:r>
              <a:rPr lang="ru-RU" dirty="0" smtClean="0"/>
              <a:t> </a:t>
            </a:r>
            <a:r>
              <a:rPr lang="ru-RU" dirty="0" err="1"/>
              <a:t>пухлин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4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likar.info/pictures_ckfinder/images/ctopriscarla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381250" cy="18002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erena.ru/pics/attached/47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555" y="1124744"/>
            <a:ext cx="2439496" cy="1836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syl.ru/misc/i/ai/84653/1433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2376264" cy="18002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244334"/>
            <a:ext cx="360002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/>
              <a:t>  </a:t>
            </a:r>
            <a:r>
              <a:rPr lang="ru-RU" dirty="0" err="1"/>
              <a:t>Інкубаційний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 </a:t>
            </a:r>
            <a:r>
              <a:rPr lang="ru-RU" dirty="0" smtClean="0"/>
              <a:t>до </a:t>
            </a:r>
            <a:r>
              <a:rPr lang="ru-RU" dirty="0"/>
              <a:t>2-7 </a:t>
            </a:r>
            <a:r>
              <a:rPr lang="ru-RU" dirty="0" err="1"/>
              <a:t>днів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359" y="4365104"/>
            <a:ext cx="411036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err="1" smtClean="0"/>
              <a:t>Висипка</a:t>
            </a:r>
            <a:r>
              <a:rPr lang="ru-RU" dirty="0" smtClean="0"/>
              <a:t> </a:t>
            </a:r>
            <a:r>
              <a:rPr lang="ru-RU" dirty="0" err="1" smtClean="0"/>
              <a:t>швидко</a:t>
            </a:r>
            <a:r>
              <a:rPr lang="ru-RU" dirty="0" smtClean="0"/>
              <a:t> </a:t>
            </a:r>
            <a:r>
              <a:rPr lang="ru-RU" dirty="0" err="1"/>
              <a:t>розповсюджується</a:t>
            </a:r>
            <a:r>
              <a:rPr lang="ru-RU" dirty="0"/>
              <a:t> на </a:t>
            </a:r>
            <a:r>
              <a:rPr lang="ru-RU" dirty="0" err="1"/>
              <a:t>обличчя</a:t>
            </a:r>
            <a:r>
              <a:rPr lang="ru-RU" dirty="0"/>
              <a:t>, </a:t>
            </a:r>
            <a:r>
              <a:rPr lang="ru-RU" dirty="0" err="1"/>
              <a:t>шию</a:t>
            </a:r>
            <a:r>
              <a:rPr lang="ru-RU" dirty="0"/>
              <a:t>, </a:t>
            </a:r>
            <a:r>
              <a:rPr lang="ru-RU" dirty="0" err="1"/>
              <a:t>тулуб</a:t>
            </a:r>
            <a:r>
              <a:rPr lang="ru-RU" dirty="0"/>
              <a:t> та </a:t>
            </a:r>
            <a:r>
              <a:rPr lang="ru-RU" dirty="0" err="1"/>
              <a:t>кінцівки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13642" y="3787059"/>
            <a:ext cx="3895163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err="1" smtClean="0"/>
              <a:t>Загальні</a:t>
            </a:r>
            <a:r>
              <a:rPr lang="ru-RU" dirty="0" smtClean="0"/>
              <a:t> </a:t>
            </a:r>
            <a:r>
              <a:rPr lang="ru-RU" dirty="0" err="1"/>
              <a:t>міри</a:t>
            </a:r>
            <a:r>
              <a:rPr lang="ru-RU" dirty="0"/>
              <a:t> – </a:t>
            </a:r>
            <a:r>
              <a:rPr lang="ru-RU" dirty="0" err="1"/>
              <a:t>раннє</a:t>
            </a:r>
            <a:r>
              <a:rPr lang="ru-RU" dirty="0"/>
              <a:t> </a:t>
            </a:r>
            <a:r>
              <a:rPr lang="ru-RU" dirty="0" err="1"/>
              <a:t>виявлення</a:t>
            </a:r>
            <a:r>
              <a:rPr lang="ru-RU" dirty="0"/>
              <a:t> та </a:t>
            </a:r>
            <a:r>
              <a:rPr lang="ru-RU" dirty="0" err="1"/>
              <a:t>ізоляція</a:t>
            </a:r>
            <a:r>
              <a:rPr lang="ru-RU" dirty="0"/>
              <a:t> </a:t>
            </a:r>
            <a:r>
              <a:rPr lang="ru-RU" dirty="0" err="1"/>
              <a:t>хворих</a:t>
            </a:r>
            <a:r>
              <a:rPr lang="ru-RU" dirty="0"/>
              <a:t>. </a:t>
            </a:r>
            <a:r>
              <a:rPr lang="ru-RU" dirty="0" err="1"/>
              <a:t>Ізолюють</a:t>
            </a:r>
            <a:r>
              <a:rPr lang="ru-RU" dirty="0"/>
              <a:t> на 10 </a:t>
            </a:r>
            <a:r>
              <a:rPr lang="ru-RU" dirty="0" err="1"/>
              <a:t>діб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початку </a:t>
            </a:r>
            <a:r>
              <a:rPr lang="ru-RU" dirty="0" err="1"/>
              <a:t>захворювання</a:t>
            </a:r>
            <a:r>
              <a:rPr lang="ru-RU" dirty="0"/>
              <a:t>. </a:t>
            </a:r>
            <a:r>
              <a:rPr lang="ru-RU" dirty="0" err="1"/>
              <a:t>Ізолюються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хворі</a:t>
            </a:r>
            <a:r>
              <a:rPr lang="ru-RU" dirty="0"/>
              <a:t> простою </a:t>
            </a:r>
            <a:r>
              <a:rPr lang="ru-RU" dirty="0" err="1"/>
              <a:t>ангіною</a:t>
            </a:r>
            <a:r>
              <a:rPr lang="ru-RU" dirty="0"/>
              <a:t> до 22 </a:t>
            </a:r>
            <a:r>
              <a:rPr lang="ru-RU" dirty="0" err="1"/>
              <a:t>діб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початку </a:t>
            </a:r>
            <a:r>
              <a:rPr lang="ru-RU" dirty="0" err="1"/>
              <a:t>хвороби</a:t>
            </a:r>
            <a:r>
              <a:rPr lang="ru-RU" dirty="0"/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3140968"/>
            <a:ext cx="153420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 err="1" smtClean="0"/>
              <a:t>Профілактика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80321" y="3807036"/>
            <a:ext cx="119840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Симптоми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72630" y="607895"/>
            <a:ext cx="108664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Дифтерія</a:t>
            </a:r>
            <a:endParaRPr lang="ru-RU" dirty="0"/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3286873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err="1" smtClean="0">
                <a:solidFill>
                  <a:schemeClr val="tx1"/>
                </a:solidFill>
              </a:rPr>
              <a:t>Поверн</a:t>
            </a:r>
            <a:r>
              <a:rPr lang="uk-UA" dirty="0" smtClean="0">
                <a:solidFill>
                  <a:schemeClr val="tx1"/>
                </a:solidFill>
              </a:rPr>
              <a:t>. до класифікації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Завершити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показ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слайдів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09414" y="404664"/>
            <a:ext cx="72600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Реакція організму на щеплення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340768"/>
            <a:ext cx="4572000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b="1" dirty="0" err="1"/>
              <a:t>Загальні</a:t>
            </a:r>
            <a:r>
              <a:rPr lang="ru-RU" b="1" dirty="0"/>
              <a:t> </a:t>
            </a:r>
            <a:r>
              <a:rPr lang="ru-RU" b="1" dirty="0" err="1"/>
              <a:t>реакції</a:t>
            </a: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До </a:t>
            </a:r>
            <a:r>
              <a:rPr lang="ru-RU" dirty="0" err="1"/>
              <a:t>загальних</a:t>
            </a:r>
            <a:r>
              <a:rPr lang="ru-RU" dirty="0"/>
              <a:t> </a:t>
            </a:r>
            <a:r>
              <a:rPr lang="ru-RU" dirty="0" err="1"/>
              <a:t>поствакцинальних</a:t>
            </a:r>
            <a:r>
              <a:rPr lang="ru-RU" dirty="0"/>
              <a:t> </a:t>
            </a:r>
            <a:r>
              <a:rPr lang="ru-RU" dirty="0" err="1"/>
              <a:t>реакцій</a:t>
            </a:r>
            <a:r>
              <a:rPr lang="ru-RU" dirty="0"/>
              <a:t> </a:t>
            </a:r>
            <a:r>
              <a:rPr lang="ru-RU" dirty="0" err="1"/>
              <a:t>відносять</a:t>
            </a:r>
            <a:r>
              <a:rPr lang="ru-RU" dirty="0"/>
              <a:t> </a:t>
            </a:r>
            <a:r>
              <a:rPr lang="ru-RU" dirty="0" err="1"/>
              <a:t>охоплює</a:t>
            </a:r>
            <a:r>
              <a:rPr lang="ru-RU" dirty="0"/>
              <a:t> </a:t>
            </a:r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висип</a:t>
            </a:r>
            <a:r>
              <a:rPr lang="ru-RU" dirty="0"/>
              <a:t>,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, </a:t>
            </a:r>
            <a:r>
              <a:rPr lang="ru-RU" dirty="0" err="1"/>
              <a:t>неспокій</a:t>
            </a:r>
            <a:r>
              <a:rPr lang="ru-RU" dirty="0"/>
              <a:t>, </a:t>
            </a:r>
            <a:r>
              <a:rPr lang="ru-RU" dirty="0" err="1"/>
              <a:t>порушення</a:t>
            </a:r>
            <a:r>
              <a:rPr lang="ru-RU" dirty="0"/>
              <a:t> сну і </a:t>
            </a:r>
            <a:r>
              <a:rPr lang="ru-RU" dirty="0" err="1"/>
              <a:t>апетиту</a:t>
            </a:r>
            <a:r>
              <a:rPr lang="ru-RU" dirty="0"/>
              <a:t>, </a:t>
            </a:r>
            <a:r>
              <a:rPr lang="ru-RU" dirty="0" err="1"/>
              <a:t>головний</a:t>
            </a:r>
            <a:r>
              <a:rPr lang="ru-RU" dirty="0"/>
              <a:t> </a:t>
            </a:r>
            <a:r>
              <a:rPr lang="ru-RU" dirty="0" err="1"/>
              <a:t>біль</a:t>
            </a:r>
            <a:r>
              <a:rPr lang="ru-RU" dirty="0"/>
              <a:t>, </a:t>
            </a:r>
            <a:r>
              <a:rPr lang="ru-RU" dirty="0" err="1"/>
              <a:t>запаморочення</a:t>
            </a:r>
            <a:r>
              <a:rPr lang="ru-RU" dirty="0"/>
              <a:t>, </a:t>
            </a:r>
            <a:r>
              <a:rPr lang="ru-RU" dirty="0" err="1"/>
              <a:t>короткочасну</a:t>
            </a:r>
            <a:r>
              <a:rPr lang="ru-RU" dirty="0"/>
              <a:t> </a:t>
            </a:r>
            <a:r>
              <a:rPr lang="ru-RU" dirty="0" err="1"/>
              <a:t>втрату</a:t>
            </a:r>
            <a:r>
              <a:rPr lang="ru-RU" dirty="0"/>
              <a:t> </a:t>
            </a:r>
            <a:r>
              <a:rPr lang="ru-RU" dirty="0" err="1"/>
              <a:t>свідомості</a:t>
            </a:r>
            <a:r>
              <a:rPr lang="ru-RU" dirty="0"/>
              <a:t>, </a:t>
            </a:r>
            <a:r>
              <a:rPr lang="ru-RU" dirty="0" err="1"/>
              <a:t>ціаноз</a:t>
            </a:r>
            <a:r>
              <a:rPr lang="ru-RU" dirty="0"/>
              <a:t>, </a:t>
            </a:r>
            <a:r>
              <a:rPr lang="ru-RU" dirty="0" err="1"/>
              <a:t>похолодання</a:t>
            </a:r>
            <a:r>
              <a:rPr lang="ru-RU" dirty="0"/>
              <a:t> </a:t>
            </a:r>
            <a:r>
              <a:rPr lang="ru-RU" dirty="0" err="1"/>
              <a:t>кінцівок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4005064"/>
            <a:ext cx="457200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b="1" dirty="0" err="1" smtClean="0"/>
              <a:t>Ускладнення</a:t>
            </a:r>
            <a:r>
              <a:rPr lang="ru-RU" b="1" dirty="0" smtClean="0"/>
              <a:t> </a:t>
            </a:r>
            <a:r>
              <a:rPr lang="ru-RU" b="1" dirty="0" err="1" smtClean="0"/>
              <a:t>вакцинації</a:t>
            </a:r>
            <a:r>
              <a:rPr lang="ru-RU" b="1" dirty="0" smtClean="0"/>
              <a:t>: </a:t>
            </a:r>
            <a:r>
              <a:rPr lang="ru-RU" dirty="0" err="1" smtClean="0"/>
              <a:t>різке</a:t>
            </a:r>
            <a:r>
              <a:rPr lang="ru-RU" dirty="0" smtClean="0"/>
              <a:t> </a:t>
            </a:r>
            <a:r>
              <a:rPr lang="ru-RU" dirty="0" err="1"/>
              <a:t>падіння</a:t>
            </a:r>
            <a:r>
              <a:rPr lang="ru-RU" dirty="0"/>
              <a:t> </a:t>
            </a:r>
            <a:r>
              <a:rPr lang="ru-RU" dirty="0" err="1"/>
              <a:t>артеріального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 (</a:t>
            </a:r>
            <a:r>
              <a:rPr lang="ru-RU" dirty="0" err="1"/>
              <a:t>анафілактичний</a:t>
            </a:r>
            <a:r>
              <a:rPr lang="ru-RU" dirty="0"/>
              <a:t> шок), як </a:t>
            </a:r>
            <a:r>
              <a:rPr lang="ru-RU" dirty="0" err="1"/>
              <a:t>прояв</a:t>
            </a:r>
            <a:r>
              <a:rPr lang="ru-RU" dirty="0"/>
              <a:t> </a:t>
            </a:r>
            <a:r>
              <a:rPr lang="ru-RU" dirty="0" err="1"/>
              <a:t>негайної</a:t>
            </a:r>
            <a:r>
              <a:rPr lang="ru-RU" dirty="0"/>
              <a:t> </a:t>
            </a:r>
            <a:r>
              <a:rPr lang="ru-RU" dirty="0" err="1"/>
              <a:t>алергічної</a:t>
            </a:r>
            <a:r>
              <a:rPr lang="ru-RU" dirty="0"/>
              <a:t> </a:t>
            </a:r>
            <a:r>
              <a:rPr lang="ru-RU" dirty="0" err="1"/>
              <a:t>реакції</a:t>
            </a:r>
            <a:r>
              <a:rPr lang="ru-RU" dirty="0"/>
              <a:t> на будь-</a:t>
            </a:r>
            <a:r>
              <a:rPr lang="ru-RU" dirty="0" err="1"/>
              <a:t>який</a:t>
            </a:r>
            <a:r>
              <a:rPr lang="ru-RU" dirty="0"/>
              <a:t> компонент </a:t>
            </a:r>
            <a:r>
              <a:rPr lang="ru-RU" dirty="0" err="1"/>
              <a:t>вакцини</a:t>
            </a:r>
            <a:r>
              <a:rPr lang="ru-RU" dirty="0"/>
              <a:t>, </a:t>
            </a:r>
            <a:r>
              <a:rPr lang="ru-RU" dirty="0" smtClean="0"/>
              <a:t> </a:t>
            </a:r>
            <a:r>
              <a:rPr lang="ru-RU" dirty="0" err="1"/>
              <a:t>судоми</a:t>
            </a:r>
            <a:r>
              <a:rPr lang="ru-RU" dirty="0"/>
              <a:t>, </a:t>
            </a:r>
            <a:r>
              <a:rPr lang="ru-RU" dirty="0" err="1"/>
              <a:t>неврологічні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, </a:t>
            </a:r>
            <a:r>
              <a:rPr lang="ru-RU" dirty="0" err="1"/>
              <a:t>алергічні</a:t>
            </a:r>
            <a:r>
              <a:rPr lang="ru-RU" dirty="0"/>
              <a:t> </a:t>
            </a:r>
            <a:r>
              <a:rPr lang="ru-RU" dirty="0" err="1"/>
              <a:t>реакції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</a:t>
            </a:r>
            <a:r>
              <a:rPr lang="ru-RU" dirty="0" err="1"/>
              <a:t>ступеня</a:t>
            </a:r>
            <a:r>
              <a:rPr lang="ru-RU" dirty="0"/>
              <a:t> </a:t>
            </a:r>
            <a:r>
              <a:rPr lang="ru-RU" dirty="0" err="1"/>
              <a:t>тяжкості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 </a:t>
            </a:r>
          </a:p>
        </p:txBody>
      </p:sp>
      <p:pic>
        <p:nvPicPr>
          <p:cNvPr id="12290" name="Picture 2" descr="http://corruptua.org/wp-content/uploads/2013/10/31013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168352" cy="22848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wz.lviv.ua/images/articles/2013/09/big/2dacfdce525ff6bd81ee0e135e533a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59126"/>
            <a:ext cx="3380134" cy="22462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Завершити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показ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слайдів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8073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Способи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введення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вакцин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Завершити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показ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слайдів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hlinkClick r:id="rId8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Ввнутрішньовенні інєкції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6049" y="1192113"/>
            <a:ext cx="3048000" cy="22860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4" name="Підшкірні інєкції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03912" y="1206168"/>
            <a:ext cx="3048000" cy="22860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7" name="Внутрішньомязеві інєкції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9571" y="3933056"/>
            <a:ext cx="3048000" cy="22860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8488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6536" y="457595"/>
            <a:ext cx="737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Як правильно 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робити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щеплення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Завершити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показ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слайдів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Как делать уколы - Самостоятельная работ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6288" y="1714500"/>
            <a:ext cx="4572000" cy="34290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555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2204864"/>
            <a:ext cx="6264696" cy="1800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Дякую</a:t>
            </a:r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за </a:t>
            </a:r>
            <a:r>
              <a:rPr lang="ru-RU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увагу</a:t>
            </a:r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!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48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42640" y="332656"/>
            <a:ext cx="1931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Зміст:</a:t>
            </a:r>
          </a:p>
        </p:txBody>
      </p:sp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971600" y="1477949"/>
            <a:ext cx="27749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hlinkClick r:id="rId2" action="ppaction://hlinksldjump"/>
              </a:rPr>
              <a:t>1. Що таке вакцина</a:t>
            </a:r>
            <a:endParaRPr lang="ru-RU" sz="2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899592" y="2361654"/>
            <a:ext cx="4739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hlinkClick r:id="rId3" action="ppaction://hlinksldjump"/>
              </a:rPr>
              <a:t>3</a:t>
            </a:r>
            <a:r>
              <a:rPr lang="uk-UA" sz="2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hlinkClick r:id="rId3" action="ppaction://hlinksldjump"/>
              </a:rPr>
              <a:t>. Реакція організму на щеплення</a:t>
            </a:r>
            <a:endParaRPr lang="uk-UA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1939614"/>
            <a:ext cx="3303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hlinkClick r:id="rId4" action="ppaction://hlinksldjump"/>
              </a:rPr>
              <a:t>2. Класифікація вакцин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6521" y="3276352"/>
            <a:ext cx="4809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hlinkClick r:id="rId5" action="ppaction://hlinksldjump"/>
              </a:rPr>
              <a:t>5. Як правильно робити щеплення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2823319"/>
            <a:ext cx="417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hlinkClick r:id="rId6" action="ppaction://hlinksldjump"/>
              </a:rPr>
              <a:t>4. Способи введення вакцини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" action="ppaction://hlinkshowjump?jump=endshow"/>
          </p:cNvPr>
          <p:cNvSpPr txBox="1"/>
          <p:nvPr/>
        </p:nvSpPr>
        <p:spPr>
          <a:xfrm>
            <a:off x="6337267" y="88263"/>
            <a:ext cx="280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Завершити показ слайдів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74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hlinkClick r:id="" action="ppaction://hlinkshowjump?jump=endshow"/>
          </p:cNvPr>
          <p:cNvSpPr txBox="1"/>
          <p:nvPr/>
        </p:nvSpPr>
        <p:spPr>
          <a:xfrm>
            <a:off x="6337267" y="88263"/>
            <a:ext cx="280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Завершити показ слайдів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1412776"/>
            <a:ext cx="45720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Вакцини</a:t>
            </a:r>
            <a:r>
              <a:rPr lang="ru-RU" dirty="0"/>
              <a:t> (лат. </a:t>
            </a:r>
            <a:r>
              <a:rPr lang="en-US" dirty="0" err="1"/>
              <a:t>vacca</a:t>
            </a:r>
            <a:r>
              <a:rPr lang="en-US" dirty="0"/>
              <a:t> — </a:t>
            </a:r>
            <a:r>
              <a:rPr lang="ru-RU" dirty="0"/>
              <a:t>корова) — </a:t>
            </a:r>
            <a:r>
              <a:rPr lang="ru-RU" dirty="0" err="1"/>
              <a:t>препарати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/>
              <a:t>ослаблених</a:t>
            </a:r>
            <a:r>
              <a:rPr lang="ru-RU" dirty="0"/>
              <a:t>, </a:t>
            </a:r>
            <a:r>
              <a:rPr lang="ru-RU" dirty="0" err="1"/>
              <a:t>вбитих</a:t>
            </a:r>
            <a:r>
              <a:rPr lang="ru-RU" dirty="0"/>
              <a:t> </a:t>
            </a:r>
            <a:r>
              <a:rPr lang="ru-RU" dirty="0" err="1"/>
              <a:t>збудників</a:t>
            </a:r>
            <a:r>
              <a:rPr lang="ru-RU" dirty="0"/>
              <a:t> хвороб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 </a:t>
            </a:r>
            <a:r>
              <a:rPr lang="ru-RU" dirty="0" err="1"/>
              <a:t>їхньої</a:t>
            </a:r>
            <a:r>
              <a:rPr lang="ru-RU" dirty="0"/>
              <a:t> </a:t>
            </a:r>
            <a:r>
              <a:rPr lang="ru-RU" dirty="0" err="1"/>
              <a:t>життєдіяль­ності</a:t>
            </a:r>
            <a:r>
              <a:rPr lang="ru-RU" dirty="0"/>
              <a:t>. </a:t>
            </a:r>
          </a:p>
        </p:txBody>
      </p:sp>
      <p:pic>
        <p:nvPicPr>
          <p:cNvPr id="1026" name="Picture 2" descr="http://admin.likar.info/pictures_ckfinder/images/178_14_12_2010vakc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1" y="1196752"/>
            <a:ext cx="2777806" cy="215875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vetlek.ru/img/shop/items/fs_000021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56498"/>
            <a:ext cx="2404001" cy="275498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harm-business.ru/wp-content/uploads/2009/07/518313_vaccines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2754986" cy="275498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usinessdelo.ru/uploads/posts/2014-03/1393750323_1.1.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12" y="3533075"/>
            <a:ext cx="2828657" cy="278925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hlinkClick r:id="rId6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03648" y="657848"/>
            <a:ext cx="586814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природою активного компоненту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вакцини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бувають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4658" y="3541698"/>
            <a:ext cx="4572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вакцини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,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що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містять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цільні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вбиті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мікроорганізми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(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2" action="ppaction://hlinksldjump" tooltip="Коклюш"/>
              </a:rPr>
              <a:t>коклюш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, 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3" action="ppaction://hlinksldjump" tooltip="Холера"/>
              </a:rPr>
              <a:t>холера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4658" y="4332888"/>
            <a:ext cx="45720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активні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вірусні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 — 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4" action="ppaction://hlinksldjump" tooltip="Поліомієліт"/>
              </a:rPr>
              <a:t>поліомієліт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, 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5" action="ppaction://hlinksldjump" tooltip="Грип"/>
              </a:rPr>
              <a:t>грип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4658" y="4869160"/>
            <a:ext cx="468742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анатоксини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 (</a:t>
            </a:r>
            <a:r>
              <a:rPr lang="ru-RU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6" action="ppaction://hlinksldjump"/>
              </a:rPr>
              <a:t>дифтерія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,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 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стафилококк);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1412776"/>
            <a:ext cx="4572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вакцини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з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живих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атенуйованих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вірусів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(</a:t>
            </a:r>
            <a:r>
              <a:rPr lang="ru-RU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7" action="ppaction://hlinksldjump"/>
              </a:rPr>
              <a:t>кір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,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 </a:t>
            </a:r>
            <a:r>
              <a:rPr lang="ru-RU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5" action="ppaction://hlinksldjump"/>
              </a:rPr>
              <a:t>грип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,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4" action="ppaction://hlinksldjump"/>
              </a:rPr>
              <a:t>поліомієліт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);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4658" y="2204863"/>
            <a:ext cx="45720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хімічно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синтезовані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субодиниці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чи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отримані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за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допомогою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генної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інженерії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 (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8" action="ppaction://hlinksldjump"/>
              </a:rPr>
              <a:t>гепатит В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,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5" action="ppaction://hlinksldjump"/>
              </a:rPr>
              <a:t>грип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, 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9" action="ppaction://hlinksldjump"/>
              </a:rPr>
              <a:t>ВІЛ-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hlinkClick r:id="rId9" action="ppaction://hlinksldjump"/>
              </a:rPr>
              <a:t>інфекція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),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адсорбовані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вакцини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(АКДС).</a:t>
            </a:r>
          </a:p>
        </p:txBody>
      </p:sp>
      <p:pic>
        <p:nvPicPr>
          <p:cNvPr id="2050" name="Picture 2" descr="http://lenta-ua.net/uploads/posts/2013-01/1359630223_vakcin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15854"/>
            <a:ext cx="2664296" cy="178109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osmoking18.ru/wp-content/uploads/2012/09/Vaktsina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08" y="4653136"/>
            <a:ext cx="2665683" cy="166605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vethelp.ru/images/vaccina-k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58" y="3062646"/>
            <a:ext cx="2664296" cy="145490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Завершити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показ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слайдів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13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0772" y="3933056"/>
            <a:ext cx="119840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Симптоми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806993" y="3933056"/>
            <a:ext cx="153420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Профілактика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585621"/>
            <a:ext cx="88299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/>
              <a:t>Холера</a:t>
            </a:r>
          </a:p>
        </p:txBody>
      </p:sp>
      <p:pic>
        <p:nvPicPr>
          <p:cNvPr id="8194" name="Picture 2" descr="http://upload.wikimedia.org/wikipedia/commons/2/2b/Adult_cholera_pati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65200"/>
            <a:ext cx="2225435" cy="18310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vlasti.net/news/news062011/126531/data/5150cd65e92635f5d51f094f0625fcc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065200"/>
            <a:ext cx="2160240" cy="1800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kelechek.ru/pics/2515_20957825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49769"/>
            <a:ext cx="2592288" cy="18612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9" y="3244334"/>
            <a:ext cx="340509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 err="1"/>
              <a:t>Інкубаційний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до 48 годин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9021" y="4610259"/>
            <a:ext cx="3888432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Активна </a:t>
            </a:r>
            <a:r>
              <a:rPr lang="ru-RU" dirty="0" err="1"/>
              <a:t>імунізація</a:t>
            </a:r>
            <a:r>
              <a:rPr lang="ru-RU" dirty="0"/>
              <a:t> при </a:t>
            </a:r>
            <a:r>
              <a:rPr lang="ru-RU" dirty="0" err="1"/>
              <a:t>виїзді</a:t>
            </a:r>
            <a:r>
              <a:rPr lang="ru-RU" dirty="0"/>
              <a:t> в </a:t>
            </a:r>
            <a:r>
              <a:rPr lang="ru-RU" dirty="0" err="1"/>
              <a:t>ендемічні</a:t>
            </a:r>
            <a:r>
              <a:rPr lang="ru-RU" dirty="0"/>
              <a:t> </a:t>
            </a:r>
            <a:r>
              <a:rPr lang="ru-RU" dirty="0" err="1"/>
              <a:t>райони</a:t>
            </a:r>
            <a:r>
              <a:rPr lang="ru-RU" dirty="0"/>
              <a:t> </a:t>
            </a:r>
            <a:r>
              <a:rPr lang="ru-RU" dirty="0" err="1"/>
              <a:t>неефективна</a:t>
            </a:r>
            <a:r>
              <a:rPr lang="ru-RU" dirty="0"/>
              <a:t> та </a:t>
            </a:r>
            <a:r>
              <a:rPr lang="ru-RU" dirty="0" err="1"/>
              <a:t>короткотривала</a:t>
            </a:r>
            <a:r>
              <a:rPr lang="ru-RU" dirty="0"/>
              <a:t>, тому </a:t>
            </a:r>
            <a:r>
              <a:rPr lang="ru-RU" dirty="0" err="1"/>
              <a:t>найефективніша</a:t>
            </a:r>
            <a:r>
              <a:rPr lang="ru-RU" dirty="0"/>
              <a:t> </a:t>
            </a:r>
            <a:r>
              <a:rPr lang="ru-RU" dirty="0" err="1"/>
              <a:t>профілактика</a:t>
            </a:r>
            <a:r>
              <a:rPr lang="ru-RU" dirty="0"/>
              <a:t> – </a:t>
            </a:r>
            <a:r>
              <a:rPr lang="ru-RU" dirty="0" err="1"/>
              <a:t>дотримання</a:t>
            </a:r>
            <a:r>
              <a:rPr lang="ru-RU" dirty="0"/>
              <a:t> правил </a:t>
            </a:r>
            <a:r>
              <a:rPr lang="ru-RU" dirty="0" err="1"/>
              <a:t>гігієни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3752" y="4596197"/>
            <a:ext cx="3052446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err="1" smtClean="0"/>
              <a:t>Неболючоїспочатку</a:t>
            </a:r>
            <a:r>
              <a:rPr lang="ru-RU" dirty="0" smtClean="0"/>
              <a:t> </a:t>
            </a:r>
            <a:r>
              <a:rPr lang="ru-RU" dirty="0" err="1" smtClean="0"/>
              <a:t>діарея</a:t>
            </a:r>
            <a:r>
              <a:rPr lang="ru-RU" dirty="0" smtClean="0"/>
              <a:t>. </a:t>
            </a:r>
            <a:r>
              <a:rPr lang="ru-RU" dirty="0"/>
              <a:t>При </a:t>
            </a:r>
            <a:r>
              <a:rPr lang="ru-RU" dirty="0" err="1"/>
              <a:t>важких</a:t>
            </a:r>
            <a:r>
              <a:rPr lang="ru-RU" dirty="0"/>
              <a:t> формах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гіповолемічний</a:t>
            </a:r>
            <a:r>
              <a:rPr lang="ru-RU" dirty="0"/>
              <a:t> шок.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виникає</a:t>
            </a:r>
            <a:r>
              <a:rPr lang="ru-RU" dirty="0"/>
              <a:t> </a:t>
            </a:r>
            <a:r>
              <a:rPr lang="ru-RU" dirty="0" err="1"/>
              <a:t>рясна</a:t>
            </a:r>
            <a:r>
              <a:rPr lang="ru-RU" dirty="0"/>
              <a:t> </a:t>
            </a:r>
            <a:r>
              <a:rPr lang="ru-RU" dirty="0" err="1"/>
              <a:t>блювота</a:t>
            </a:r>
            <a:r>
              <a:rPr lang="ru-RU" dirty="0"/>
              <a:t>,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судоми</a:t>
            </a:r>
            <a:r>
              <a:rPr lang="ru-RU" dirty="0"/>
              <a:t>. </a:t>
            </a:r>
            <a:r>
              <a:rPr lang="ru-RU" dirty="0" err="1"/>
              <a:t>Сильне</a:t>
            </a:r>
            <a:r>
              <a:rPr lang="ru-RU" dirty="0"/>
              <a:t> </a:t>
            </a:r>
            <a:r>
              <a:rPr lang="ru-RU" dirty="0" err="1"/>
              <a:t>зневоднення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.</a:t>
            </a:r>
          </a:p>
        </p:txBody>
      </p:sp>
      <p:sp>
        <p:nvSpPr>
          <p:cNvPr id="11" name="Прямоугольник 10">
            <a:hlinkClick r:id="rId5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Завершити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показ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слайдів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3286873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err="1" smtClean="0">
                <a:solidFill>
                  <a:schemeClr val="tx1"/>
                </a:solidFill>
              </a:rPr>
              <a:t>Поверн</a:t>
            </a:r>
            <a:r>
              <a:rPr lang="uk-UA" dirty="0" smtClean="0">
                <a:solidFill>
                  <a:schemeClr val="tx1"/>
                </a:solidFill>
              </a:rPr>
              <a:t>. до класифікації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8093" y="4200989"/>
            <a:ext cx="119840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Симптоми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876858" y="4183628"/>
            <a:ext cx="153420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Профілактика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9970" y="3548950"/>
            <a:ext cx="330827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 err="1"/>
              <a:t>Інкубаційний</a:t>
            </a:r>
            <a:r>
              <a:rPr lang="ru-RU" dirty="0"/>
              <a:t>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/>
              <a:t>до 20 </a:t>
            </a:r>
            <a:r>
              <a:rPr lang="ru-RU" dirty="0" err="1"/>
              <a:t>днів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58938" y="4869160"/>
            <a:ext cx="45720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/>
              <a:t> хворого </a:t>
            </a:r>
            <a:r>
              <a:rPr lang="ru-RU" dirty="0" err="1"/>
              <a:t>ізолюють</a:t>
            </a:r>
            <a:r>
              <a:rPr lang="ru-RU" dirty="0"/>
              <a:t> на 30 </a:t>
            </a:r>
            <a:r>
              <a:rPr lang="ru-RU" dirty="0" err="1"/>
              <a:t>днів</a:t>
            </a:r>
            <a:r>
              <a:rPr lang="ru-RU" dirty="0"/>
              <a:t> з моменту </a:t>
            </a:r>
            <a:r>
              <a:rPr lang="ru-RU" dirty="0" err="1"/>
              <a:t>захворювання</a:t>
            </a:r>
            <a:r>
              <a:rPr lang="ru-RU" dirty="0"/>
              <a:t> (амбулаторно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стаціонарно</a:t>
            </a:r>
            <a:r>
              <a:rPr lang="ru-RU" dirty="0"/>
              <a:t>). </a:t>
            </a:r>
            <a:r>
              <a:rPr lang="ru-RU" dirty="0" err="1"/>
              <a:t>Використовують</a:t>
            </a:r>
            <a:r>
              <a:rPr lang="ru-RU" dirty="0"/>
              <a:t> АКДС – вакцину. Перша </a:t>
            </a:r>
            <a:r>
              <a:rPr lang="ru-RU" dirty="0" err="1"/>
              <a:t>вакцинація</a:t>
            </a:r>
            <a:r>
              <a:rPr lang="ru-RU" dirty="0"/>
              <a:t> в 3місяці по 0,5 мл </a:t>
            </a:r>
            <a:r>
              <a:rPr lang="ru-RU" dirty="0" err="1"/>
              <a:t>трикратно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9970" y="4869160"/>
            <a:ext cx="312970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err="1"/>
              <a:t>сухий</a:t>
            </a:r>
            <a:r>
              <a:rPr lang="ru-RU" dirty="0"/>
              <a:t> кашель, </a:t>
            </a:r>
            <a:r>
              <a:rPr lang="ru-RU" dirty="0" err="1"/>
              <a:t>субфебрильна</a:t>
            </a:r>
            <a:r>
              <a:rPr lang="ru-RU" dirty="0"/>
              <a:t> температура, нежить.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1116" y="692696"/>
            <a:ext cx="98770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Коклюш</a:t>
            </a:r>
            <a:endParaRPr lang="ru-RU" dirty="0"/>
          </a:p>
        </p:txBody>
      </p:sp>
      <p:pic>
        <p:nvPicPr>
          <p:cNvPr id="5122" name="Picture 2" descr="http://mamadoktor.ru/wp-content/uploads/2012/03/koklyus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239" y="1263998"/>
            <a:ext cx="1749485" cy="21635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2/2a/Pertuss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85" y="1256681"/>
            <a:ext cx="1699768" cy="21708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babushka.ua/sites/default/files/files/articles/koklu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93" y="1268760"/>
            <a:ext cx="2158768" cy="21587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hlinkClick r:id="rId5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Завершити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показ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слайдів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3286873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err="1" smtClean="0">
                <a:solidFill>
                  <a:schemeClr val="tx1"/>
                </a:solidFill>
              </a:rPr>
              <a:t>Поверн</a:t>
            </a:r>
            <a:r>
              <a:rPr lang="uk-UA" dirty="0" smtClean="0">
                <a:solidFill>
                  <a:schemeClr val="tx1"/>
                </a:solidFill>
              </a:rPr>
              <a:t>. до класифікації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4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1754" y="836712"/>
            <a:ext cx="48442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 err="1"/>
              <a:t>Кір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5053" y="3429000"/>
            <a:ext cx="330571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/>
              <a:t>Інкубаційний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– 8-10 </a:t>
            </a:r>
            <a:r>
              <a:rPr lang="ru-RU" dirty="0" err="1"/>
              <a:t>діб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6197" y="4533867"/>
            <a:ext cx="344457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err="1" smtClean="0"/>
              <a:t>Темпартура</a:t>
            </a:r>
            <a:r>
              <a:rPr lang="ru-RU" dirty="0" smtClean="0"/>
              <a:t> до </a:t>
            </a:r>
            <a:r>
              <a:rPr lang="ru-RU" dirty="0"/>
              <a:t>39,0, </a:t>
            </a:r>
            <a:r>
              <a:rPr lang="ru-RU" dirty="0" err="1"/>
              <a:t>ураження</a:t>
            </a:r>
            <a:r>
              <a:rPr lang="ru-RU" dirty="0"/>
              <a:t> </a:t>
            </a:r>
            <a:r>
              <a:rPr lang="ru-RU" dirty="0" err="1"/>
              <a:t>верхніх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 smtClean="0"/>
              <a:t>шляхів</a:t>
            </a:r>
            <a:r>
              <a:rPr lang="ru-RU" dirty="0" smtClean="0"/>
              <a:t>, </a:t>
            </a:r>
            <a:r>
              <a:rPr lang="ru-RU" dirty="0"/>
              <a:t>серозно-</a:t>
            </a:r>
            <a:r>
              <a:rPr lang="ru-RU" dirty="0" err="1"/>
              <a:t>гнійні</a:t>
            </a:r>
            <a:r>
              <a:rPr lang="ru-RU" dirty="0"/>
              <a:t> </a:t>
            </a:r>
            <a:r>
              <a:rPr lang="ru-RU" dirty="0" err="1"/>
              <a:t>виділення</a:t>
            </a:r>
            <a:r>
              <a:rPr lang="ru-RU" dirty="0"/>
              <a:t>, кашель, </a:t>
            </a:r>
            <a:r>
              <a:rPr lang="ru-RU" dirty="0" err="1" smtClean="0"/>
              <a:t>світло</a:t>
            </a:r>
            <a:r>
              <a:rPr lang="ru-RU" dirty="0" smtClean="0"/>
              <a:t> </a:t>
            </a:r>
            <a:r>
              <a:rPr lang="ru-RU" dirty="0"/>
              <a:t>боязнь, </a:t>
            </a:r>
            <a:r>
              <a:rPr lang="ru-RU" dirty="0" err="1" smtClean="0"/>
              <a:t>кон’юнктивіт</a:t>
            </a:r>
            <a:r>
              <a:rPr lang="ru-RU" dirty="0" smtClean="0"/>
              <a:t>, </a:t>
            </a:r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 smtClean="0"/>
              <a:t>слабкість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4533867"/>
            <a:ext cx="4572000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 smtClean="0"/>
              <a:t>1</a:t>
            </a:r>
            <a:r>
              <a:rPr lang="ru-RU" dirty="0"/>
              <a:t>.    </a:t>
            </a:r>
            <a:r>
              <a:rPr lang="ru-RU" dirty="0" err="1"/>
              <a:t>Своєчасна</a:t>
            </a:r>
            <a:r>
              <a:rPr lang="ru-RU" dirty="0"/>
              <a:t> </a:t>
            </a:r>
            <a:r>
              <a:rPr lang="ru-RU" dirty="0" err="1" smtClean="0"/>
              <a:t>ізоляція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2.</a:t>
            </a:r>
            <a:r>
              <a:rPr lang="ru-RU" dirty="0"/>
              <a:t>   </a:t>
            </a:r>
            <a:r>
              <a:rPr lang="ru-RU" dirty="0" err="1"/>
              <a:t>Специфічна</a:t>
            </a:r>
            <a:r>
              <a:rPr lang="ru-RU" dirty="0"/>
              <a:t> </a:t>
            </a:r>
            <a:r>
              <a:rPr lang="ru-RU" dirty="0" err="1"/>
              <a:t>профілактика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 smtClean="0"/>
              <a:t>3. Гамма-</a:t>
            </a:r>
            <a:r>
              <a:rPr lang="ru-RU" dirty="0" err="1" smtClean="0"/>
              <a:t>глобулін</a:t>
            </a:r>
            <a:r>
              <a:rPr lang="ru-RU" dirty="0" smtClean="0"/>
              <a:t> вводиться </a:t>
            </a:r>
            <a:r>
              <a:rPr lang="ru-RU" dirty="0" err="1"/>
              <a:t>контактним</a:t>
            </a:r>
            <a:r>
              <a:rPr lang="ru-RU" dirty="0"/>
              <a:t> </a:t>
            </a:r>
            <a:r>
              <a:rPr lang="ru-RU" dirty="0" err="1"/>
              <a:t>дітям</a:t>
            </a:r>
            <a:r>
              <a:rPr lang="ru-RU" dirty="0"/>
              <a:t> до 4 </a:t>
            </a:r>
            <a:r>
              <a:rPr lang="ru-RU" dirty="0" err="1"/>
              <a:t>років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smtClean="0"/>
              <a:t>4.</a:t>
            </a:r>
            <a:r>
              <a:rPr lang="ru-RU" dirty="0"/>
              <a:t>  </a:t>
            </a:r>
            <a:r>
              <a:rPr lang="ru-RU" dirty="0" smtClean="0"/>
              <a:t> </a:t>
            </a:r>
            <a:r>
              <a:rPr lang="ru-RU" dirty="0"/>
              <a:t>Активна </a:t>
            </a:r>
            <a:r>
              <a:rPr lang="ru-RU" dirty="0" err="1"/>
              <a:t>імунізація</a:t>
            </a:r>
            <a:r>
              <a:rPr lang="ru-RU" dirty="0"/>
              <a:t> – жива </a:t>
            </a:r>
            <a:r>
              <a:rPr lang="ru-RU" dirty="0" err="1"/>
              <a:t>кірьова</a:t>
            </a:r>
            <a:r>
              <a:rPr lang="ru-RU" dirty="0"/>
              <a:t> вакцина – </a:t>
            </a:r>
            <a:r>
              <a:rPr lang="ru-RU" dirty="0" err="1"/>
              <a:t>дітям</a:t>
            </a:r>
            <a:r>
              <a:rPr lang="ru-RU" dirty="0"/>
              <a:t> 15-18 </a:t>
            </a:r>
            <a:r>
              <a:rPr lang="ru-RU" dirty="0" err="1"/>
              <a:t>місяців</a:t>
            </a:r>
            <a:r>
              <a:rPr lang="ru-RU" dirty="0"/>
              <a:t> – однократно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шкіру</a:t>
            </a:r>
            <a:r>
              <a:rPr lang="ru-RU" dirty="0"/>
              <a:t>.</a:t>
            </a:r>
          </a:p>
        </p:txBody>
      </p:sp>
      <p:pic>
        <p:nvPicPr>
          <p:cNvPr id="3074" name="Picture 2" descr="http://oril.exo.in.ua/images/news/2011/11/new-413-2011-11-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3" y="1556792"/>
            <a:ext cx="2413124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akty.ictv.ua/public/images/gallery/2011/12/12/thumbnail-20111212184020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69" y="1595700"/>
            <a:ext cx="2443328" cy="171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2.gstatic.com/images?q=tbn:ANd9GcRF8lfhWRzg-Tn6BC568f6X8N_pQmiCQxReRFe7t-5iTH--fb2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88" y="155679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843496" y="3429000"/>
            <a:ext cx="159671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 err="1"/>
              <a:t>Профілактика</a:t>
            </a:r>
            <a:r>
              <a:rPr lang="ru-RU" dirty="0"/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1639" y="4005064"/>
            <a:ext cx="126092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Симптоми:</a:t>
            </a:r>
            <a:endParaRPr lang="ru-RU" dirty="0"/>
          </a:p>
        </p:txBody>
      </p:sp>
      <p:sp>
        <p:nvSpPr>
          <p:cNvPr id="11" name="Прямоугольник 10">
            <a:hlinkClick r:id="rId5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3286873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err="1" smtClean="0">
                <a:solidFill>
                  <a:schemeClr val="tx1"/>
                </a:solidFill>
              </a:rPr>
              <a:t>Поверн</a:t>
            </a:r>
            <a:r>
              <a:rPr lang="uk-UA" dirty="0" smtClean="0">
                <a:solidFill>
                  <a:schemeClr val="tx1"/>
                </a:solidFill>
              </a:rPr>
              <a:t>. до класифікації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Завершити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показ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слайдів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7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>
            <a:off x="3286873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err="1" smtClean="0">
                <a:solidFill>
                  <a:schemeClr val="tx1"/>
                </a:solidFill>
              </a:rPr>
              <a:t>Поверн</a:t>
            </a:r>
            <a:r>
              <a:rPr lang="uk-UA" dirty="0" smtClean="0">
                <a:solidFill>
                  <a:schemeClr val="tx1"/>
                </a:solidFill>
              </a:rPr>
              <a:t>. до класифікації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Завершити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показ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слайдів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80" name="Picture 8" descr="http://medicalplanet.su/Img/12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5" y="1376772"/>
            <a:ext cx="2088232" cy="20882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skib-krasnodar.ru/tinymce/upload/Image/03Poli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34" y="1376772"/>
            <a:ext cx="1392154" cy="20882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nursehelp.ru/wp-content/uploads/2011/02/poliomieli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83" y="1322766"/>
            <a:ext cx="1865838" cy="21962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79912" y="683404"/>
            <a:ext cx="130888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Поліомієліт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789040"/>
            <a:ext cx="45720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 err="1"/>
              <a:t>І</a:t>
            </a:r>
            <a:r>
              <a:rPr lang="ru-RU" dirty="0" err="1" smtClean="0"/>
              <a:t>нкубаційний</a:t>
            </a:r>
            <a:r>
              <a:rPr lang="ru-RU" dirty="0" smtClean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/>
              <a:t>2-х до 21 </a:t>
            </a:r>
            <a:r>
              <a:rPr lang="ru-RU" dirty="0" smtClean="0"/>
              <a:t>дня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808891" y="4365104"/>
            <a:ext cx="126092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Симптоми: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00192" y="3789040"/>
            <a:ext cx="159671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Профілактика: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7144" y="4941167"/>
            <a:ext cx="374441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err="1" smtClean="0"/>
              <a:t>Головний</a:t>
            </a:r>
            <a:r>
              <a:rPr lang="ru-RU" dirty="0" smtClean="0"/>
              <a:t> </a:t>
            </a:r>
            <a:r>
              <a:rPr lang="ru-RU" dirty="0" err="1" smtClean="0"/>
              <a:t>біль</a:t>
            </a:r>
            <a:r>
              <a:rPr lang="ru-RU" dirty="0" smtClean="0"/>
              <a:t>, </a:t>
            </a:r>
            <a:r>
              <a:rPr lang="ru-RU" dirty="0" err="1"/>
              <a:t>діареї</a:t>
            </a:r>
            <a:r>
              <a:rPr lang="ru-RU" dirty="0"/>
              <a:t> та </a:t>
            </a:r>
            <a:r>
              <a:rPr lang="ru-RU" dirty="0" err="1" smtClean="0"/>
              <a:t>підвищена</a:t>
            </a:r>
            <a:r>
              <a:rPr lang="ru-RU" dirty="0" smtClean="0"/>
              <a:t>  </a:t>
            </a:r>
            <a:r>
              <a:rPr lang="ru-RU" dirty="0" err="1"/>
              <a:t>температури</a:t>
            </a:r>
            <a:r>
              <a:rPr lang="ru-RU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99649" y="4411270"/>
            <a:ext cx="385131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err="1" smtClean="0"/>
              <a:t>Суворе</a:t>
            </a:r>
            <a:r>
              <a:rPr lang="ru-RU" dirty="0" smtClean="0"/>
              <a:t> </a:t>
            </a:r>
            <a:r>
              <a:rPr lang="ru-RU" dirty="0" err="1"/>
              <a:t>дотримання</a:t>
            </a:r>
            <a:r>
              <a:rPr lang="ru-RU" dirty="0"/>
              <a:t> </a:t>
            </a:r>
            <a:r>
              <a:rPr lang="ru-RU" dirty="0" err="1"/>
              <a:t>гігієни</a:t>
            </a:r>
            <a:r>
              <a:rPr lang="ru-RU" dirty="0"/>
              <a:t> (</a:t>
            </a:r>
            <a:r>
              <a:rPr lang="ru-RU" dirty="0" err="1"/>
              <a:t>старанне</a:t>
            </a:r>
            <a:r>
              <a:rPr lang="ru-RU" dirty="0"/>
              <a:t> </a:t>
            </a:r>
            <a:r>
              <a:rPr lang="ru-RU" dirty="0" err="1"/>
              <a:t>миття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 і рук).</a:t>
            </a:r>
          </a:p>
        </p:txBody>
      </p:sp>
    </p:spTree>
    <p:extLst>
      <p:ext uri="{BB962C8B-B14F-4D97-AF65-F5344CB8AC3E}">
        <p14:creationId xmlns:p14="http://schemas.microsoft.com/office/powerpoint/2010/main" val="426343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1.gstatic.com/images?q=tbn:ANd9GcRxDPR_qXg7GmFs9pqfUDG26hvaGrqcaaOVqXTFJ93DMwQKESfd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765" y="1268486"/>
            <a:ext cx="2303537" cy="23035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1.poltava.pl.ua/news/256/25598/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2" y="1268486"/>
            <a:ext cx="2664296" cy="23035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vit24.net/images/stories/articles/2013/Zdorovie/01-2013/09/grip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73" y="1268486"/>
            <a:ext cx="2581271" cy="23035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88711" y="97555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Повернутись до змісту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3286873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err="1" smtClean="0">
                <a:solidFill>
                  <a:schemeClr val="tx1"/>
                </a:solidFill>
              </a:rPr>
              <a:t>Поверн</a:t>
            </a:r>
            <a:r>
              <a:rPr lang="uk-UA" dirty="0" smtClean="0">
                <a:solidFill>
                  <a:schemeClr val="tx1"/>
                </a:solidFill>
              </a:rPr>
              <a:t>. до класифікації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" action="ppaction://hlinkshowjump?jump=endshow"/>
          </p:cNvPr>
          <p:cNvSpPr/>
          <p:nvPr/>
        </p:nvSpPr>
        <p:spPr>
          <a:xfrm>
            <a:off x="6300192" y="88263"/>
            <a:ext cx="266429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Завершити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показ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слайдів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2" y="724054"/>
            <a:ext cx="63504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Грип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229200"/>
            <a:ext cx="374441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err="1" smtClean="0"/>
              <a:t>Підвищена</a:t>
            </a:r>
            <a:r>
              <a:rPr lang="ru-RU" dirty="0" smtClean="0"/>
              <a:t> </a:t>
            </a:r>
            <a:r>
              <a:rPr lang="ru-RU" dirty="0"/>
              <a:t>температура </a:t>
            </a:r>
            <a:r>
              <a:rPr lang="ru-RU" dirty="0" err="1" smtClean="0"/>
              <a:t>тіла</a:t>
            </a:r>
            <a:r>
              <a:rPr lang="ru-RU" dirty="0" smtClean="0"/>
              <a:t>; </a:t>
            </a:r>
            <a:r>
              <a:rPr lang="ru-RU" dirty="0" err="1" smtClean="0"/>
              <a:t>біль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горлі</a:t>
            </a:r>
            <a:r>
              <a:rPr lang="ru-RU" dirty="0" smtClean="0"/>
              <a:t>; </a:t>
            </a:r>
            <a:r>
              <a:rPr lang="ru-RU" dirty="0"/>
              <a:t>кашель</a:t>
            </a:r>
            <a:r>
              <a:rPr lang="ru-RU" dirty="0" smtClean="0"/>
              <a:t>; нежить; </a:t>
            </a:r>
            <a:r>
              <a:rPr lang="ru-RU" dirty="0" err="1" smtClean="0"/>
              <a:t>біль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м'язах</a:t>
            </a:r>
            <a:r>
              <a:rPr lang="ru-RU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0192" y="3789040"/>
            <a:ext cx="159671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Профілактика: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4293096"/>
            <a:ext cx="292028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Найкращою профілактикою</a:t>
            </a:r>
          </a:p>
          <a:p>
            <a:r>
              <a:rPr lang="uk-UA" dirty="0" smtClean="0"/>
              <a:t> є вакцинація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808891" y="4549770"/>
            <a:ext cx="126092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Симптоми: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3135" y="3835206"/>
            <a:ext cx="504056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err="1"/>
              <a:t>Інкубаційний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 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/>
              <a:t>кількох</a:t>
            </a:r>
            <a:r>
              <a:rPr lang="ru-RU" dirty="0"/>
              <a:t> годин до </a:t>
            </a:r>
            <a:r>
              <a:rPr lang="ru-RU" dirty="0" smtClean="0"/>
              <a:t>3х</a:t>
            </a:r>
            <a:r>
              <a:rPr lang="ru-RU" dirty="0"/>
              <a:t> </a:t>
            </a:r>
            <a:r>
              <a:rPr lang="ru-RU" dirty="0" err="1" smtClean="0"/>
              <a:t>днів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8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529</Words>
  <Application>Microsoft Office PowerPoint</Application>
  <PresentationFormat>Экран (4:3)</PresentationFormat>
  <Paragraphs>107</Paragraphs>
  <Slides>16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Ксюша1</dc:creator>
  <cp:lastModifiedBy>Ксюша1</cp:lastModifiedBy>
  <cp:revision>14</cp:revision>
  <dcterms:created xsi:type="dcterms:W3CDTF">2014-03-11T19:01:50Z</dcterms:created>
  <dcterms:modified xsi:type="dcterms:W3CDTF">2014-03-11T21:29:27Z</dcterms:modified>
</cp:coreProperties>
</file>