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xls" ContentType="application/vnd.ms-excel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2" r:id="rId7"/>
    <p:sldId id="263" r:id="rId8"/>
    <p:sldId id="265" r:id="rId9"/>
    <p:sldId id="266" r:id="rId10"/>
    <p:sldId id="264" r:id="rId11"/>
    <p:sldId id="267" r:id="rId12"/>
    <p:sldId id="268" r:id="rId13"/>
    <p:sldId id="269" r:id="rId14"/>
    <p:sldId id="270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7" d="100"/>
          <a:sy n="77" d="100"/>
        </p:scale>
        <p:origin x="-870" y="1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png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Прямоугольник 22"/>
          <p:cNvSpPr/>
          <p:nvPr/>
        </p:nvSpPr>
        <p:spPr>
          <a:xfrm flipV="1">
            <a:off x="5410182" y="3810000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4" name="Прямоугольник 23"/>
          <p:cNvSpPr/>
          <p:nvPr/>
        </p:nvSpPr>
        <p:spPr>
          <a:xfrm flipV="1">
            <a:off x="5410200" y="3897010"/>
            <a:ext cx="37338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5" name="Прямоугольник 24"/>
          <p:cNvSpPr/>
          <p:nvPr/>
        </p:nvSpPr>
        <p:spPr>
          <a:xfrm flipV="1">
            <a:off x="5410200" y="4115167"/>
            <a:ext cx="37338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6" name="Прямоугольник 25"/>
          <p:cNvSpPr/>
          <p:nvPr/>
        </p:nvSpPr>
        <p:spPr>
          <a:xfrm flipV="1">
            <a:off x="5410200" y="4164403"/>
            <a:ext cx="196596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>
          <a:xfrm flipV="1">
            <a:off x="5410200" y="4199572"/>
            <a:ext cx="196596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0" name="Скругленный прямоугольник 29"/>
          <p:cNvSpPr/>
          <p:nvPr/>
        </p:nvSpPr>
        <p:spPr bwMode="white">
          <a:xfrm>
            <a:off x="5410200" y="3962400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1" name="Скругленный прямоугольник 30"/>
          <p:cNvSpPr/>
          <p:nvPr/>
        </p:nvSpPr>
        <p:spPr bwMode="white">
          <a:xfrm>
            <a:off x="7376507" y="406098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Прямоугольник 6"/>
          <p:cNvSpPr/>
          <p:nvPr/>
        </p:nvSpPr>
        <p:spPr>
          <a:xfrm>
            <a:off x="1" y="3649662"/>
            <a:ext cx="9144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0" y="3675527"/>
            <a:ext cx="9144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 flipV="1">
            <a:off x="6414051" y="3643090"/>
            <a:ext cx="2729950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>
          <a:xfrm>
            <a:off x="0" y="0"/>
            <a:ext cx="9144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6705600" y="4206240"/>
            <a:ext cx="960120" cy="457200"/>
          </a:xfrm>
        </p:spPr>
        <p:txBody>
          <a:bodyPr/>
          <a:lstStyle/>
          <a:p>
            <a:fld id="{59849B2E-2F8B-47BC-8721-8E043F8228D2}" type="datetimeFigureOut">
              <a:rPr lang="ru-RU" smtClean="0"/>
              <a:t>06.06.2014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20088" y="1136"/>
            <a:ext cx="747712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fld id="{A2CBAE25-6D6A-48F1-80FF-9C1C9E6811D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49B2E-2F8B-47BC-8721-8E043F8228D2}" type="datetimeFigureOut">
              <a:rPr lang="ru-RU" smtClean="0"/>
              <a:t>06.06.2014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CBAE25-6D6A-48F1-80FF-9C1C9E6811D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49B2E-2F8B-47BC-8721-8E043F8228D2}" type="datetimeFigureOut">
              <a:rPr lang="ru-RU" smtClean="0"/>
              <a:t>06.06.2014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CBAE25-6D6A-48F1-80FF-9C1C9E6811D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49B2E-2F8B-47BC-8721-8E043F8228D2}" type="datetimeFigureOut">
              <a:rPr lang="ru-RU" smtClean="0"/>
              <a:t>06.06.2014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CBAE25-6D6A-48F1-80FF-9C1C9E6811D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49B2E-2F8B-47BC-8721-8E043F8228D2}" type="datetimeFigureOut">
              <a:rPr lang="ru-RU" smtClean="0"/>
              <a:t>06.06.2014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CBAE25-6D6A-48F1-80FF-9C1C9E6811D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49B2E-2F8B-47BC-8721-8E043F8228D2}" type="datetimeFigureOut">
              <a:rPr lang="ru-RU" smtClean="0"/>
              <a:t>06.06.2014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CBAE25-6D6A-48F1-80FF-9C1C9E6811D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6" name="Дата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59849B2E-2F8B-47BC-8721-8E043F8228D2}" type="datetimeFigureOut">
              <a:rPr lang="ru-RU" smtClean="0"/>
              <a:t>06.06.2014</a:t>
            </a:fld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A2CBAE25-6D6A-48F1-80FF-9C1C9E6811D2}" type="slidenum">
              <a:rPr lang="ru-RU" smtClean="0"/>
              <a:t>‹#›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6583680" y="612648"/>
            <a:ext cx="957264" cy="457200"/>
          </a:xfrm>
        </p:spPr>
        <p:txBody>
          <a:bodyPr/>
          <a:lstStyle/>
          <a:p>
            <a:fld id="{59849B2E-2F8B-47BC-8721-8E043F8228D2}" type="datetimeFigureOut">
              <a:rPr lang="ru-RU" smtClean="0"/>
              <a:t>06.06.2014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</p:spPr>
        <p:txBody>
          <a:bodyPr/>
          <a:lstStyle/>
          <a:p>
            <a:fld id="{A2CBAE25-6D6A-48F1-80FF-9C1C9E6811D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49B2E-2F8B-47BC-8721-8E043F8228D2}" type="datetimeFigureOut">
              <a:rPr lang="ru-RU" smtClean="0"/>
              <a:t>06.06.2014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CBAE25-6D6A-48F1-80FF-9C1C9E6811D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49B2E-2F8B-47BC-8721-8E043F8228D2}" type="datetimeFigureOut">
              <a:rPr lang="ru-RU" smtClean="0"/>
              <a:t>06.06.2014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CBAE25-6D6A-48F1-80FF-9C1C9E6811D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49B2E-2F8B-47BC-8721-8E043F8228D2}" type="datetimeFigureOut">
              <a:rPr lang="ru-RU" smtClean="0"/>
              <a:t>06.06.2014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CBAE25-6D6A-48F1-80FF-9C1C9E6811D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Прямоугольник 27"/>
          <p:cNvSpPr/>
          <p:nvPr/>
        </p:nvSpPr>
        <p:spPr>
          <a:xfrm>
            <a:off x="1" y="366818"/>
            <a:ext cx="9144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Прямоугольник 28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0" name="Прямоугольник 29"/>
          <p:cNvSpPr/>
          <p:nvPr/>
        </p:nvSpPr>
        <p:spPr>
          <a:xfrm>
            <a:off x="0" y="308276"/>
            <a:ext cx="9144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1" name="Прямоугольник 30"/>
          <p:cNvSpPr/>
          <p:nvPr/>
        </p:nvSpPr>
        <p:spPr>
          <a:xfrm flipV="1">
            <a:off x="5410182" y="360246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Прямоугольник 31"/>
          <p:cNvSpPr/>
          <p:nvPr/>
        </p:nvSpPr>
        <p:spPr>
          <a:xfrm flipV="1">
            <a:off x="5410200" y="440112"/>
            <a:ext cx="37338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3" name="Скругленный прямоугольник 32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4" name="Скругленный прямоугольник 33"/>
          <p:cNvSpPr/>
          <p:nvPr/>
        </p:nvSpPr>
        <p:spPr bwMode="white">
          <a:xfrm>
            <a:off x="7373646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5" name="Прямоугольник 34"/>
          <p:cNvSpPr/>
          <p:nvPr/>
        </p:nvSpPr>
        <p:spPr bwMode="invGray">
          <a:xfrm>
            <a:off x="9084966" y="-2001"/>
            <a:ext cx="5762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6" name="Прямоугольник 35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7" name="Прямоугольник 36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8" name="Прямоугольник 37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9" name="Прямоугольник 38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0" name="Прямоугольник 39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2249424"/>
            <a:ext cx="82296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fld id="{59849B2E-2F8B-47BC-8721-8E043F8228D2}" type="datetimeFigureOut">
              <a:rPr lang="ru-RU" smtClean="0"/>
              <a:t>06.06.2014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fld id="{A2CBAE25-6D6A-48F1-80FF-9C1C9E6811D2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12.png"/><Relationship Id="rId4" Type="http://schemas.openxmlformats.org/officeDocument/2006/relationships/oleObject" Target="../embeddings/Microsoft_Excel_97-2003_Worksheet2.xls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1.png"/><Relationship Id="rId4" Type="http://schemas.openxmlformats.org/officeDocument/2006/relationships/oleObject" Target="../embeddings/Microsoft_Excel_97-2003_Worksheet1.xls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692696"/>
            <a:ext cx="9144000" cy="2403698"/>
          </a:xfrm>
        </p:spPr>
        <p:txBody>
          <a:bodyPr/>
          <a:lstStyle/>
          <a:p>
            <a:pPr algn="ctr"/>
            <a:r>
              <a:rPr lang="uk-UA" dirty="0" smtClean="0"/>
              <a:t>Генетично модифіковані організми</a:t>
            </a:r>
            <a:br>
              <a:rPr lang="uk-UA" dirty="0" smtClean="0"/>
            </a:br>
            <a:r>
              <a:rPr lang="uk-UA" dirty="0" smtClean="0"/>
              <a:t>(ГМО)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51520" y="4365104"/>
            <a:ext cx="5904656" cy="2016224"/>
          </a:xfrm>
        </p:spPr>
        <p:txBody>
          <a:bodyPr>
            <a:normAutofit/>
          </a:bodyPr>
          <a:lstStyle/>
          <a:p>
            <a:r>
              <a:rPr lang="uk-UA" sz="3600" dirty="0" smtClean="0"/>
              <a:t>Презентація учениці 6 класу гімназії </a:t>
            </a:r>
            <a:r>
              <a:rPr lang="uk-UA" sz="3600" dirty="0" err="1" smtClean="0"/>
              <a:t>Голощук</a:t>
            </a:r>
            <a:r>
              <a:rPr lang="uk-UA" sz="3600" dirty="0" smtClean="0"/>
              <a:t> Дарії</a:t>
            </a: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80694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12068" y="1168804"/>
            <a:ext cx="8784976" cy="2339102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uk-UA" sz="16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Закон України "Про державну систему </a:t>
            </a:r>
            <a:r>
              <a:rPr lang="uk-UA" sz="1600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біобезпеки</a:t>
            </a:r>
            <a:r>
              <a:rPr lang="uk-UA" sz="16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при створенні, випробуванні, транспортуванні та використанні генетично-модифікованих організмів", прийнятий 31 травня 2007 року</a:t>
            </a:r>
          </a:p>
          <a:p>
            <a:pPr>
              <a:buFont typeface="Wingdings" pitchFamily="2" charset="2"/>
              <a:buNone/>
            </a:pPr>
            <a:r>
              <a:rPr lang="uk-UA" sz="1600" b="1" dirty="0" smtClean="0">
                <a:latin typeface="Times New Roman" pitchFamily="18" charset="0"/>
                <a:cs typeface="Times New Roman" pitchFamily="18" charset="0"/>
              </a:rPr>
              <a:t>Стаття 15:  </a:t>
            </a:r>
          </a:p>
          <a:p>
            <a:r>
              <a:rPr lang="uk-UA" sz="1600" dirty="0" smtClean="0">
                <a:latin typeface="Times New Roman" pitchFamily="18" charset="0"/>
                <a:cs typeface="Times New Roman" pitchFamily="18" charset="0"/>
              </a:rPr>
              <a:t>Забороняється промислове виробництво та введення в обіг ГМО, а також продукції, виробленої із застосуванням ГМО, до їх державної реєстрації</a:t>
            </a:r>
          </a:p>
          <a:p>
            <a:r>
              <a:rPr lang="uk-UA" sz="1600" dirty="0" smtClean="0">
                <a:latin typeface="Times New Roman" pitchFamily="18" charset="0"/>
                <a:cs typeface="Times New Roman" pitchFamily="18" charset="0"/>
              </a:rPr>
              <a:t>Забороняється ввезення на митну територію України ГМО, а також продукції, виробленої із застосуванням ГМО, до їх державної реєстрації, за винятком таких, що призначені для науково-дослідних цілей або державної апробації.</a:t>
            </a: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323528" y="476672"/>
            <a:ext cx="928847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cap="all" dirty="0" smtClean="0"/>
              <a:t>В </a:t>
            </a:r>
            <a:r>
              <a:rPr lang="ru-RU" sz="2000" b="1" cap="all" dirty="0" err="1" smtClean="0"/>
              <a:t>Україні</a:t>
            </a:r>
            <a:r>
              <a:rPr lang="ru-RU" sz="2000" b="1" cap="all" dirty="0" smtClean="0"/>
              <a:t> </a:t>
            </a:r>
            <a:r>
              <a:rPr lang="ru-RU" sz="2000" b="1" cap="all" dirty="0" err="1" smtClean="0"/>
              <a:t>були</a:t>
            </a:r>
            <a:r>
              <a:rPr lang="ru-RU" sz="2000" b="1" cap="all" dirty="0" smtClean="0"/>
              <a:t> </a:t>
            </a:r>
            <a:r>
              <a:rPr lang="ru-RU" sz="2000" b="1" cap="all" dirty="0" err="1" smtClean="0"/>
              <a:t>прийняті</a:t>
            </a:r>
            <a:r>
              <a:rPr lang="ru-RU" sz="2000" b="1" cap="all" dirty="0" smtClean="0"/>
              <a:t> </a:t>
            </a:r>
            <a:r>
              <a:rPr lang="ru-RU" sz="2000" b="1" cap="all" dirty="0" err="1" smtClean="0"/>
              <a:t>закони</a:t>
            </a:r>
            <a:r>
              <a:rPr lang="ru-RU" sz="2000" b="1" cap="all" dirty="0" smtClean="0"/>
              <a:t> і постанови </a:t>
            </a:r>
            <a:r>
              <a:rPr lang="ru-RU" sz="2000" b="1" cap="all" dirty="0" err="1" smtClean="0"/>
              <a:t>щодо</a:t>
            </a:r>
            <a:r>
              <a:rPr lang="ru-RU" sz="2000" b="1" cap="all" dirty="0" smtClean="0"/>
              <a:t> </a:t>
            </a:r>
            <a:r>
              <a:rPr lang="ru-RU" sz="2000" b="1" cap="all" dirty="0" err="1" smtClean="0"/>
              <a:t>використання</a:t>
            </a:r>
            <a:r>
              <a:rPr lang="ru-RU" sz="2000" b="1" cap="all" dirty="0" smtClean="0"/>
              <a:t> ГМО :</a:t>
            </a:r>
            <a:endParaRPr lang="ru-RU" sz="2000" b="1" cap="all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284076" y="3507906"/>
            <a:ext cx="8712968" cy="156966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uk-UA" sz="16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Постанова Кабінету Міністрів України від 18.02.2009 № 114 "Про затвердження порядку державної реєстрації генетично-модифікованих організмів, джерел харчових продуктів, а також харчових продуктів, косметичних та лікарських засобів, які містять такі організми або отримані з їх використанням«</a:t>
            </a:r>
          </a:p>
          <a:p>
            <a:r>
              <a:rPr lang="uk-UA" sz="1600" dirty="0" smtClean="0">
                <a:solidFill>
                  <a:schemeClr val="tx2">
                    <a:satMod val="200000"/>
                  </a:schemeClr>
                </a:solidFill>
                <a:latin typeface="Times New Roman" pitchFamily="18" charset="0"/>
                <a:cs typeface="Times New Roman" pitchFamily="18" charset="0"/>
              </a:rPr>
              <a:t>З 2009 року жодного ГМО до державного реєстру не внесено. Тому в Україні обіг будь-яких ГМО </a:t>
            </a:r>
            <a:r>
              <a:rPr lang="uk-UA" sz="1600" b="1" dirty="0" smtClean="0">
                <a:solidFill>
                  <a:schemeClr val="tx2">
                    <a:satMod val="200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заборонений.</a:t>
            </a:r>
            <a:r>
              <a:rPr lang="uk-UA" sz="1600" dirty="0" smtClean="0">
                <a:solidFill>
                  <a:schemeClr val="tx2">
                    <a:satMod val="20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1600" i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54460" y="5325393"/>
            <a:ext cx="888954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dirty="0" smtClean="0"/>
              <a:t>Але незважаючи на те, що вирощувати генетично модифіковані рослини в нашій країні заборонено, в </a:t>
            </a:r>
            <a:r>
              <a:rPr lang="uk-UA" dirty="0"/>
              <a:t>Україні, згідно з даними Державного комітету з питань технічного регулювання та споживчої політики, 1 млн. га полів засіяно генетично модифікованою соєю, картоплею, кукурудзою, </a:t>
            </a:r>
            <a:r>
              <a:rPr lang="uk-UA" dirty="0" smtClean="0"/>
              <a:t>рапсом</a:t>
            </a:r>
            <a:r>
              <a:rPr lang="uk-UA" dirty="0"/>
              <a:t>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891237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476672"/>
            <a:ext cx="8229600" cy="1069848"/>
          </a:xfrm>
        </p:spPr>
        <p:txBody>
          <a:bodyPr>
            <a:normAutofit/>
          </a:bodyPr>
          <a:lstStyle/>
          <a:p>
            <a:pPr algn="ctr"/>
            <a:r>
              <a:rPr lang="uk-UA" sz="2000" b="1" dirty="0">
                <a:latin typeface="Times New Roman" pitchFamily="18" charset="0"/>
                <a:cs typeface="Times New Roman" pitchFamily="18" charset="0"/>
              </a:rPr>
              <a:t>Результати випробувань на наявність ГМО 2007 – 2012 </a:t>
            </a:r>
            <a:r>
              <a:rPr lang="uk-UA" sz="2000" b="1" dirty="0" err="1">
                <a:latin typeface="Times New Roman" pitchFamily="18" charset="0"/>
                <a:cs typeface="Times New Roman" pitchFamily="18" charset="0"/>
              </a:rPr>
              <a:t>р.р</a:t>
            </a:r>
            <a:r>
              <a:rPr lang="uk-UA" sz="2000" b="1" dirty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3" name="Объект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65345034"/>
              </p:ext>
            </p:extLst>
          </p:nvPr>
        </p:nvGraphicFramePr>
        <p:xfrm>
          <a:off x="683568" y="1484784"/>
          <a:ext cx="7874000" cy="4673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70" r:id="rId4" imgW="7870618" imgH="4676037" progId="Excel.Chart.8">
                  <p:embed/>
                </p:oleObj>
              </mc:Choice>
              <mc:Fallback>
                <p:oleObj r:id="rId4" imgW="7870618" imgH="4676037" progId="Excel.Chart.8">
                  <p:embed/>
                  <p:pic>
                    <p:nvPicPr>
                      <p:cNvPr id="0" name="Объект 3"/>
                      <p:cNvPicPr>
                        <a:picLocks noGrp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3568" y="1484784"/>
                        <a:ext cx="7874000" cy="4673600"/>
                      </a:xfrm>
                      <a:prstGeom prst="rect">
                        <a:avLst/>
                      </a:prstGeom>
                      <a:solidFill>
                        <a:schemeClr val="accent1"/>
                      </a:solidFill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069943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35985" y="184075"/>
            <a:ext cx="8229600" cy="1069848"/>
          </a:xfrm>
        </p:spPr>
        <p:txBody>
          <a:bodyPr/>
          <a:lstStyle/>
          <a:p>
            <a:pPr algn="ctr"/>
            <a:r>
              <a:rPr lang="uk-UA" dirty="0" smtClean="0"/>
              <a:t>ГМО:за і проти</a:t>
            </a:r>
            <a:endParaRPr lang="ru-RU" dirty="0"/>
          </a:p>
        </p:txBody>
      </p:sp>
      <p:pic>
        <p:nvPicPr>
          <p:cNvPr id="3" name="Рисунок 2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46512" y="2503498"/>
            <a:ext cx="2057400" cy="137033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7" name="Прямоугольник 6"/>
          <p:cNvSpPr/>
          <p:nvPr/>
        </p:nvSpPr>
        <p:spPr>
          <a:xfrm>
            <a:off x="43880" y="4365104"/>
            <a:ext cx="2357332" cy="181588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uk-UA" sz="1400" i="1" dirty="0">
                <a:solidFill>
                  <a:srgbClr val="00B050"/>
                </a:solidFill>
              </a:rPr>
              <a:t>Мета отримання генетично змінених організмів - поліпшення корисних характеристик вихідного організму-донора і зниження собівартості продуктів.</a:t>
            </a:r>
            <a:endParaRPr lang="ru-RU" sz="1400" i="1" dirty="0">
              <a:solidFill>
                <a:srgbClr val="00B050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6025835" y="4222651"/>
            <a:ext cx="2707938" cy="2462213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uk-UA" sz="1400" i="1" dirty="0">
                <a:solidFill>
                  <a:srgbClr val="00B050"/>
                </a:solidFill>
              </a:rPr>
              <a:t>За допомогою ГМО досліджуються закономірності розвитку деяких захворювань (хвороба Альцгеймера, рак), процеси старіння і регенерації, вивчається функціонування нервової системи, вирішується ряд інших актуальних проблем біології та медицини. </a:t>
            </a:r>
            <a:endParaRPr lang="ru-RU" sz="1400" i="1" dirty="0">
              <a:solidFill>
                <a:srgbClr val="00B050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43880" y="1253923"/>
            <a:ext cx="2697053" cy="2246769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uk-UA" sz="1400" i="1" dirty="0" err="1">
                <a:solidFill>
                  <a:srgbClr val="00B050"/>
                </a:solidFill>
              </a:rPr>
              <a:t>Трансгенні</a:t>
            </a:r>
            <a:r>
              <a:rPr lang="uk-UA" sz="1400" i="1" dirty="0">
                <a:solidFill>
                  <a:srgbClr val="00B050"/>
                </a:solidFill>
              </a:rPr>
              <a:t> рослини дають більш високу врожайність, можуть мати нові властивості, підвищену декоративну і харчову цінність. </a:t>
            </a:r>
            <a:r>
              <a:rPr lang="uk-UA" sz="1400" i="1" dirty="0" err="1">
                <a:solidFill>
                  <a:srgbClr val="00B050"/>
                </a:solidFill>
              </a:rPr>
              <a:t>ГМ-сорти</a:t>
            </a:r>
            <a:r>
              <a:rPr lang="uk-UA" sz="1400" i="1" dirty="0">
                <a:solidFill>
                  <a:srgbClr val="00B050"/>
                </a:solidFill>
              </a:rPr>
              <a:t> стійкі до гербіцидів, несприятливих кліматичних умов, псування при зберіганні, стресів, хвороб і шкідників. </a:t>
            </a:r>
            <a:endParaRPr lang="ru-RU" sz="1400" i="1" dirty="0">
              <a:solidFill>
                <a:srgbClr val="00B050"/>
              </a:solidFill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5615608" y="1056948"/>
            <a:ext cx="3528392" cy="28931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uk-UA" sz="1300" i="1" dirty="0">
                <a:solidFill>
                  <a:srgbClr val="00B050"/>
                </a:solidFill>
              </a:rPr>
              <a:t>Прихильники застосування генетично модифікованих організмів стверджують, що ГМО - єдиний порятунок людства від голоду. За прогнозами вчених, населення Землі до 2050 р. може досягти 9-11 млрд. чоловік, природно, виникає необхідність подвоєння, а то й потроєння світового виробництва сільськогосподарської продукції. Для цієї мети генетично модифіковані сорти рослин відмінно підходять - вони стійкі до хвороб і погоди, швидше дозрівають і довше зберігаються, вміють самостійно виробляти інсектициди проти шкідників. </a:t>
            </a:r>
            <a:endParaRPr lang="ru-RU" sz="1300" i="1" dirty="0">
              <a:solidFill>
                <a:srgbClr val="00B050"/>
              </a:solidFill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3131840" y="4797152"/>
            <a:ext cx="2286744" cy="1892826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uk-UA" sz="1300" i="1" dirty="0" err="1" smtClean="0">
                <a:solidFill>
                  <a:srgbClr val="00B050"/>
                </a:solidFill>
              </a:rPr>
              <a:t>ГМ-рослини</a:t>
            </a:r>
            <a:r>
              <a:rPr lang="uk-UA" sz="1300" i="1" dirty="0" smtClean="0">
                <a:solidFill>
                  <a:srgbClr val="00B050"/>
                </a:solidFill>
              </a:rPr>
              <a:t> здатні рости і приносити хороший урожай там, де «старі» сорти просто не могли вижити за певних погодних умов. Здавалося б, необхідність застосування ГМО очевидна.</a:t>
            </a:r>
            <a:endParaRPr lang="ru-RU" sz="1300" i="1" dirty="0">
              <a:solidFill>
                <a:srgbClr val="00B050"/>
              </a:solidFill>
            </a:endParaRPr>
          </a:p>
        </p:txBody>
      </p:sp>
      <p:cxnSp>
        <p:nvCxnSpPr>
          <p:cNvPr id="28" name="Прямая со стрелкой 27"/>
          <p:cNvCxnSpPr/>
          <p:nvPr/>
        </p:nvCxnSpPr>
        <p:spPr>
          <a:xfrm flipH="1" flipV="1">
            <a:off x="2740933" y="1700808"/>
            <a:ext cx="505579" cy="80269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я со стрелкой 29"/>
          <p:cNvCxnSpPr/>
          <p:nvPr/>
        </p:nvCxnSpPr>
        <p:spPr>
          <a:xfrm flipV="1">
            <a:off x="5303912" y="1556792"/>
            <a:ext cx="311696" cy="94670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Прямая со стрелкой 34"/>
          <p:cNvCxnSpPr/>
          <p:nvPr/>
        </p:nvCxnSpPr>
        <p:spPr>
          <a:xfrm flipH="1">
            <a:off x="2401212" y="3950048"/>
            <a:ext cx="730628" cy="41505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Прямая со стрелкой 36"/>
          <p:cNvCxnSpPr>
            <a:endCxn id="17" idx="0"/>
          </p:cNvCxnSpPr>
          <p:nvPr/>
        </p:nvCxnSpPr>
        <p:spPr>
          <a:xfrm>
            <a:off x="4275212" y="3950048"/>
            <a:ext cx="0" cy="84710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Прямая со стрелкой 39"/>
          <p:cNvCxnSpPr/>
          <p:nvPr/>
        </p:nvCxnSpPr>
        <p:spPr>
          <a:xfrm>
            <a:off x="5303912" y="3873828"/>
            <a:ext cx="721923" cy="34882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913049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62866" y="2330324"/>
            <a:ext cx="2124819" cy="192718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" name="Прямоугольник 2"/>
          <p:cNvSpPr/>
          <p:nvPr/>
        </p:nvSpPr>
        <p:spPr>
          <a:xfrm>
            <a:off x="107504" y="4655570"/>
            <a:ext cx="3600400" cy="2031325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uk-UA" sz="1400" i="1" dirty="0"/>
              <a:t>В першу чергу вживання </a:t>
            </a:r>
            <a:r>
              <a:rPr lang="uk-UA" sz="1400" i="1" dirty="0" err="1"/>
              <a:t>ГМ-продуктів</a:t>
            </a:r>
            <a:r>
              <a:rPr lang="uk-UA" sz="1400" i="1" dirty="0"/>
              <a:t> загрожує ослабленням імунітету. У результаті безпосередньої дії </a:t>
            </a:r>
            <a:r>
              <a:rPr lang="uk-UA" sz="1400" i="1" dirty="0" err="1"/>
              <a:t>трансгенних</a:t>
            </a:r>
            <a:r>
              <a:rPr lang="uk-UA" sz="1400" i="1" dirty="0"/>
              <a:t> білків з'являється можливість виникнення алергічних реакцій. Вплив нових білків, які продукують вбудовані гени, невідомий</a:t>
            </a:r>
            <a:r>
              <a:rPr lang="uk-UA" sz="1400" b="1" i="1" dirty="0"/>
              <a:t>.</a:t>
            </a:r>
            <a:r>
              <a:rPr lang="uk-UA" sz="1400" i="1" dirty="0"/>
              <a:t> Людина їх раніше ніколи не вживала і тому невідомо, чи є вони алергенами. </a:t>
            </a:r>
            <a:endParaRPr lang="ru-RU" sz="1400" i="1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6161789" y="790872"/>
            <a:ext cx="2555776" cy="1600438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uk-UA" sz="1400" i="1" dirty="0"/>
              <a:t>Також у людини з'являється стійкість до антибіотиків, що зробить процес лікування багатьох захворювань дуже </a:t>
            </a:r>
            <a:r>
              <a:rPr lang="uk-UA" sz="1400" i="1" dirty="0" smtClean="0"/>
              <a:t>складним і менш ефективним.</a:t>
            </a:r>
            <a:endParaRPr lang="ru-RU" sz="1400" i="1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385664" y="760379"/>
            <a:ext cx="2502024" cy="1600438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uk-UA" sz="1400" i="1" dirty="0"/>
              <a:t>У людини порушується здоров'я у зв'язку з накопиченням в організмі гербіцидів, бо </a:t>
            </a:r>
            <a:r>
              <a:rPr lang="uk-UA" sz="1400" i="1" dirty="0" err="1"/>
              <a:t>ГМ-продукти</a:t>
            </a:r>
            <a:r>
              <a:rPr lang="uk-UA" sz="1400" i="1" dirty="0"/>
              <a:t> мають властивість їх акумулювати.</a:t>
            </a:r>
            <a:endParaRPr lang="ru-RU" sz="1400" i="1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6012160" y="4653136"/>
            <a:ext cx="2448272" cy="954107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uk-UA" sz="1400" i="1" dirty="0"/>
              <a:t>Існує можливість віддалених канцерогенних ефектів (небезпека ракових захворювань).</a:t>
            </a:r>
            <a:endParaRPr lang="ru-RU" sz="1400" i="1" dirty="0"/>
          </a:p>
        </p:txBody>
      </p:sp>
      <p:cxnSp>
        <p:nvCxnSpPr>
          <p:cNvPr id="10" name="Прямая со стрелкой 9"/>
          <p:cNvCxnSpPr>
            <a:endCxn id="5" idx="3"/>
          </p:cNvCxnSpPr>
          <p:nvPr/>
        </p:nvCxnSpPr>
        <p:spPr>
          <a:xfrm flipH="1" flipV="1">
            <a:off x="2887688" y="1560598"/>
            <a:ext cx="532184" cy="76972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 стрелкой 11"/>
          <p:cNvCxnSpPr/>
          <p:nvPr/>
        </p:nvCxnSpPr>
        <p:spPr>
          <a:xfrm flipH="1">
            <a:off x="2887688" y="4257510"/>
            <a:ext cx="532184" cy="39806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 стрелкой 13"/>
          <p:cNvCxnSpPr/>
          <p:nvPr/>
        </p:nvCxnSpPr>
        <p:spPr>
          <a:xfrm flipV="1">
            <a:off x="5587685" y="1591091"/>
            <a:ext cx="574104" cy="73923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 стрелкой 15"/>
          <p:cNvCxnSpPr/>
          <p:nvPr/>
        </p:nvCxnSpPr>
        <p:spPr>
          <a:xfrm>
            <a:off x="5587685" y="4257510"/>
            <a:ext cx="424475" cy="39806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540501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414060" y="669234"/>
            <a:ext cx="4572000" cy="341632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uk-UA" sz="2400" b="1" dirty="0">
                <a:solidFill>
                  <a:srgbClr val="FF0000"/>
                </a:solidFill>
                <a:latin typeface="Comic Sans MS" pitchFamily="66" charset="0"/>
              </a:rPr>
              <a:t>Пам’ятайте, що ГМО має як і шкідливі, так і корисні сторони! Не слід піддаватися ані паніці про «вбивчі </a:t>
            </a:r>
            <a:r>
              <a:rPr lang="uk-UA" sz="2400" b="1" dirty="0" err="1">
                <a:solidFill>
                  <a:srgbClr val="FF0000"/>
                </a:solidFill>
                <a:latin typeface="Comic Sans MS" pitchFamily="66" charset="0"/>
              </a:rPr>
              <a:t>ГМ-продукти</a:t>
            </a:r>
            <a:r>
              <a:rPr lang="uk-UA" sz="2400" b="1" dirty="0">
                <a:solidFill>
                  <a:srgbClr val="FF0000"/>
                </a:solidFill>
                <a:latin typeface="Comic Sans MS" pitchFamily="66" charset="0"/>
              </a:rPr>
              <a:t>, що загублять людство», ані дифірамбам, що  їх співають </a:t>
            </a:r>
            <a:r>
              <a:rPr lang="uk-UA" sz="2400" b="1" dirty="0" err="1">
                <a:solidFill>
                  <a:srgbClr val="FF0000"/>
                </a:solidFill>
                <a:latin typeface="Comic Sans MS" pitchFamily="66" charset="0"/>
              </a:rPr>
              <a:t>ГМ-продуктам</a:t>
            </a:r>
            <a:r>
              <a:rPr lang="uk-UA" sz="2400" b="1" dirty="0">
                <a:solidFill>
                  <a:srgbClr val="FF0000"/>
                </a:solidFill>
                <a:latin typeface="Comic Sans MS" pitchFamily="66" charset="0"/>
              </a:rPr>
              <a:t> їх виробники!</a:t>
            </a:r>
            <a:endParaRPr lang="ru-RU" sz="24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pic>
        <p:nvPicPr>
          <p:cNvPr id="12290" name="Picture 2" descr="https://encrypted-tbn2.gstatic.com/images?q=tbn:ANd9GcR1QBQIpSYoXtNv6jMWjPqvB94zRwO-B7oKfmYXm2GSuGXnNbNV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9566" y="4221088"/>
            <a:ext cx="3057444" cy="23740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418403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188640"/>
            <a:ext cx="8229600" cy="1069848"/>
          </a:xfrm>
        </p:spPr>
        <p:txBody>
          <a:bodyPr/>
          <a:lstStyle/>
          <a:p>
            <a:pPr algn="ctr"/>
            <a:r>
              <a:rPr lang="uk-UA" dirty="0" smtClean="0"/>
              <a:t>Що таке ГМО?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0" y="1052736"/>
            <a:ext cx="5658339" cy="64325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200" b="1" i="1" dirty="0" err="1" smtClean="0">
                <a:solidFill>
                  <a:schemeClr val="accent6">
                    <a:lumMod val="50000"/>
                  </a:schemeClr>
                </a:solidFill>
              </a:rPr>
              <a:t>Генетично</a:t>
            </a:r>
            <a:r>
              <a:rPr lang="ru-RU" sz="2200" b="1" i="1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2200" b="1" i="1" dirty="0" err="1">
                <a:solidFill>
                  <a:schemeClr val="accent6">
                    <a:lumMod val="50000"/>
                  </a:schemeClr>
                </a:solidFill>
              </a:rPr>
              <a:t>модифікований</a:t>
            </a:r>
            <a:r>
              <a:rPr lang="ru-RU" sz="2200" b="1" i="1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2200" b="1" i="1" dirty="0" err="1">
                <a:solidFill>
                  <a:schemeClr val="accent6">
                    <a:lumMod val="50000"/>
                  </a:schemeClr>
                </a:solidFill>
              </a:rPr>
              <a:t>організм</a:t>
            </a:r>
            <a:r>
              <a:rPr lang="ru-RU" sz="2200" b="1" i="1" dirty="0">
                <a:solidFill>
                  <a:schemeClr val="accent6">
                    <a:lumMod val="50000"/>
                  </a:schemeClr>
                </a:solidFill>
              </a:rPr>
              <a:t> (</a:t>
            </a:r>
            <a:r>
              <a:rPr lang="ru-RU" sz="2200" b="1" i="1" dirty="0" smtClean="0">
                <a:solidFill>
                  <a:schemeClr val="accent6">
                    <a:lumMod val="50000"/>
                  </a:schemeClr>
                </a:solidFill>
              </a:rPr>
              <a:t>ГМО)-</a:t>
            </a:r>
            <a:r>
              <a:rPr lang="ru-RU" sz="2200" dirty="0"/>
              <a:t> </a:t>
            </a:r>
            <a:r>
              <a:rPr lang="ru-RU" sz="2200" dirty="0" err="1"/>
              <a:t>це</a:t>
            </a:r>
            <a:r>
              <a:rPr lang="ru-RU" sz="2200" dirty="0"/>
              <a:t> </a:t>
            </a:r>
            <a:r>
              <a:rPr lang="ru-RU" sz="2200" dirty="0" err="1"/>
              <a:t>організм</a:t>
            </a:r>
            <a:r>
              <a:rPr lang="ru-RU" sz="2200" dirty="0"/>
              <a:t>, генотип </a:t>
            </a:r>
            <a:r>
              <a:rPr lang="ru-RU" sz="2200" dirty="0" err="1"/>
              <a:t>якого</a:t>
            </a:r>
            <a:r>
              <a:rPr lang="ru-RU" sz="2200" dirty="0"/>
              <a:t> </a:t>
            </a:r>
            <a:r>
              <a:rPr lang="ru-RU" sz="2200" dirty="0" err="1"/>
              <a:t>було</a:t>
            </a:r>
            <a:r>
              <a:rPr lang="ru-RU" sz="2200" dirty="0"/>
              <a:t> </a:t>
            </a:r>
            <a:r>
              <a:rPr lang="ru-RU" sz="2200" dirty="0" err="1"/>
              <a:t>змінено</a:t>
            </a:r>
            <a:r>
              <a:rPr lang="ru-RU" sz="2200" dirty="0"/>
              <a:t> за </a:t>
            </a:r>
            <a:r>
              <a:rPr lang="ru-RU" sz="2200" dirty="0" err="1"/>
              <a:t>допомогою</a:t>
            </a:r>
            <a:r>
              <a:rPr lang="ru-RU" sz="2200" dirty="0"/>
              <a:t> </a:t>
            </a:r>
            <a:r>
              <a:rPr lang="ru-RU" sz="2200" dirty="0" err="1"/>
              <a:t>методів</a:t>
            </a:r>
            <a:r>
              <a:rPr lang="ru-RU" sz="2200" dirty="0"/>
              <a:t> </a:t>
            </a:r>
            <a:r>
              <a:rPr lang="ru-RU" sz="2200" dirty="0" err="1" smtClean="0"/>
              <a:t>генної</a:t>
            </a:r>
            <a:r>
              <a:rPr lang="ru-RU" sz="2200" dirty="0" smtClean="0"/>
              <a:t> </a:t>
            </a:r>
            <a:r>
              <a:rPr lang="ru-RU" sz="2200" dirty="0" err="1" smtClean="0"/>
              <a:t>інженерії.Генетичні</a:t>
            </a:r>
            <a:r>
              <a:rPr lang="ru-RU" sz="2200" dirty="0" smtClean="0"/>
              <a:t> </a:t>
            </a:r>
            <a:r>
              <a:rPr lang="ru-RU" sz="2200" dirty="0" err="1"/>
              <a:t>зміни</a:t>
            </a:r>
            <a:r>
              <a:rPr lang="ru-RU" sz="2200" dirty="0"/>
              <a:t>, як правило, </a:t>
            </a:r>
            <a:r>
              <a:rPr lang="ru-RU" sz="2200" dirty="0" err="1"/>
              <a:t>здійснюються</a:t>
            </a:r>
            <a:r>
              <a:rPr lang="ru-RU" sz="2200" dirty="0"/>
              <a:t> в </a:t>
            </a:r>
            <a:r>
              <a:rPr lang="ru-RU" sz="2200" dirty="0" err="1"/>
              <a:t>наукових</a:t>
            </a:r>
            <a:r>
              <a:rPr lang="ru-RU" sz="2200" dirty="0"/>
              <a:t> та </a:t>
            </a:r>
            <a:r>
              <a:rPr lang="ru-RU" sz="2200" dirty="0" err="1"/>
              <a:t>сільськогосподарських</a:t>
            </a:r>
            <a:r>
              <a:rPr lang="ru-RU" sz="2200" dirty="0"/>
              <a:t> </a:t>
            </a:r>
            <a:r>
              <a:rPr lang="ru-RU" sz="2200" dirty="0" err="1"/>
              <a:t>цілях</a:t>
            </a:r>
            <a:r>
              <a:rPr lang="ru-RU" sz="2200" dirty="0"/>
              <a:t>. </a:t>
            </a:r>
            <a:r>
              <a:rPr lang="ru-RU" sz="2200" dirty="0" err="1"/>
              <a:t>Генетична</a:t>
            </a:r>
            <a:r>
              <a:rPr lang="ru-RU" sz="2200" dirty="0"/>
              <a:t> </a:t>
            </a:r>
            <a:r>
              <a:rPr lang="ru-RU" sz="2200" dirty="0" err="1"/>
              <a:t>модифікація</a:t>
            </a:r>
            <a:r>
              <a:rPr lang="ru-RU" sz="2200" dirty="0"/>
              <a:t> </a:t>
            </a:r>
            <a:r>
              <a:rPr lang="ru-RU" sz="2200" dirty="0" err="1"/>
              <a:t>відрізняється</a:t>
            </a:r>
            <a:r>
              <a:rPr lang="ru-RU" sz="2200" dirty="0"/>
              <a:t> </a:t>
            </a:r>
            <a:r>
              <a:rPr lang="ru-RU" sz="2200" dirty="0" err="1"/>
              <a:t>від</a:t>
            </a:r>
            <a:r>
              <a:rPr lang="ru-RU" sz="2200" dirty="0"/>
              <a:t> природного та штучного </a:t>
            </a:r>
            <a:r>
              <a:rPr lang="ru-RU" sz="2200" dirty="0" smtClean="0"/>
              <a:t>мутагенезу </a:t>
            </a:r>
            <a:r>
              <a:rPr lang="ru-RU" sz="2200" dirty="0" err="1" smtClean="0"/>
              <a:t>саме</a:t>
            </a:r>
            <a:r>
              <a:rPr lang="ru-RU" sz="2200" dirty="0" smtClean="0"/>
              <a:t> </a:t>
            </a:r>
            <a:r>
              <a:rPr lang="ru-RU" sz="2200" dirty="0" err="1"/>
              <a:t>направленою</a:t>
            </a:r>
            <a:r>
              <a:rPr lang="ru-RU" sz="2200" dirty="0"/>
              <a:t> </a:t>
            </a:r>
            <a:r>
              <a:rPr lang="ru-RU" sz="2200" dirty="0" err="1"/>
              <a:t>зміною</a:t>
            </a:r>
            <a:r>
              <a:rPr lang="ru-RU" sz="2200" dirty="0"/>
              <a:t> генотипу. При </a:t>
            </a:r>
            <a:r>
              <a:rPr lang="ru-RU" sz="2200" dirty="0" err="1"/>
              <a:t>цьому</a:t>
            </a:r>
            <a:r>
              <a:rPr lang="ru-RU" sz="2200" dirty="0"/>
              <a:t> </a:t>
            </a:r>
            <a:r>
              <a:rPr lang="ru-RU" sz="2200" dirty="0" err="1"/>
              <a:t>генетичний</a:t>
            </a:r>
            <a:r>
              <a:rPr lang="ru-RU" sz="2200" dirty="0"/>
              <a:t> </a:t>
            </a:r>
            <a:r>
              <a:rPr lang="ru-RU" sz="2200" dirty="0" err="1"/>
              <a:t>матеріал</a:t>
            </a:r>
            <a:r>
              <a:rPr lang="ru-RU" sz="2200" dirty="0"/>
              <a:t> </a:t>
            </a:r>
            <a:r>
              <a:rPr lang="ru-RU" sz="2200" dirty="0" err="1"/>
              <a:t>переносять</a:t>
            </a:r>
            <a:r>
              <a:rPr lang="ru-RU" sz="2200" dirty="0"/>
              <a:t> з одного </a:t>
            </a:r>
            <a:r>
              <a:rPr lang="ru-RU" sz="2200" dirty="0" err="1"/>
              <a:t>організму</a:t>
            </a:r>
            <a:r>
              <a:rPr lang="ru-RU" sz="2200" dirty="0"/>
              <a:t> в </a:t>
            </a:r>
            <a:r>
              <a:rPr lang="ru-RU" sz="2200" dirty="0" err="1"/>
              <a:t>інший</a:t>
            </a:r>
            <a:r>
              <a:rPr lang="ru-RU" sz="2200" dirty="0"/>
              <a:t>, </a:t>
            </a:r>
            <a:r>
              <a:rPr lang="ru-RU" sz="2200" dirty="0" err="1"/>
              <a:t>використовуючи</a:t>
            </a:r>
            <a:r>
              <a:rPr lang="ru-RU" sz="2200" dirty="0"/>
              <a:t> </a:t>
            </a:r>
            <a:r>
              <a:rPr lang="ru-RU" sz="2200" dirty="0" err="1" smtClean="0"/>
              <a:t>технологію</a:t>
            </a:r>
            <a:r>
              <a:rPr lang="ru-RU" sz="2200" dirty="0" smtClean="0"/>
              <a:t> </a:t>
            </a:r>
            <a:r>
              <a:rPr lang="ru-RU" sz="2200" dirty="0" err="1" smtClean="0"/>
              <a:t>рекомбінантних</a:t>
            </a:r>
            <a:r>
              <a:rPr lang="ru-RU" sz="2200" dirty="0" smtClean="0"/>
              <a:t> ДНК. </a:t>
            </a:r>
            <a:r>
              <a:rPr lang="ru-RU" sz="2200" dirty="0" err="1"/>
              <a:t>Якщо</a:t>
            </a:r>
            <a:r>
              <a:rPr lang="ru-RU" sz="2200" dirty="0"/>
              <a:t> при </a:t>
            </a:r>
            <a:r>
              <a:rPr lang="ru-RU" sz="2200" dirty="0" err="1"/>
              <a:t>цьому</a:t>
            </a:r>
            <a:r>
              <a:rPr lang="ru-RU" sz="2200" dirty="0"/>
              <a:t> ДНК, яку </a:t>
            </a:r>
            <a:r>
              <a:rPr lang="ru-RU" sz="2200" dirty="0" err="1"/>
              <a:t>переносять</a:t>
            </a:r>
            <a:r>
              <a:rPr lang="ru-RU" sz="2200" dirty="0"/>
              <a:t>, походить з </a:t>
            </a:r>
            <a:r>
              <a:rPr lang="ru-RU" sz="2200" dirty="0" err="1"/>
              <a:t>іншого</a:t>
            </a:r>
            <a:r>
              <a:rPr lang="ru-RU" sz="2200" dirty="0"/>
              <a:t> виду, </a:t>
            </a:r>
            <a:r>
              <a:rPr lang="ru-RU" sz="2200" dirty="0" err="1"/>
              <a:t>отримані</a:t>
            </a:r>
            <a:r>
              <a:rPr lang="ru-RU" sz="2200" dirty="0"/>
              <a:t> </a:t>
            </a:r>
            <a:r>
              <a:rPr lang="ru-RU" sz="2200" dirty="0" err="1"/>
              <a:t>організми</a:t>
            </a:r>
            <a:r>
              <a:rPr lang="ru-RU" sz="2200" dirty="0"/>
              <a:t> </a:t>
            </a:r>
            <a:r>
              <a:rPr lang="ru-RU" sz="2200" dirty="0" err="1"/>
              <a:t>називають</a:t>
            </a:r>
            <a:r>
              <a:rPr lang="ru-RU" sz="2200" dirty="0"/>
              <a:t> </a:t>
            </a:r>
            <a:r>
              <a:rPr lang="ru-RU" sz="2200" dirty="0" err="1"/>
              <a:t>трансгенними</a:t>
            </a:r>
            <a:r>
              <a:rPr lang="ru-RU" sz="2200" dirty="0" smtClean="0"/>
              <a:t>.</a:t>
            </a:r>
            <a:r>
              <a:rPr lang="ru-RU" sz="2400" dirty="0"/>
              <a:t> </a:t>
            </a:r>
            <a:br>
              <a:rPr lang="ru-RU" sz="2400" dirty="0"/>
            </a:b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1032" name="Picture 8" descr="http://slavs.org.ua/img/zdrava/gmo/gmo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5649" y="1988840"/>
            <a:ext cx="2492583" cy="3240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046375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1196" y="188640"/>
            <a:ext cx="8229600" cy="1069848"/>
          </a:xfrm>
        </p:spPr>
        <p:txBody>
          <a:bodyPr/>
          <a:lstStyle/>
          <a:p>
            <a:pPr algn="ctr"/>
            <a:r>
              <a:rPr lang="uk-UA" dirty="0" smtClean="0"/>
              <a:t>Історія виникнення ГМО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4211960" y="1268760"/>
            <a:ext cx="4752528" cy="56015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000" dirty="0" smtClean="0"/>
              <a:t>Витоки </a:t>
            </a:r>
            <a:r>
              <a:rPr lang="uk-UA" sz="2000" dirty="0"/>
              <a:t>розвитку генної інженерії рослин лежать в </a:t>
            </a:r>
            <a:r>
              <a:rPr lang="uk-UA" sz="2000" b="1" dirty="0"/>
              <a:t>1977</a:t>
            </a:r>
            <a:r>
              <a:rPr lang="uk-UA" sz="2000" b="1" i="1" dirty="0"/>
              <a:t> </a:t>
            </a:r>
            <a:r>
              <a:rPr lang="uk-UA" sz="2000" dirty="0"/>
              <a:t>році, коли і сталося відкриття, що дозволило використовувати ґрунтовий </a:t>
            </a:r>
            <a:r>
              <a:rPr lang="uk-UA" sz="2000" dirty="0" smtClean="0"/>
              <a:t>мікроорганізм </a:t>
            </a:r>
            <a:r>
              <a:rPr lang="en-US" sz="2000" dirty="0" smtClean="0"/>
              <a:t>Agrobacterium </a:t>
            </a:r>
            <a:r>
              <a:rPr lang="en-US" sz="2000" dirty="0" err="1" smtClean="0"/>
              <a:t>tumefaciens</a:t>
            </a:r>
            <a:r>
              <a:rPr lang="uk-UA" sz="2000" dirty="0" smtClean="0"/>
              <a:t> як </a:t>
            </a:r>
            <a:r>
              <a:rPr lang="uk-UA" sz="2000" dirty="0"/>
              <a:t>знаряддя введення чужих генів в інші рослини</a:t>
            </a:r>
            <a:r>
              <a:rPr lang="uk-UA" sz="2000" dirty="0" smtClean="0"/>
              <a:t>.</a:t>
            </a:r>
          </a:p>
          <a:p>
            <a:r>
              <a:rPr lang="uk-UA" sz="2000" dirty="0" smtClean="0"/>
              <a:t>Початок </a:t>
            </a:r>
            <a:r>
              <a:rPr lang="uk-UA" sz="2000" dirty="0"/>
              <a:t>масового виробництва модифікованих продуктів поклали в </a:t>
            </a:r>
            <a:r>
              <a:rPr lang="uk-UA" sz="2000" b="1" dirty="0"/>
              <a:t>1994</a:t>
            </a:r>
            <a:r>
              <a:rPr lang="uk-UA" sz="2000" dirty="0"/>
              <a:t> р., коли в США з'явилися помідори сорту </a:t>
            </a:r>
            <a:r>
              <a:rPr lang="uk-UA" sz="2000" dirty="0" err="1"/>
              <a:t>FlavrSavr</a:t>
            </a:r>
            <a:r>
              <a:rPr lang="uk-UA" sz="2000" dirty="0"/>
              <a:t>, які не псувалися під час перевезення. Це помідори з відкладеним дозріванням, які зберігаються до півроку при температурі 14-16 градусів</a:t>
            </a:r>
            <a:r>
              <a:rPr lang="uk-UA" sz="2000" dirty="0" smtClean="0"/>
              <a:t>.</a:t>
            </a:r>
          </a:p>
          <a:p>
            <a:r>
              <a:rPr lang="uk-UA" sz="2000" dirty="0" smtClean="0"/>
              <a:t> </a:t>
            </a:r>
            <a:r>
              <a:rPr lang="uk-UA" sz="2000" b="1" dirty="0" smtClean="0"/>
              <a:t>1994</a:t>
            </a:r>
            <a:r>
              <a:rPr lang="uk-UA" sz="2000" dirty="0" smtClean="0"/>
              <a:t>-й рік </a:t>
            </a:r>
            <a:r>
              <a:rPr lang="uk-UA" sz="2000" dirty="0"/>
              <a:t>вважається офіційним роком народження </a:t>
            </a:r>
            <a:r>
              <a:rPr lang="uk-UA" sz="2000" dirty="0" err="1"/>
              <a:t>ГМ-продуктів</a:t>
            </a:r>
            <a:r>
              <a:rPr lang="uk-UA" sz="2000" dirty="0"/>
              <a:t>.</a:t>
            </a:r>
            <a:endParaRPr lang="ru-RU" sz="2000" dirty="0"/>
          </a:p>
          <a:p>
            <a:endParaRPr lang="ru-RU" dirty="0"/>
          </a:p>
        </p:txBody>
      </p:sp>
      <p:pic>
        <p:nvPicPr>
          <p:cNvPr id="3076" name="Picture 4" descr="http://www.zdorovieinfo.ru/upload/images/482x351_tomatoes_fm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5" y="2060847"/>
            <a:ext cx="3336475" cy="24296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010566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42121" y="4316104"/>
            <a:ext cx="2664296" cy="213285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7" name="Прямоугольник 6"/>
          <p:cNvSpPr/>
          <p:nvPr/>
        </p:nvSpPr>
        <p:spPr>
          <a:xfrm>
            <a:off x="323528" y="475522"/>
            <a:ext cx="8820472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000" dirty="0" smtClean="0"/>
              <a:t>У </a:t>
            </a:r>
            <a:r>
              <a:rPr lang="uk-UA" sz="2000" b="1" dirty="0" smtClean="0"/>
              <a:t>1995</a:t>
            </a:r>
            <a:r>
              <a:rPr lang="uk-UA" sz="2000" dirty="0" smtClean="0"/>
              <a:t> році американська компанія-гігант </a:t>
            </a:r>
            <a:r>
              <a:rPr lang="uk-UA" sz="2000" dirty="0" err="1" smtClean="0"/>
              <a:t>Monsanto</a:t>
            </a:r>
            <a:r>
              <a:rPr lang="uk-UA" sz="2000" dirty="0" smtClean="0"/>
              <a:t> запустила на ринок </a:t>
            </a:r>
            <a:r>
              <a:rPr lang="uk-UA" sz="2000" dirty="0" err="1" smtClean="0"/>
              <a:t>ГМ-</a:t>
            </a:r>
            <a:r>
              <a:rPr lang="uk-UA" sz="2000" i="1" dirty="0" err="1" smtClean="0"/>
              <a:t>сою</a:t>
            </a:r>
            <a:r>
              <a:rPr lang="uk-UA" sz="2000" dirty="0" smtClean="0"/>
              <a:t> </a:t>
            </a:r>
            <a:r>
              <a:rPr lang="uk-UA" sz="2000" dirty="0" err="1" smtClean="0"/>
              <a:t>RoundupReady</a:t>
            </a:r>
            <a:r>
              <a:rPr lang="uk-UA" sz="2000" dirty="0" smtClean="0"/>
              <a:t>. У ДНК рослини був впроваджений чужорідний ген для підвищення здатності культури протистояти бур'янам.</a:t>
            </a:r>
          </a:p>
          <a:p>
            <a:r>
              <a:rPr lang="uk-UA" sz="2000" dirty="0" smtClean="0"/>
              <a:t> В результаті, зараз існує </a:t>
            </a:r>
            <a:r>
              <a:rPr lang="uk-UA" sz="2000" i="1" dirty="0" smtClean="0"/>
              <a:t>картопля</a:t>
            </a:r>
            <a:r>
              <a:rPr lang="uk-UA" sz="2000" dirty="0" smtClean="0"/>
              <a:t>, яка містить гени земляної бактерії, що вбиває колорадського жука, стійка до посух</a:t>
            </a:r>
            <a:r>
              <a:rPr lang="uk-UA" sz="2000" i="1" dirty="0" smtClean="0"/>
              <a:t> пшениця</a:t>
            </a:r>
            <a:r>
              <a:rPr lang="uk-UA" sz="2000" dirty="0" smtClean="0"/>
              <a:t>, в яку </a:t>
            </a:r>
            <a:r>
              <a:rPr lang="uk-UA" sz="2000" dirty="0" err="1" smtClean="0"/>
              <a:t>вживили</a:t>
            </a:r>
            <a:r>
              <a:rPr lang="uk-UA" sz="2000" dirty="0" smtClean="0"/>
              <a:t> ген скорпіона, </a:t>
            </a:r>
            <a:r>
              <a:rPr lang="uk-UA" sz="2000" i="1" dirty="0" smtClean="0"/>
              <a:t>помідори </a:t>
            </a:r>
            <a:r>
              <a:rPr lang="uk-UA" sz="2000" dirty="0" smtClean="0"/>
              <a:t>з генами морської камбали, </a:t>
            </a:r>
            <a:r>
              <a:rPr lang="uk-UA" sz="2000" i="1" dirty="0" smtClean="0"/>
              <a:t>соя</a:t>
            </a:r>
            <a:r>
              <a:rPr lang="uk-UA" sz="2000" dirty="0" smtClean="0"/>
              <a:t> та </a:t>
            </a:r>
            <a:r>
              <a:rPr lang="uk-UA" sz="2000" i="1" dirty="0" smtClean="0"/>
              <a:t>полуниця</a:t>
            </a:r>
            <a:r>
              <a:rPr lang="uk-UA" sz="2000" dirty="0" smtClean="0"/>
              <a:t> з генами бактерій.</a:t>
            </a:r>
            <a:endParaRPr lang="ru-RU" sz="2000" dirty="0" smtClean="0"/>
          </a:p>
          <a:p>
            <a:r>
              <a:rPr lang="uk-UA" sz="2000" dirty="0" smtClean="0"/>
              <a:t>   Список рослин, які вирощують із застосуванням методів генної інженерії дуже великий. У нього входять: </a:t>
            </a:r>
            <a:r>
              <a:rPr lang="uk-UA" sz="2000" i="1" dirty="0" smtClean="0"/>
              <a:t>яблуня, слива, виноград, капуста, баклажани, огірок, пшениця, соя, рис, жито і безліч інших сільськогосподарських рослин.</a:t>
            </a:r>
            <a:endParaRPr lang="ru-RU" sz="2000" dirty="0"/>
          </a:p>
        </p:txBody>
      </p:sp>
      <p:pic>
        <p:nvPicPr>
          <p:cNvPr id="8" name="Рисунок 7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601072" y="4244117"/>
            <a:ext cx="2304256" cy="219535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050" name="Picture 2" descr="http://www.technoshop.ru/media/pic_full/0/428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4261174"/>
            <a:ext cx="2939480" cy="23515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508798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54895"/>
            <a:ext cx="8229600" cy="1069848"/>
          </a:xfrm>
        </p:spPr>
        <p:txBody>
          <a:bodyPr/>
          <a:lstStyle/>
          <a:p>
            <a:pPr algn="ctr"/>
            <a:r>
              <a:rPr lang="uk-UA" dirty="0" smtClean="0"/>
              <a:t>ГМО у світі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611559" y="908720"/>
            <a:ext cx="8308641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err="1"/>
              <a:t>Офіційно</a:t>
            </a:r>
            <a:r>
              <a:rPr lang="ru-RU" dirty="0"/>
              <a:t> </a:t>
            </a:r>
            <a:r>
              <a:rPr lang="ru-RU" dirty="0" err="1"/>
              <a:t>трансгенні</a:t>
            </a:r>
            <a:r>
              <a:rPr lang="ru-RU" dirty="0"/>
              <a:t> </a:t>
            </a:r>
            <a:r>
              <a:rPr lang="ru-RU" dirty="0" err="1"/>
              <a:t>технології</a:t>
            </a:r>
            <a:r>
              <a:rPr lang="ru-RU" dirty="0"/>
              <a:t> </a:t>
            </a:r>
            <a:r>
              <a:rPr lang="ru-RU" dirty="0" err="1"/>
              <a:t>використовуються</a:t>
            </a:r>
            <a:r>
              <a:rPr lang="ru-RU" dirty="0"/>
              <a:t> з 1996 року. Першими, </a:t>
            </a:r>
            <a:r>
              <a:rPr lang="ru-RU" dirty="0" err="1"/>
              <a:t>хто</a:t>
            </a:r>
            <a:r>
              <a:rPr lang="ru-RU" dirty="0"/>
              <a:t> почав активно </a:t>
            </a:r>
            <a:r>
              <a:rPr lang="ru-RU" dirty="0" err="1"/>
              <a:t>їх</a:t>
            </a:r>
            <a:r>
              <a:rPr lang="ru-RU" dirty="0"/>
              <a:t> </a:t>
            </a:r>
            <a:r>
              <a:rPr lang="ru-RU" dirty="0" err="1"/>
              <a:t>впроваджувати</a:t>
            </a:r>
            <a:r>
              <a:rPr lang="ru-RU" dirty="0"/>
              <a:t>, </a:t>
            </a:r>
            <a:r>
              <a:rPr lang="ru-RU" dirty="0" err="1"/>
              <a:t>були</a:t>
            </a:r>
            <a:r>
              <a:rPr lang="ru-RU" dirty="0"/>
              <a:t> США. </a:t>
            </a:r>
            <a:r>
              <a:rPr lang="ru-RU" dirty="0" err="1"/>
              <a:t>Потім</a:t>
            </a:r>
            <a:r>
              <a:rPr lang="ru-RU" dirty="0"/>
              <a:t> ними </a:t>
            </a:r>
            <a:r>
              <a:rPr lang="ru-RU" dirty="0" err="1"/>
              <a:t>зацікавилися</a:t>
            </a:r>
            <a:r>
              <a:rPr lang="ru-RU" dirty="0"/>
              <a:t> в </a:t>
            </a:r>
            <a:r>
              <a:rPr lang="ru-RU" dirty="0" err="1"/>
              <a:t>Канаді</a:t>
            </a:r>
            <a:r>
              <a:rPr lang="ru-RU" dirty="0"/>
              <a:t>, </a:t>
            </a:r>
            <a:r>
              <a:rPr lang="ru-RU" dirty="0" err="1"/>
              <a:t>Аргентині</a:t>
            </a:r>
            <a:r>
              <a:rPr lang="ru-RU" dirty="0"/>
              <a:t>, </a:t>
            </a:r>
            <a:r>
              <a:rPr lang="ru-RU" dirty="0" err="1"/>
              <a:t>Бразилії</a:t>
            </a:r>
            <a:r>
              <a:rPr lang="ru-RU" dirty="0"/>
              <a:t>. </a:t>
            </a:r>
            <a:r>
              <a:rPr lang="ru-RU" dirty="0" err="1"/>
              <a:t>Пізніше</a:t>
            </a:r>
            <a:r>
              <a:rPr lang="ru-RU" dirty="0"/>
              <a:t> </a:t>
            </a:r>
            <a:r>
              <a:rPr lang="ru-RU" dirty="0" err="1"/>
              <a:t>використання</a:t>
            </a:r>
            <a:r>
              <a:rPr lang="ru-RU" dirty="0"/>
              <a:t> ГМО </a:t>
            </a:r>
            <a:r>
              <a:rPr lang="ru-RU" dirty="0" err="1"/>
              <a:t>просунулося</a:t>
            </a:r>
            <a:r>
              <a:rPr lang="ru-RU" dirty="0"/>
              <a:t> в </a:t>
            </a:r>
            <a:r>
              <a:rPr lang="ru-RU" dirty="0" err="1"/>
              <a:t>Індію</a:t>
            </a:r>
            <a:r>
              <a:rPr lang="ru-RU" dirty="0"/>
              <a:t> й Китай. </a:t>
            </a:r>
            <a:r>
              <a:rPr lang="ru-RU" dirty="0" err="1"/>
              <a:t>Основними</a:t>
            </a:r>
            <a:r>
              <a:rPr lang="ru-RU" dirty="0"/>
              <a:t> </a:t>
            </a:r>
            <a:r>
              <a:rPr lang="ru-RU" dirty="0" err="1"/>
              <a:t>виробниками</a:t>
            </a:r>
            <a:r>
              <a:rPr lang="ru-RU" dirty="0"/>
              <a:t> з </a:t>
            </a:r>
            <a:r>
              <a:rPr lang="ru-RU" dirty="0" err="1"/>
              <a:t>найбільшими</a:t>
            </a:r>
            <a:r>
              <a:rPr lang="ru-RU" dirty="0"/>
              <a:t> </a:t>
            </a:r>
            <a:r>
              <a:rPr lang="ru-RU" dirty="0" err="1"/>
              <a:t>площами</a:t>
            </a:r>
            <a:r>
              <a:rPr lang="ru-RU" dirty="0"/>
              <a:t>, </a:t>
            </a:r>
            <a:r>
              <a:rPr lang="ru-RU" dirty="0" err="1"/>
              <a:t>відведеними</a:t>
            </a:r>
            <a:r>
              <a:rPr lang="ru-RU" dirty="0"/>
              <a:t> для </a:t>
            </a:r>
            <a:r>
              <a:rPr lang="ru-RU" dirty="0" err="1"/>
              <a:t>цієї</a:t>
            </a:r>
            <a:r>
              <a:rPr lang="ru-RU" dirty="0"/>
              <a:t> мети, є, у першу </a:t>
            </a:r>
            <a:r>
              <a:rPr lang="ru-RU" dirty="0" err="1"/>
              <a:t>чергу</a:t>
            </a:r>
            <a:r>
              <a:rPr lang="ru-RU" dirty="0"/>
              <a:t>, США, </a:t>
            </a:r>
            <a:r>
              <a:rPr lang="ru-RU" dirty="0" err="1"/>
              <a:t>далі</a:t>
            </a:r>
            <a:r>
              <a:rPr lang="ru-RU" dirty="0"/>
              <a:t> – Аргентина, Канада, </a:t>
            </a:r>
            <a:r>
              <a:rPr lang="ru-RU" dirty="0" err="1"/>
              <a:t>Бразилія</a:t>
            </a:r>
            <a:r>
              <a:rPr lang="ru-RU" dirty="0"/>
              <a:t>. </a:t>
            </a:r>
            <a:r>
              <a:rPr lang="ru-RU" dirty="0" err="1"/>
              <a:t>Далі</a:t>
            </a:r>
            <a:r>
              <a:rPr lang="ru-RU" dirty="0"/>
              <a:t> </a:t>
            </a:r>
            <a:r>
              <a:rPr lang="ru-RU" dirty="0" err="1"/>
              <a:t>йдуть</a:t>
            </a:r>
            <a:r>
              <a:rPr lang="ru-RU" dirty="0"/>
              <a:t> </a:t>
            </a:r>
            <a:r>
              <a:rPr lang="ru-RU" dirty="0" err="1"/>
              <a:t>Індія</a:t>
            </a:r>
            <a:r>
              <a:rPr lang="ru-RU" dirty="0"/>
              <a:t> й </a:t>
            </a:r>
            <a:r>
              <a:rPr lang="ru-RU" dirty="0" smtClean="0"/>
              <a:t>Китай. </a:t>
            </a:r>
            <a:r>
              <a:rPr lang="ru-RU" dirty="0" err="1" smtClean="0"/>
              <a:t>Інші</a:t>
            </a:r>
            <a:r>
              <a:rPr lang="ru-RU" dirty="0" smtClean="0"/>
              <a:t> </a:t>
            </a:r>
            <a:r>
              <a:rPr lang="ru-RU" dirty="0" err="1" smtClean="0"/>
              <a:t>країни</a:t>
            </a:r>
            <a:r>
              <a:rPr lang="ru-RU" dirty="0" smtClean="0"/>
              <a:t> </a:t>
            </a:r>
            <a:r>
              <a:rPr lang="ru-RU" dirty="0" err="1" smtClean="0"/>
              <a:t>тільки</a:t>
            </a:r>
            <a:r>
              <a:rPr lang="ru-RU" dirty="0" smtClean="0"/>
              <a:t> </a:t>
            </a:r>
            <a:r>
              <a:rPr lang="ru-RU" dirty="0" err="1" smtClean="0"/>
              <a:t>починають</a:t>
            </a:r>
            <a:r>
              <a:rPr lang="ru-RU" dirty="0" smtClean="0"/>
              <a:t> </a:t>
            </a:r>
            <a:r>
              <a:rPr lang="ru-RU" dirty="0" err="1" smtClean="0"/>
              <a:t>розвивати</a:t>
            </a:r>
            <a:r>
              <a:rPr lang="ru-RU" dirty="0" smtClean="0"/>
              <a:t> </a:t>
            </a:r>
            <a:r>
              <a:rPr lang="ru-RU" dirty="0" err="1" smtClean="0"/>
              <a:t>трансгенні</a:t>
            </a:r>
            <a:r>
              <a:rPr lang="ru-RU" dirty="0" smtClean="0"/>
              <a:t> </a:t>
            </a:r>
            <a:r>
              <a:rPr lang="ru-RU" dirty="0" err="1" smtClean="0"/>
              <a:t>технології</a:t>
            </a:r>
            <a:r>
              <a:rPr lang="ru-RU" dirty="0" smtClean="0"/>
              <a:t> й </a:t>
            </a:r>
            <a:r>
              <a:rPr lang="ru-RU" dirty="0" err="1" smtClean="0"/>
              <a:t>відводять</a:t>
            </a:r>
            <a:r>
              <a:rPr lang="ru-RU" dirty="0" smtClean="0"/>
              <a:t> для </a:t>
            </a:r>
            <a:r>
              <a:rPr lang="ru-RU" dirty="0" err="1" smtClean="0"/>
              <a:t>цієї</a:t>
            </a:r>
            <a:r>
              <a:rPr lang="ru-RU" dirty="0" smtClean="0"/>
              <a:t> мети </a:t>
            </a:r>
            <a:r>
              <a:rPr lang="ru-RU" dirty="0" err="1" smtClean="0"/>
              <a:t>незначні</a:t>
            </a:r>
            <a:r>
              <a:rPr lang="ru-RU" dirty="0" smtClean="0"/>
              <a:t> </a:t>
            </a:r>
            <a:r>
              <a:rPr lang="ru-RU" dirty="0" err="1" smtClean="0"/>
              <a:t>території</a:t>
            </a:r>
            <a:r>
              <a:rPr lang="ru-RU" dirty="0" smtClean="0"/>
              <a:t> – в основному </a:t>
            </a:r>
            <a:r>
              <a:rPr lang="ru-RU" dirty="0" err="1" smtClean="0"/>
              <a:t>тільки</a:t>
            </a:r>
            <a:r>
              <a:rPr lang="ru-RU" dirty="0" smtClean="0"/>
              <a:t> для </a:t>
            </a:r>
            <a:r>
              <a:rPr lang="ru-RU" dirty="0" err="1" smtClean="0"/>
              <a:t>проведення</a:t>
            </a:r>
            <a:r>
              <a:rPr lang="ru-RU" dirty="0" smtClean="0"/>
              <a:t> </a:t>
            </a:r>
            <a:r>
              <a:rPr lang="ru-RU" dirty="0" err="1" smtClean="0"/>
              <a:t>досліджень</a:t>
            </a:r>
            <a:r>
              <a:rPr lang="ru-RU" dirty="0" smtClean="0"/>
              <a:t>. 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4355976" y="3243146"/>
            <a:ext cx="4572000" cy="3416320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/>
            <a:r>
              <a:rPr lang="ru-RU" dirty="0" smtClean="0"/>
              <a:t>Особливо </a:t>
            </a:r>
            <a:r>
              <a:rPr lang="ru-RU" dirty="0" err="1" smtClean="0"/>
              <a:t>це</a:t>
            </a:r>
            <a:r>
              <a:rPr lang="ru-RU" dirty="0" smtClean="0"/>
              <a:t> </a:t>
            </a:r>
            <a:r>
              <a:rPr lang="ru-RU" dirty="0" err="1" smtClean="0"/>
              <a:t>стосується</a:t>
            </a:r>
            <a:r>
              <a:rPr lang="ru-RU" dirty="0" smtClean="0"/>
              <a:t> </a:t>
            </a:r>
            <a:r>
              <a:rPr lang="ru-RU" dirty="0" err="1" smtClean="0"/>
              <a:t>Європи</a:t>
            </a:r>
            <a:r>
              <a:rPr lang="ru-RU" dirty="0" smtClean="0"/>
              <a:t>. Там </a:t>
            </a:r>
            <a:r>
              <a:rPr lang="ru-RU" dirty="0" err="1" smtClean="0"/>
              <a:t>взагалі</a:t>
            </a:r>
            <a:r>
              <a:rPr lang="ru-RU" dirty="0" smtClean="0"/>
              <a:t> є </a:t>
            </a:r>
            <a:r>
              <a:rPr lang="ru-RU" dirty="0" err="1" smtClean="0"/>
              <a:t>країни</a:t>
            </a:r>
            <a:r>
              <a:rPr lang="ru-RU" dirty="0" smtClean="0"/>
              <a:t>, </a:t>
            </a:r>
            <a:r>
              <a:rPr lang="ru-RU" dirty="0" err="1" smtClean="0"/>
              <a:t>які</a:t>
            </a:r>
            <a:r>
              <a:rPr lang="ru-RU" dirty="0" smtClean="0"/>
              <a:t> категорично </a:t>
            </a:r>
            <a:r>
              <a:rPr lang="ru-RU" dirty="0" err="1" smtClean="0"/>
              <a:t>відмовляються</a:t>
            </a:r>
            <a:r>
              <a:rPr lang="ru-RU" dirty="0" smtClean="0"/>
              <a:t> </a:t>
            </a:r>
            <a:r>
              <a:rPr lang="ru-RU" dirty="0" err="1" smtClean="0"/>
              <a:t>використовувати</a:t>
            </a:r>
            <a:r>
              <a:rPr lang="ru-RU" dirty="0" smtClean="0"/>
              <a:t> </a:t>
            </a:r>
            <a:r>
              <a:rPr lang="ru-RU" dirty="0" err="1" smtClean="0"/>
              <a:t>ці</a:t>
            </a:r>
            <a:r>
              <a:rPr lang="ru-RU" dirty="0" smtClean="0"/>
              <a:t> </a:t>
            </a:r>
            <a:r>
              <a:rPr lang="ru-RU" dirty="0" err="1" smtClean="0"/>
              <a:t>технології</a:t>
            </a:r>
            <a:r>
              <a:rPr lang="ru-RU" dirty="0" smtClean="0"/>
              <a:t>, </a:t>
            </a:r>
            <a:r>
              <a:rPr lang="ru-RU" dirty="0" err="1" smtClean="0"/>
              <a:t>хоча</a:t>
            </a:r>
            <a:r>
              <a:rPr lang="ru-RU" dirty="0" smtClean="0"/>
              <a:t> </a:t>
            </a:r>
            <a:r>
              <a:rPr lang="ru-RU" dirty="0" err="1" smtClean="0"/>
              <a:t>існує</a:t>
            </a:r>
            <a:r>
              <a:rPr lang="ru-RU" dirty="0" smtClean="0"/>
              <a:t> </a:t>
            </a:r>
            <a:r>
              <a:rPr lang="ru-RU" dirty="0" err="1" smtClean="0"/>
              <a:t>європейська</a:t>
            </a:r>
            <a:r>
              <a:rPr lang="ru-RU" dirty="0" smtClean="0"/>
              <a:t> директива, </a:t>
            </a:r>
            <a:r>
              <a:rPr lang="ru-RU" dirty="0" err="1" smtClean="0"/>
              <a:t>що</a:t>
            </a:r>
            <a:r>
              <a:rPr lang="ru-RU" dirty="0" smtClean="0"/>
              <a:t> </a:t>
            </a:r>
            <a:r>
              <a:rPr lang="ru-RU" dirty="0" err="1" smtClean="0"/>
              <a:t>забороняє</a:t>
            </a:r>
            <a:r>
              <a:rPr lang="ru-RU" dirty="0" smtClean="0"/>
              <a:t> </a:t>
            </a:r>
            <a:r>
              <a:rPr lang="ru-RU" dirty="0" err="1" smtClean="0"/>
              <a:t>відмовлятися</a:t>
            </a:r>
            <a:r>
              <a:rPr lang="ru-RU" dirty="0" smtClean="0"/>
              <a:t> </a:t>
            </a:r>
            <a:r>
              <a:rPr lang="ru-RU" dirty="0" err="1" smtClean="0"/>
              <a:t>від</a:t>
            </a:r>
            <a:r>
              <a:rPr lang="ru-RU" dirty="0" smtClean="0"/>
              <a:t> ГМО </a:t>
            </a:r>
            <a:r>
              <a:rPr lang="ru-RU" dirty="0" err="1" smtClean="0"/>
              <a:t>країнам</a:t>
            </a:r>
            <a:r>
              <a:rPr lang="ru-RU" dirty="0" smtClean="0"/>
              <a:t> </a:t>
            </a:r>
            <a:r>
              <a:rPr lang="ru-RU" dirty="0" err="1" smtClean="0"/>
              <a:t>Євросоюзу</a:t>
            </a:r>
            <a:r>
              <a:rPr lang="ru-RU" dirty="0" smtClean="0"/>
              <a:t>.</a:t>
            </a:r>
            <a:r>
              <a:rPr lang="ru-RU" dirty="0"/>
              <a:t> </a:t>
            </a:r>
            <a:r>
              <a:rPr lang="ru-RU" dirty="0" err="1"/>
              <a:t>Серед</a:t>
            </a:r>
            <a:r>
              <a:rPr lang="ru-RU" dirty="0"/>
              <a:t> </a:t>
            </a:r>
            <a:r>
              <a:rPr lang="ru-RU" dirty="0" err="1"/>
              <a:t>країн</a:t>
            </a:r>
            <a:r>
              <a:rPr lang="ru-RU" dirty="0"/>
              <a:t> ЕС </a:t>
            </a:r>
            <a:r>
              <a:rPr lang="ru-RU" dirty="0" err="1"/>
              <a:t>найбільша</a:t>
            </a:r>
            <a:r>
              <a:rPr lang="ru-RU" dirty="0"/>
              <a:t> </a:t>
            </a:r>
            <a:r>
              <a:rPr lang="ru-RU" dirty="0" err="1"/>
              <a:t>кіль­кість</a:t>
            </a:r>
            <a:r>
              <a:rPr lang="ru-RU" dirty="0"/>
              <a:t> </a:t>
            </a:r>
            <a:r>
              <a:rPr lang="ru-RU" dirty="0" err="1"/>
              <a:t>зареєстрованих</a:t>
            </a:r>
            <a:r>
              <a:rPr lang="ru-RU" dirty="0"/>
              <a:t> </a:t>
            </a:r>
            <a:r>
              <a:rPr lang="ru-RU" dirty="0" err="1"/>
              <a:t>повідомлень</a:t>
            </a:r>
            <a:r>
              <a:rPr lang="ru-RU" dirty="0"/>
              <a:t> про </a:t>
            </a:r>
            <a:r>
              <a:rPr lang="ru-RU" dirty="0" err="1"/>
              <a:t>використання</a:t>
            </a:r>
            <a:r>
              <a:rPr lang="ru-RU" dirty="0"/>
              <a:t> ГМО </a:t>
            </a:r>
            <a:r>
              <a:rPr lang="ru-RU" dirty="0" err="1"/>
              <a:t>належить</a:t>
            </a:r>
            <a:r>
              <a:rPr lang="ru-RU" dirty="0"/>
              <a:t> </a:t>
            </a:r>
            <a:r>
              <a:rPr lang="ru-RU" dirty="0" err="1"/>
              <a:t>Франції</a:t>
            </a:r>
            <a:r>
              <a:rPr lang="ru-RU" dirty="0"/>
              <a:t> (28 % </a:t>
            </a:r>
            <a:r>
              <a:rPr lang="ru-RU" dirty="0" err="1"/>
              <a:t>від</a:t>
            </a:r>
            <a:r>
              <a:rPr lang="ru-RU" dirty="0"/>
              <a:t> </a:t>
            </a:r>
            <a:r>
              <a:rPr lang="ru-RU" dirty="0" err="1"/>
              <a:t>загальної</a:t>
            </a:r>
            <a:r>
              <a:rPr lang="ru-RU" dirty="0"/>
              <a:t> </a:t>
            </a:r>
            <a:r>
              <a:rPr lang="ru-RU" dirty="0" err="1"/>
              <a:t>кількості</a:t>
            </a:r>
            <a:r>
              <a:rPr lang="ru-RU" dirty="0"/>
              <a:t> по </a:t>
            </a:r>
            <a:r>
              <a:rPr lang="ru-RU" dirty="0" err="1"/>
              <a:t>країнам</a:t>
            </a:r>
            <a:r>
              <a:rPr lang="ru-RU" dirty="0"/>
              <a:t> ЄС), </a:t>
            </a:r>
            <a:r>
              <a:rPr lang="ru-RU" dirty="0" err="1"/>
              <a:t>Італії</a:t>
            </a:r>
            <a:r>
              <a:rPr lang="ru-RU" dirty="0"/>
              <a:t> (15 %), </a:t>
            </a:r>
            <a:r>
              <a:rPr lang="ru-RU" dirty="0" err="1"/>
              <a:t>Іспанії</a:t>
            </a:r>
            <a:r>
              <a:rPr lang="ru-RU" dirty="0"/>
              <a:t> (14 %) та </a:t>
            </a:r>
            <a:r>
              <a:rPr lang="ru-RU" dirty="0" err="1"/>
              <a:t>Великобританії</a:t>
            </a:r>
            <a:r>
              <a:rPr lang="ru-RU" dirty="0"/>
              <a:t> (12 %).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4100" name="Picture 4" descr="http://organic.ua/images/stories/popular/gm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674" y="3402283"/>
            <a:ext cx="3810000" cy="2476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577343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1259632" y="637617"/>
            <a:ext cx="72008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kumimoji="0" lang="ru-RU" b="1" i="0" u="none" strike="noStrike" cap="none" normalizeH="0" baseline="0" dirty="0" err="1" smtClean="0">
                <a:ln>
                  <a:noFill/>
                </a:ln>
                <a:solidFill>
                  <a:srgbClr val="333333"/>
                </a:solidFill>
                <a:effectLst/>
                <a:latin typeface="Arial" pitchFamily="34" charset="0"/>
                <a:cs typeface="Arial" pitchFamily="34" charset="0"/>
              </a:rPr>
              <a:t>Площі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ru-RU" b="1" i="0" u="none" strike="noStrike" cap="none" normalizeH="0" baseline="0" dirty="0" err="1" smtClean="0">
                <a:ln>
                  <a:noFill/>
                </a:ln>
                <a:solidFill>
                  <a:srgbClr val="333333"/>
                </a:solidFill>
                <a:effectLst/>
                <a:latin typeface="Arial" pitchFamily="34" charset="0"/>
                <a:cs typeface="Arial" pitchFamily="34" charset="0"/>
              </a:rPr>
              <a:t>сільськогосподарського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ru-RU" b="1" i="0" u="none" strike="noStrike" cap="none" normalizeH="0" baseline="0" dirty="0" err="1" smtClean="0">
                <a:ln>
                  <a:noFill/>
                </a:ln>
                <a:solidFill>
                  <a:srgbClr val="333333"/>
                </a:solidFill>
                <a:effectLst/>
                <a:latin typeface="Arial" pitchFamily="34" charset="0"/>
                <a:cs typeface="Arial" pitchFamily="34" charset="0"/>
              </a:rPr>
              <a:t>культивування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Arial" pitchFamily="34" charset="0"/>
                <a:cs typeface="Arial" pitchFamily="34" charset="0"/>
              </a:rPr>
              <a:t> ГМО 2009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9603" y="1124744"/>
            <a:ext cx="4464496" cy="5465005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  <a:effectLst/>
        </p:spPr>
      </p:pic>
    </p:spTree>
    <p:extLst>
      <p:ext uri="{BB962C8B-B14F-4D97-AF65-F5344CB8AC3E}">
        <p14:creationId xmlns:p14="http://schemas.microsoft.com/office/powerpoint/2010/main" val="17821478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332656"/>
            <a:ext cx="8229600" cy="1069848"/>
          </a:xfrm>
        </p:spPr>
        <p:txBody>
          <a:bodyPr>
            <a:normAutofit fontScale="90000"/>
          </a:bodyPr>
          <a:lstStyle/>
          <a:p>
            <a:pPr algn="ctr"/>
            <a:r>
              <a:rPr lang="uk-UA" dirty="0" smtClean="0"/>
              <a:t>Як в Україні ставляться до використання ГМО?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84718" y="1484784"/>
            <a:ext cx="8631967" cy="24006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err="1" smtClean="0"/>
              <a:t>Україна</a:t>
            </a:r>
            <a:r>
              <a:rPr lang="ru-RU" sz="2000" dirty="0" smtClean="0"/>
              <a:t> </a:t>
            </a:r>
            <a:r>
              <a:rPr lang="ru-RU" sz="2000" dirty="0" err="1" smtClean="0"/>
              <a:t>першою</a:t>
            </a:r>
            <a:r>
              <a:rPr lang="ru-RU" sz="2000" dirty="0" smtClean="0"/>
              <a:t> </a:t>
            </a:r>
            <a:r>
              <a:rPr lang="ru-RU" sz="2000" dirty="0"/>
              <a:t>з </a:t>
            </a:r>
            <a:r>
              <a:rPr lang="ru-RU" sz="2000" dirty="0" err="1"/>
              <a:t>пострадянських</a:t>
            </a:r>
            <a:r>
              <a:rPr lang="ru-RU" sz="2000" dirty="0"/>
              <a:t> </a:t>
            </a:r>
            <a:r>
              <a:rPr lang="ru-RU" sz="2000" dirty="0" err="1" smtClean="0"/>
              <a:t>країн</a:t>
            </a:r>
            <a:r>
              <a:rPr lang="ru-RU" sz="2000" dirty="0" smtClean="0"/>
              <a:t>, завезла </a:t>
            </a:r>
            <a:r>
              <a:rPr lang="ru-RU" sz="2000" dirty="0"/>
              <a:t>ГМ-</a:t>
            </a:r>
            <a:r>
              <a:rPr lang="ru-RU" sz="2000" dirty="0" err="1"/>
              <a:t>рослини</a:t>
            </a:r>
            <a:r>
              <a:rPr lang="ru-RU" sz="2000" dirty="0"/>
              <a:t> (</a:t>
            </a:r>
            <a:r>
              <a:rPr lang="ru-RU" sz="2000" dirty="0" err="1"/>
              <a:t>картопля</a:t>
            </a:r>
            <a:r>
              <a:rPr lang="ru-RU" sz="2000" dirty="0"/>
              <a:t> «</a:t>
            </a:r>
            <a:r>
              <a:rPr lang="ru-RU" sz="2000" dirty="0" err="1"/>
              <a:t>Новий</a:t>
            </a:r>
            <a:r>
              <a:rPr lang="ru-RU" sz="2000" dirty="0"/>
              <a:t> Лист»), і </a:t>
            </a:r>
            <a:r>
              <a:rPr lang="ru-RU" sz="2000" dirty="0" err="1"/>
              <a:t>тим</a:t>
            </a:r>
            <a:r>
              <a:rPr lang="ru-RU" sz="2000" dirty="0"/>
              <a:t> самим </a:t>
            </a:r>
            <a:r>
              <a:rPr lang="ru-RU" sz="2000" dirty="0" err="1"/>
              <a:t>відкрила</a:t>
            </a:r>
            <a:r>
              <a:rPr lang="ru-RU" sz="2000" dirty="0"/>
              <a:t> «еру» </a:t>
            </a:r>
            <a:r>
              <a:rPr lang="ru-RU" sz="2000" dirty="0" err="1"/>
              <a:t>нелегітимного</a:t>
            </a:r>
            <a:r>
              <a:rPr lang="ru-RU" sz="2000" dirty="0"/>
              <a:t> </a:t>
            </a:r>
            <a:r>
              <a:rPr lang="ru-RU" sz="2000" dirty="0" err="1" smtClean="0"/>
              <a:t>використання</a:t>
            </a:r>
            <a:r>
              <a:rPr lang="ru-RU" sz="2000" dirty="0" smtClean="0"/>
              <a:t> </a:t>
            </a:r>
            <a:r>
              <a:rPr lang="ru-RU" sz="2000" dirty="0"/>
              <a:t>таких </a:t>
            </a:r>
            <a:r>
              <a:rPr lang="ru-RU" sz="2000" dirty="0" err="1"/>
              <a:t>технологій</a:t>
            </a:r>
            <a:r>
              <a:rPr lang="ru-RU" sz="2000" dirty="0"/>
              <a:t> у </a:t>
            </a:r>
            <a:r>
              <a:rPr lang="ru-RU" sz="2000" dirty="0" err="1"/>
              <a:t>своїй</a:t>
            </a:r>
            <a:r>
              <a:rPr lang="ru-RU" sz="2000" dirty="0"/>
              <a:t> </a:t>
            </a:r>
            <a:r>
              <a:rPr lang="ru-RU" sz="2000" dirty="0" err="1"/>
              <a:t>країні</a:t>
            </a:r>
            <a:r>
              <a:rPr lang="ru-RU" sz="2000" dirty="0"/>
              <a:t>. </a:t>
            </a:r>
            <a:r>
              <a:rPr lang="ru-RU" dirty="0"/>
              <a:t> </a:t>
            </a:r>
            <a:r>
              <a:rPr lang="ru-RU" dirty="0" err="1" smtClean="0"/>
              <a:t>Крім</a:t>
            </a:r>
            <a:r>
              <a:rPr lang="ru-RU" dirty="0" smtClean="0"/>
              <a:t> </a:t>
            </a:r>
            <a:r>
              <a:rPr lang="ru-RU" dirty="0"/>
              <a:t>того, </a:t>
            </a:r>
            <a:r>
              <a:rPr lang="ru-RU" dirty="0" err="1"/>
              <a:t>Україна</a:t>
            </a:r>
            <a:r>
              <a:rPr lang="ru-RU" dirty="0"/>
              <a:t> стала </a:t>
            </a:r>
            <a:r>
              <a:rPr lang="ru-RU" dirty="0" err="1"/>
              <a:t>першою</a:t>
            </a:r>
            <a:r>
              <a:rPr lang="ru-RU" dirty="0"/>
              <a:t> державою у </a:t>
            </a:r>
            <a:r>
              <a:rPr lang="ru-RU" dirty="0" err="1"/>
              <a:t>світі</a:t>
            </a:r>
            <a:r>
              <a:rPr lang="ru-RU" dirty="0"/>
              <a:t>, яка </a:t>
            </a:r>
            <a:r>
              <a:rPr lang="ru-RU" dirty="0" err="1"/>
              <a:t>зобов'язала</a:t>
            </a:r>
            <a:r>
              <a:rPr lang="ru-RU" dirty="0"/>
              <a:t> </a:t>
            </a:r>
            <a:r>
              <a:rPr lang="ru-RU" dirty="0" err="1"/>
              <a:t>виробників</a:t>
            </a:r>
            <a:r>
              <a:rPr lang="ru-RU" dirty="0"/>
              <a:t> та </a:t>
            </a:r>
            <a:r>
              <a:rPr lang="ru-RU" dirty="0" err="1"/>
              <a:t>імпортерів</a:t>
            </a:r>
            <a:r>
              <a:rPr lang="ru-RU" dirty="0"/>
              <a:t> </a:t>
            </a:r>
            <a:r>
              <a:rPr lang="ru-RU" dirty="0" err="1"/>
              <a:t>харчових</a:t>
            </a:r>
            <a:r>
              <a:rPr lang="ru-RU" dirty="0"/>
              <a:t> </a:t>
            </a:r>
            <a:r>
              <a:rPr lang="ru-RU" dirty="0" err="1"/>
              <a:t>продуктів</a:t>
            </a:r>
            <a:r>
              <a:rPr lang="ru-RU" dirty="0"/>
              <a:t> </a:t>
            </a:r>
            <a:r>
              <a:rPr lang="ru-RU" dirty="0" err="1"/>
              <a:t>вказувати</a:t>
            </a:r>
            <a:r>
              <a:rPr lang="ru-RU" dirty="0"/>
              <a:t> </a:t>
            </a:r>
            <a:r>
              <a:rPr lang="ru-RU" dirty="0" err="1"/>
              <a:t>позначення</a:t>
            </a:r>
            <a:r>
              <a:rPr lang="ru-RU" dirty="0"/>
              <a:t> «без ГМО» в </a:t>
            </a:r>
            <a:r>
              <a:rPr lang="ru-RU" dirty="0" err="1"/>
              <a:t>маркуванні</a:t>
            </a:r>
            <a:r>
              <a:rPr lang="ru-RU" dirty="0"/>
              <a:t> </a:t>
            </a:r>
            <a:r>
              <a:rPr lang="ru-RU" dirty="0" err="1"/>
              <a:t>всіх</a:t>
            </a:r>
            <a:r>
              <a:rPr lang="ru-RU" dirty="0"/>
              <a:t>, без </a:t>
            </a:r>
            <a:r>
              <a:rPr lang="ru-RU" dirty="0" err="1"/>
              <a:t>винятку</a:t>
            </a:r>
            <a:r>
              <a:rPr lang="ru-RU" dirty="0"/>
              <a:t>, </a:t>
            </a:r>
            <a:r>
              <a:rPr lang="ru-RU" dirty="0" err="1"/>
              <a:t>харчових</a:t>
            </a:r>
            <a:r>
              <a:rPr lang="ru-RU" dirty="0"/>
              <a:t> </a:t>
            </a:r>
            <a:r>
              <a:rPr lang="ru-RU" dirty="0" err="1"/>
              <a:t>продуктів</a:t>
            </a:r>
            <a:r>
              <a:rPr lang="ru-RU" dirty="0"/>
              <a:t>, </a:t>
            </a:r>
            <a:r>
              <a:rPr lang="ru-RU" dirty="0" err="1"/>
              <a:t>навіть</a:t>
            </a:r>
            <a:r>
              <a:rPr lang="ru-RU" dirty="0"/>
              <a:t> тих, у </a:t>
            </a:r>
            <a:r>
              <a:rPr lang="ru-RU" dirty="0" err="1"/>
              <a:t>яких</a:t>
            </a:r>
            <a:r>
              <a:rPr lang="ru-RU" dirty="0"/>
              <a:t> ГМО не </a:t>
            </a:r>
            <a:r>
              <a:rPr lang="ru-RU" dirty="0" err="1"/>
              <a:t>може</a:t>
            </a:r>
            <a:r>
              <a:rPr lang="ru-RU" dirty="0"/>
              <a:t> бути </a:t>
            </a:r>
            <a:r>
              <a:rPr lang="ru-RU" dirty="0" err="1"/>
              <a:t>ні</a:t>
            </a:r>
            <a:r>
              <a:rPr lang="ru-RU" dirty="0"/>
              <a:t> теоретично, </a:t>
            </a:r>
            <a:r>
              <a:rPr lang="ru-RU" dirty="0" err="1"/>
              <a:t>ні</a:t>
            </a:r>
            <a:r>
              <a:rPr lang="ru-RU" dirty="0"/>
              <a:t> практично</a:t>
            </a:r>
            <a:r>
              <a:rPr lang="ru-RU" dirty="0" smtClean="0"/>
              <a:t>.</a:t>
            </a:r>
            <a:r>
              <a:rPr lang="ru-RU" dirty="0"/>
              <a:t> </a:t>
            </a:r>
            <a:br>
              <a:rPr lang="ru-RU" dirty="0"/>
            </a:br>
            <a:endParaRPr lang="ru-RU" dirty="0"/>
          </a:p>
        </p:txBody>
      </p:sp>
      <p:sp>
        <p:nvSpPr>
          <p:cNvPr id="6" name="Содержимое 2"/>
          <p:cNvSpPr txBox="1">
            <a:spLocks/>
          </p:cNvSpPr>
          <p:nvPr/>
        </p:nvSpPr>
        <p:spPr>
          <a:xfrm>
            <a:off x="395536" y="3506256"/>
            <a:ext cx="7772400" cy="3786188"/>
          </a:xfrm>
          <a:prstGeom prst="rect">
            <a:avLst/>
          </a:prstGeom>
        </p:spPr>
        <p:txBody>
          <a:bodyPr/>
          <a:lstStyle>
            <a:lvl1pPr marL="365760" indent="-256032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•"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58368" indent="-246888" algn="l" rtl="0" eaLnBrk="1" latinLnBrk="0" hangingPunct="1">
              <a:spcBef>
                <a:spcPts val="300"/>
              </a:spcBef>
              <a:buClr>
                <a:schemeClr val="accent2"/>
              </a:buClr>
              <a:buFont typeface="Georgia"/>
              <a:buChar char="▫"/>
              <a:defRPr kumimoji="0" sz="26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2pPr>
            <a:lvl3pPr marL="923544" indent="-219456" algn="l" rtl="0" eaLnBrk="1" latinLnBrk="0" hangingPunct="1">
              <a:spcBef>
                <a:spcPts val="300"/>
              </a:spcBef>
              <a:buClr>
                <a:schemeClr val="accent1"/>
              </a:buClr>
              <a:buFont typeface="Wingdings 2"/>
              <a:buChar char=""/>
              <a:defRPr kumimoji="0"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179576" indent="-201168" algn="l" rtl="0" eaLnBrk="1" latinLnBrk="0" hangingPunct="1">
              <a:spcBef>
                <a:spcPts val="300"/>
              </a:spcBef>
              <a:buClr>
                <a:schemeClr val="accent1"/>
              </a:buClr>
              <a:buFont typeface="Wingdings 2"/>
              <a:buChar char=""/>
              <a:defRPr kumimoji="0" sz="2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1389888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20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5pPr>
            <a:lvl6pPr marL="1609344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18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16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7pPr>
            <a:lvl8pPr marL="2029968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◦"/>
              <a:defRPr kumimoji="0" sz="15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8pPr>
            <a:lvl9pPr marL="2240280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◦"/>
              <a:defRPr kumimoji="0" sz="1400" kern="1200" baseline="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itchFamily="2" charset="2"/>
              <a:buNone/>
            </a:pP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170" name="Picture 2" descr="http://svit24.net/images/stories/articles/2012/World/10-2012/01/bez_gmo_c1v21fgbhdfh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3645024"/>
            <a:ext cx="4381500" cy="2781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382213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23928" y="764704"/>
            <a:ext cx="4881197" cy="5688632"/>
          </a:xfrm>
        </p:spPr>
        <p:txBody>
          <a:bodyPr>
            <a:noAutofit/>
          </a:bodyPr>
          <a:lstStyle/>
          <a:p>
            <a:r>
              <a:rPr lang="ru-RU" sz="1800" dirty="0"/>
              <a:t>В </a:t>
            </a:r>
            <a:r>
              <a:rPr lang="ru-RU" sz="1800" dirty="0" err="1"/>
              <a:t>Україні</a:t>
            </a:r>
            <a:r>
              <a:rPr lang="ru-RU" sz="1800" dirty="0"/>
              <a:t> </a:t>
            </a:r>
            <a:r>
              <a:rPr lang="ru-RU" sz="1800" dirty="0" err="1"/>
              <a:t>існують</a:t>
            </a:r>
            <a:r>
              <a:rPr lang="ru-RU" sz="1800" dirty="0"/>
              <a:t> </a:t>
            </a:r>
            <a:r>
              <a:rPr lang="ru-RU" sz="1800" dirty="0" err="1"/>
              <a:t>чотири</a:t>
            </a:r>
            <a:r>
              <a:rPr lang="ru-RU" sz="1800" dirty="0"/>
              <a:t> </a:t>
            </a:r>
            <a:r>
              <a:rPr lang="ru-RU" sz="1800" dirty="0" smtClean="0"/>
              <a:t>молекулярно-</a:t>
            </a:r>
            <a:r>
              <a:rPr lang="ru-RU" sz="1800" dirty="0" err="1" smtClean="0"/>
              <a:t>генетичні</a:t>
            </a:r>
            <a:r>
              <a:rPr lang="ru-RU" sz="1800" dirty="0" smtClean="0"/>
              <a:t> </a:t>
            </a:r>
            <a:r>
              <a:rPr lang="ru-RU" sz="1800" dirty="0" err="1"/>
              <a:t>лабораторії</a:t>
            </a:r>
            <a:r>
              <a:rPr lang="ru-RU" sz="1800" dirty="0"/>
              <a:t>. </a:t>
            </a:r>
            <a:r>
              <a:rPr lang="ru-RU" sz="1800" dirty="0" err="1"/>
              <a:t>Перші</a:t>
            </a:r>
            <a:r>
              <a:rPr lang="ru-RU" sz="1800" dirty="0"/>
              <a:t> </a:t>
            </a:r>
            <a:r>
              <a:rPr lang="ru-RU" sz="1800" dirty="0" err="1"/>
              <a:t>дослідження</a:t>
            </a:r>
            <a:r>
              <a:rPr lang="ru-RU" sz="1800" dirty="0"/>
              <a:t> </a:t>
            </a:r>
            <a:r>
              <a:rPr lang="ru-RU" sz="1800" dirty="0" err="1"/>
              <a:t>новоствореної</a:t>
            </a:r>
            <a:r>
              <a:rPr lang="ru-RU" sz="1800" dirty="0"/>
              <a:t> молекулярно-</a:t>
            </a:r>
            <a:r>
              <a:rPr lang="ru-RU" sz="1800" dirty="0" err="1"/>
              <a:t>генетичної</a:t>
            </a:r>
            <a:r>
              <a:rPr lang="ru-RU" sz="1800" dirty="0"/>
              <a:t> </a:t>
            </a:r>
            <a:r>
              <a:rPr lang="ru-RU" sz="1800" dirty="0" err="1"/>
              <a:t>лабораторії</a:t>
            </a:r>
            <a:r>
              <a:rPr lang="ru-RU" sz="1800" dirty="0"/>
              <a:t> при </a:t>
            </a:r>
            <a:r>
              <a:rPr lang="ru-RU" sz="1800" dirty="0" err="1"/>
              <a:t>науково-дослідному</a:t>
            </a:r>
            <a:r>
              <a:rPr lang="ru-RU" sz="1800" dirty="0"/>
              <a:t> </a:t>
            </a:r>
            <a:r>
              <a:rPr lang="ru-RU" sz="1800" dirty="0" err="1"/>
              <a:t>центрі</a:t>
            </a:r>
            <a:r>
              <a:rPr lang="ru-RU" sz="1800" dirty="0"/>
              <a:t> </a:t>
            </a:r>
            <a:r>
              <a:rPr lang="ru-RU" sz="1800" dirty="0" err="1" smtClean="0"/>
              <a:t>апробування</a:t>
            </a:r>
            <a:r>
              <a:rPr lang="ru-RU" sz="1800" dirty="0" smtClean="0"/>
              <a:t> </a:t>
            </a:r>
            <a:r>
              <a:rPr lang="ru-RU" sz="1800" dirty="0" err="1"/>
              <a:t>продукції</a:t>
            </a:r>
            <a:r>
              <a:rPr lang="ru-RU" sz="1800" dirty="0"/>
              <a:t> «</a:t>
            </a:r>
            <a:r>
              <a:rPr lang="ru-RU" sz="1800" dirty="0" err="1"/>
              <a:t>Укрметртестстандарт</a:t>
            </a:r>
            <a:r>
              <a:rPr lang="ru-RU" sz="1800" dirty="0"/>
              <a:t>», </a:t>
            </a:r>
            <a:r>
              <a:rPr lang="ru-RU" sz="1800" dirty="0" err="1"/>
              <a:t>проведені</a:t>
            </a:r>
            <a:r>
              <a:rPr lang="ru-RU" sz="1800" dirty="0"/>
              <a:t> та </a:t>
            </a:r>
            <a:r>
              <a:rPr lang="ru-RU" sz="1800" dirty="0" err="1"/>
              <a:t>оприлюднені</a:t>
            </a:r>
            <a:r>
              <a:rPr lang="ru-RU" sz="1800" dirty="0"/>
              <a:t> у </a:t>
            </a:r>
            <a:r>
              <a:rPr lang="ru-RU" sz="1800" dirty="0" err="1"/>
              <a:t>січні</a:t>
            </a:r>
            <a:r>
              <a:rPr lang="ru-RU" sz="1800" dirty="0"/>
              <a:t> 2007 року, буквально </a:t>
            </a:r>
            <a:r>
              <a:rPr lang="ru-RU" sz="1800" dirty="0" err="1"/>
              <a:t>шокували</a:t>
            </a:r>
            <a:r>
              <a:rPr lang="ru-RU" sz="1800" dirty="0"/>
              <a:t> </a:t>
            </a:r>
            <a:r>
              <a:rPr lang="ru-RU" sz="1800" dirty="0" err="1" smtClean="0"/>
              <a:t>українську</a:t>
            </a:r>
            <a:r>
              <a:rPr lang="ru-RU" sz="1800" dirty="0" smtClean="0"/>
              <a:t> </a:t>
            </a:r>
            <a:r>
              <a:rPr lang="ru-RU" sz="1800" dirty="0" err="1"/>
              <a:t>громадськість</a:t>
            </a:r>
            <a:r>
              <a:rPr lang="ru-RU" sz="1800" dirty="0"/>
              <a:t>.</a:t>
            </a:r>
          </a:p>
          <a:p>
            <a:r>
              <a:rPr lang="ru-RU" sz="1800" dirty="0"/>
              <a:t>Із 42 </a:t>
            </a:r>
            <a:r>
              <a:rPr lang="ru-RU" sz="1800" dirty="0" err="1"/>
              <a:t>досліджуваних</a:t>
            </a:r>
            <a:r>
              <a:rPr lang="ru-RU" sz="1800" dirty="0"/>
              <a:t> </a:t>
            </a:r>
            <a:r>
              <a:rPr lang="ru-RU" sz="1800" dirty="0" err="1"/>
              <a:t>продуктів</a:t>
            </a:r>
            <a:r>
              <a:rPr lang="ru-RU" sz="1800" dirty="0"/>
              <a:t>, а </a:t>
            </a:r>
            <a:r>
              <a:rPr lang="ru-RU" sz="1800" dirty="0" err="1"/>
              <a:t>це</a:t>
            </a:r>
            <a:r>
              <a:rPr lang="ru-RU" sz="1800" dirty="0"/>
              <a:t> </a:t>
            </a:r>
            <a:r>
              <a:rPr lang="ru-RU" sz="1800" dirty="0" err="1"/>
              <a:t>були</a:t>
            </a:r>
            <a:r>
              <a:rPr lang="ru-RU" sz="1800" dirty="0"/>
              <a:t> </a:t>
            </a:r>
            <a:r>
              <a:rPr lang="ru-RU" sz="1800" dirty="0" err="1"/>
              <a:t>варені</a:t>
            </a:r>
            <a:r>
              <a:rPr lang="ru-RU" sz="1800" dirty="0"/>
              <a:t> й </a:t>
            </a:r>
            <a:r>
              <a:rPr lang="ru-RU" sz="1800" dirty="0" err="1"/>
              <a:t>копчені</a:t>
            </a:r>
            <a:r>
              <a:rPr lang="ru-RU" sz="1800" dirty="0"/>
              <a:t> </a:t>
            </a:r>
            <a:r>
              <a:rPr lang="ru-RU" sz="1800" dirty="0" err="1"/>
              <a:t>ковбаси</a:t>
            </a:r>
            <a:r>
              <a:rPr lang="ru-RU" sz="1800" dirty="0"/>
              <a:t>, </a:t>
            </a:r>
            <a:r>
              <a:rPr lang="ru-RU" sz="1800" dirty="0" smtClean="0"/>
              <a:t>сосиски</a:t>
            </a:r>
            <a:r>
              <a:rPr lang="ru-RU" sz="1800" dirty="0"/>
              <a:t>, шинка, </a:t>
            </a:r>
            <a:r>
              <a:rPr lang="ru-RU" sz="1800" dirty="0" err="1"/>
              <a:t>пельмені</a:t>
            </a:r>
            <a:r>
              <a:rPr lang="ru-RU" sz="1800" dirty="0"/>
              <a:t>, у 18 ГМО </a:t>
            </a:r>
            <a:r>
              <a:rPr lang="ru-RU" sz="1800" dirty="0" err="1" smtClean="0"/>
              <a:t>перевищував</a:t>
            </a:r>
            <a:r>
              <a:rPr lang="ru-RU" sz="1800" dirty="0" smtClean="0"/>
              <a:t> </a:t>
            </a:r>
            <a:r>
              <a:rPr lang="ru-RU" sz="1800" dirty="0"/>
              <a:t>максимально </a:t>
            </a:r>
            <a:r>
              <a:rPr lang="ru-RU" sz="1800" dirty="0" err="1"/>
              <a:t>допустимі</a:t>
            </a:r>
            <a:r>
              <a:rPr lang="ru-RU" sz="1800" dirty="0"/>
              <a:t> в </a:t>
            </a:r>
            <a:r>
              <a:rPr lang="ru-RU" sz="1800" dirty="0" err="1" smtClean="0"/>
              <a:t>Європі</a:t>
            </a:r>
            <a:r>
              <a:rPr lang="ru-RU" sz="1800" dirty="0" smtClean="0"/>
              <a:t> </a:t>
            </a:r>
            <a:r>
              <a:rPr lang="ru-RU" sz="1800" dirty="0"/>
              <a:t>0,9 %. І не на </a:t>
            </a:r>
            <a:r>
              <a:rPr lang="ru-RU" sz="1800" dirty="0" err="1"/>
              <a:t>якийсь</a:t>
            </a:r>
            <a:r>
              <a:rPr lang="ru-RU" sz="1800" dirty="0"/>
              <a:t> один </a:t>
            </a:r>
            <a:r>
              <a:rPr lang="ru-RU" sz="1800" dirty="0" err="1"/>
              <a:t>чи</a:t>
            </a:r>
            <a:r>
              <a:rPr lang="ru-RU" sz="1800" dirty="0"/>
              <a:t> два </a:t>
            </a:r>
            <a:r>
              <a:rPr lang="ru-RU" sz="1800" dirty="0" err="1"/>
              <a:t>відсотки</a:t>
            </a:r>
            <a:r>
              <a:rPr lang="ru-RU" sz="1800" dirty="0"/>
              <a:t>, </a:t>
            </a:r>
            <a:r>
              <a:rPr lang="ru-RU" sz="1800" dirty="0" err="1"/>
              <a:t>показники</a:t>
            </a:r>
            <a:r>
              <a:rPr lang="ru-RU" sz="1800" dirty="0"/>
              <a:t> </a:t>
            </a:r>
            <a:r>
              <a:rPr lang="ru-RU" sz="1800" dirty="0" err="1"/>
              <a:t>зашкалювали</a:t>
            </a:r>
            <a:r>
              <a:rPr lang="ru-RU" sz="1800" dirty="0"/>
              <a:t> за 5 %. </a:t>
            </a:r>
            <a:r>
              <a:rPr lang="ru-RU" sz="1800" dirty="0" err="1"/>
              <a:t>Цілком</a:t>
            </a:r>
            <a:r>
              <a:rPr lang="ru-RU" sz="1800" dirty="0"/>
              <a:t> </a:t>
            </a:r>
            <a:r>
              <a:rPr lang="ru-RU" sz="1800" dirty="0" err="1"/>
              <a:t>вірогідно</a:t>
            </a:r>
            <a:r>
              <a:rPr lang="ru-RU" sz="1800" dirty="0"/>
              <a:t>, </a:t>
            </a:r>
            <a:r>
              <a:rPr lang="ru-RU" sz="1800" dirty="0" err="1"/>
              <a:t>що</a:t>
            </a:r>
            <a:r>
              <a:rPr lang="ru-RU" sz="1800" dirty="0"/>
              <a:t> вони могли </a:t>
            </a:r>
            <a:r>
              <a:rPr lang="ru-RU" sz="1800" dirty="0" err="1"/>
              <a:t>дійти</a:t>
            </a:r>
            <a:r>
              <a:rPr lang="ru-RU" sz="1800" dirty="0"/>
              <a:t> й до 40-50 %, на </a:t>
            </a:r>
            <a:r>
              <a:rPr lang="ru-RU" sz="1800" dirty="0" err="1"/>
              <a:t>які</a:t>
            </a:r>
            <a:r>
              <a:rPr lang="ru-RU" sz="1800" dirty="0"/>
              <a:t> просто не </a:t>
            </a:r>
            <a:r>
              <a:rPr lang="ru-RU" sz="1800" dirty="0" err="1"/>
              <a:t>були</a:t>
            </a:r>
            <a:r>
              <a:rPr lang="ru-RU" sz="1800" dirty="0"/>
              <a:t> </a:t>
            </a:r>
            <a:r>
              <a:rPr lang="ru-RU" sz="1800" dirty="0" err="1"/>
              <a:t>розраховані</a:t>
            </a:r>
            <a:r>
              <a:rPr lang="ru-RU" sz="1800" dirty="0"/>
              <a:t> </a:t>
            </a:r>
            <a:r>
              <a:rPr lang="ru-RU" sz="1800" dirty="0" err="1"/>
              <a:t>закуплені</a:t>
            </a:r>
            <a:r>
              <a:rPr lang="ru-RU" sz="1800" dirty="0"/>
              <a:t> тести. У </a:t>
            </a:r>
            <a:r>
              <a:rPr lang="ru-RU" sz="1800" dirty="0" err="1" smtClean="0"/>
              <a:t>половині</a:t>
            </a:r>
            <a:r>
              <a:rPr lang="ru-RU" sz="1800" dirty="0" smtClean="0"/>
              <a:t> </a:t>
            </a:r>
            <a:r>
              <a:rPr lang="ru-RU" sz="1800" dirty="0" err="1"/>
              <a:t>відібраних</a:t>
            </a:r>
            <a:r>
              <a:rPr lang="ru-RU" sz="1800" dirty="0"/>
              <a:t> </a:t>
            </a:r>
            <a:r>
              <a:rPr lang="ru-RU" sz="1800" dirty="0" err="1"/>
              <a:t>зразків</a:t>
            </a:r>
            <a:r>
              <a:rPr lang="ru-RU" sz="1800" dirty="0"/>
              <a:t>, у </a:t>
            </a:r>
            <a:r>
              <a:rPr lang="ru-RU" sz="1800" dirty="0" err="1"/>
              <a:t>яких</a:t>
            </a:r>
            <a:r>
              <a:rPr lang="ru-RU" sz="1800" dirty="0"/>
              <a:t> </a:t>
            </a:r>
            <a:r>
              <a:rPr lang="ru-RU" sz="1800" dirty="0" err="1"/>
              <a:t>було</a:t>
            </a:r>
            <a:r>
              <a:rPr lang="ru-RU" sz="1800" dirty="0"/>
              <a:t> </a:t>
            </a:r>
            <a:r>
              <a:rPr lang="ru-RU" sz="1800" dirty="0" err="1"/>
              <a:t>виявлено</a:t>
            </a:r>
            <a:r>
              <a:rPr lang="ru-RU" sz="1800" dirty="0"/>
              <a:t> ГМО, у </a:t>
            </a:r>
            <a:r>
              <a:rPr lang="ru-RU" sz="1800" dirty="0" err="1"/>
              <a:t>маркуванні</a:t>
            </a:r>
            <a:r>
              <a:rPr lang="ru-RU" sz="1800" dirty="0"/>
              <a:t> не </a:t>
            </a:r>
            <a:r>
              <a:rPr lang="ru-RU" sz="1800" dirty="0" err="1" smtClean="0"/>
              <a:t>вказувався</a:t>
            </a:r>
            <a:r>
              <a:rPr lang="ru-RU" sz="1800" dirty="0" smtClean="0"/>
              <a:t> </a:t>
            </a:r>
            <a:r>
              <a:rPr lang="ru-RU" sz="1800" dirty="0" err="1"/>
              <a:t>соєвий</a:t>
            </a:r>
            <a:r>
              <a:rPr lang="ru-RU" sz="1800" dirty="0"/>
              <a:t> </a:t>
            </a:r>
            <a:r>
              <a:rPr lang="ru-RU" sz="1800" dirty="0" err="1"/>
              <a:t>білок</a:t>
            </a:r>
            <a:r>
              <a:rPr lang="ru-RU" sz="1800" dirty="0"/>
              <a:t>, </a:t>
            </a:r>
            <a:r>
              <a:rPr lang="ru-RU" sz="1800" dirty="0" err="1"/>
              <a:t>який</a:t>
            </a:r>
            <a:r>
              <a:rPr lang="ru-RU" sz="1800" dirty="0"/>
              <a:t> там </a:t>
            </a:r>
            <a:r>
              <a:rPr lang="ru-RU" sz="1800" dirty="0" err="1"/>
              <a:t>містився</a:t>
            </a:r>
            <a:r>
              <a:rPr lang="ru-RU" sz="1800" dirty="0"/>
              <a:t>.</a:t>
            </a:r>
          </a:p>
        </p:txBody>
      </p:sp>
      <p:pic>
        <p:nvPicPr>
          <p:cNvPr id="9221" name="Picture 5" descr="http://pem.com.ua/images/stories/logotip_Ukrteststan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556792"/>
            <a:ext cx="3371850" cy="3371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89550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548680"/>
            <a:ext cx="8229600" cy="1069848"/>
          </a:xfrm>
        </p:spPr>
        <p:txBody>
          <a:bodyPr>
            <a:normAutofit/>
          </a:bodyPr>
          <a:lstStyle/>
          <a:p>
            <a:pPr algn="ctr"/>
            <a:r>
              <a:rPr lang="uk-UA" sz="2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Результати випробувань харчової продукції та продовольчої сировини ДП “</a:t>
            </a:r>
            <a:r>
              <a:rPr lang="uk-UA" sz="20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Укрметртестстандарт</a:t>
            </a:r>
            <a:r>
              <a:rPr lang="uk-UA" sz="2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”</a:t>
            </a:r>
            <a:endParaRPr lang="ru-RU" sz="2000" b="1" dirty="0">
              <a:solidFill>
                <a:schemeClr val="tx1"/>
              </a:solidFill>
            </a:endParaRPr>
          </a:p>
        </p:txBody>
      </p:sp>
      <p:graphicFrame>
        <p:nvGraphicFramePr>
          <p:cNvPr id="3" name="Объект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19147344"/>
              </p:ext>
            </p:extLst>
          </p:nvPr>
        </p:nvGraphicFramePr>
        <p:xfrm>
          <a:off x="1403648" y="1700808"/>
          <a:ext cx="6197600" cy="4165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47" r:id="rId4" imgW="6194073" imgH="4163929" progId="Excel.Chart.8">
                  <p:embed/>
                </p:oleObj>
              </mc:Choice>
              <mc:Fallback>
                <p:oleObj r:id="rId4" imgW="6194073" imgH="4163929" progId="Excel.Chart.8">
                  <p:embed/>
                  <p:pic>
                    <p:nvPicPr>
                      <p:cNvPr id="0" name="Диаграмма 3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03648" y="1700808"/>
                        <a:ext cx="6197600" cy="4165600"/>
                      </a:xfrm>
                      <a:prstGeom prst="rect">
                        <a:avLst/>
                      </a:prstGeom>
                      <a:solidFill>
                        <a:schemeClr val="accent1"/>
                      </a:solidFill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2132295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Городская">
  <a:themeElements>
    <a:clrScheme name="Городская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Городская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Город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Urban</Template>
  <TotalTime>328</TotalTime>
  <Words>1037</Words>
  <Application>Microsoft Office PowerPoint</Application>
  <PresentationFormat>Экран (4:3)</PresentationFormat>
  <Paragraphs>40</Paragraphs>
  <Slides>14</Slides>
  <Notes>0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6" baseType="lpstr">
      <vt:lpstr>Городская</vt:lpstr>
      <vt:lpstr>Диаграмма Microsoft Excel</vt:lpstr>
      <vt:lpstr>Генетично модифіковані організми (ГМО)</vt:lpstr>
      <vt:lpstr>Що таке ГМО?</vt:lpstr>
      <vt:lpstr>Історія виникнення ГМО</vt:lpstr>
      <vt:lpstr>Презентация PowerPoint</vt:lpstr>
      <vt:lpstr>ГМО у світі</vt:lpstr>
      <vt:lpstr>Презентация PowerPoint</vt:lpstr>
      <vt:lpstr>Як в Україні ставляться до використання ГМО?</vt:lpstr>
      <vt:lpstr>Презентация PowerPoint</vt:lpstr>
      <vt:lpstr>Результати випробувань харчової продукції та продовольчої сировини ДП “Укрметртестстандарт”</vt:lpstr>
      <vt:lpstr>Презентация PowerPoint</vt:lpstr>
      <vt:lpstr>Результати випробувань на наявність ГМО 2007 – 2012 р.р.</vt:lpstr>
      <vt:lpstr>ГМО:за і проти</vt:lpstr>
      <vt:lpstr>Презентация PowerPoint</vt:lpstr>
      <vt:lpstr>Презентация PowerPoint</vt:lpstr>
    </vt:vector>
  </TitlesOfParts>
  <Company>*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Як в Україні ставляться до використання ГМО?</dc:title>
  <dc:creator>Дончик Вікторія</dc:creator>
  <cp:lastModifiedBy>Голощук Дарія</cp:lastModifiedBy>
  <cp:revision>24</cp:revision>
  <dcterms:created xsi:type="dcterms:W3CDTF">2014-03-26T06:40:58Z</dcterms:created>
  <dcterms:modified xsi:type="dcterms:W3CDTF">2014-06-06T14:41:43Z</dcterms:modified>
</cp:coreProperties>
</file>