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86" r:id="rId5"/>
    <p:sldId id="259" r:id="rId6"/>
    <p:sldId id="261" r:id="rId7"/>
    <p:sldId id="260" r:id="rId8"/>
    <p:sldId id="264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3" r:id="rId17"/>
    <p:sldId id="270" r:id="rId18"/>
    <p:sldId id="271" r:id="rId19"/>
    <p:sldId id="276" r:id="rId20"/>
    <p:sldId id="275" r:id="rId21"/>
    <p:sldId id="272" r:id="rId22"/>
    <p:sldId id="274" r:id="rId23"/>
    <p:sldId id="277" r:id="rId24"/>
    <p:sldId id="280" r:id="rId25"/>
    <p:sldId id="279" r:id="rId26"/>
    <p:sldId id="281" r:id="rId27"/>
    <p:sldId id="282" r:id="rId28"/>
    <p:sldId id="278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7C4F792-9270-4D2D-85FB-C60086352C26}">
          <p14:sldIdLst>
            <p14:sldId id="256"/>
            <p14:sldId id="257"/>
            <p14:sldId id="258"/>
            <p14:sldId id="286"/>
            <p14:sldId id="259"/>
            <p14:sldId id="261"/>
            <p14:sldId id="260"/>
            <p14:sldId id="264"/>
            <p14:sldId id="262"/>
            <p14:sldId id="263"/>
            <p14:sldId id="265"/>
            <p14:sldId id="266"/>
            <p14:sldId id="267"/>
            <p14:sldId id="268"/>
            <p14:sldId id="269"/>
            <p14:sldId id="273"/>
            <p14:sldId id="270"/>
            <p14:sldId id="271"/>
            <p14:sldId id="276"/>
            <p14:sldId id="275"/>
            <p14:sldId id="272"/>
            <p14:sldId id="274"/>
            <p14:sldId id="277"/>
            <p14:sldId id="280"/>
            <p14:sldId id="279"/>
            <p14:sldId id="281"/>
            <p14:sldId id="282"/>
            <p14:sldId id="278"/>
            <p14:sldId id="283"/>
            <p14:sldId id="284"/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D4"/>
    <a:srgbClr val="000066"/>
    <a:srgbClr val="3A5047"/>
    <a:srgbClr val="EAEAEA"/>
    <a:srgbClr val="C0C0C0"/>
    <a:srgbClr val="2D385D"/>
    <a:srgbClr val="827F08"/>
    <a:srgbClr val="A89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61071B-6B6F-4F43-9055-37780206F3D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784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E99251-76B4-4F08-95F1-858DC4D1101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57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1208ED-6C56-470B-A54C-850CE24E465D}" type="slidenum">
              <a:rPr lang="ru-RU"/>
              <a:pPr/>
              <a:t>1</a:t>
            </a:fld>
            <a:endParaRPr lang="ru-RU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895600"/>
            <a:ext cx="8839200" cy="13033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191000"/>
            <a:ext cx="88392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2478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2479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2480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8D4F34-C2FE-4C43-8EB4-DB5387D307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D3688-D60D-426E-8784-E0548B73EA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319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4E4C3-0952-4969-AEE4-A986BED5A55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867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B997C-CB0F-41D4-80EA-2C24573F36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20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618A1-F068-462F-9811-EB8C3D1858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98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E647B-DD7D-4CBE-8A26-34D6427B66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76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E01F4-B1BF-4A89-B226-1B50B614A5E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14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71115-EC81-4F92-B836-AD9C8C36AA7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06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23C14-07E8-431F-9C5A-94149FE08F5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55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7DBFD-A82C-487B-90F6-5850C16C52C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2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67F6B-A2E5-441C-BFA8-8B6E8AC71E1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267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614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B67F7E-93BC-42AE-9C03-D510F10DF07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895600"/>
            <a:ext cx="8839200" cy="2189584"/>
          </a:xfrm>
        </p:spPr>
        <p:txBody>
          <a:bodyPr/>
          <a:lstStyle/>
          <a:p>
            <a:r>
              <a:rPr lang="uk-UA" sz="8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Бронхіальна</a:t>
            </a:r>
            <a:br>
              <a:rPr lang="uk-UA" sz="8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8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астма</a:t>
            </a:r>
            <a:endParaRPr lang="nl-NL" sz="8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275785" y="5013176"/>
            <a:ext cx="2862536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uk-UA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Виконали учениці 9-Б класу </a:t>
            </a:r>
            <a:r>
              <a:rPr lang="uk-UA" sz="1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Шепетівського</a:t>
            </a:r>
            <a:r>
              <a:rPr lang="uk-UA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НВК №1 Столярчук Віра і Мазяр Ольга </a:t>
            </a:r>
            <a:endParaRPr lang="nl-NL" sz="1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/>
          <a:lstStyle/>
          <a:p>
            <a:pPr algn="ctr"/>
            <a:r>
              <a:rPr lang="ru-RU" sz="4000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Механізм</a:t>
            </a:r>
            <a:r>
              <a:rPr lang="ru-RU" sz="40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формування</a:t>
            </a:r>
            <a:r>
              <a:rPr lang="ru-RU" sz="40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оборотної</a:t>
            </a:r>
            <a:r>
              <a:rPr lang="ru-RU" sz="40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бронхіальної</a:t>
            </a:r>
            <a:r>
              <a:rPr lang="ru-RU" sz="40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обструкції</a:t>
            </a:r>
            <a:r>
              <a:rPr lang="ru-RU" sz="48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uk-UA" sz="4800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q"/>
            </a:pPr>
            <a:r>
              <a:rPr lang="ru-RU" dirty="0" err="1"/>
              <a:t>б</a:t>
            </a:r>
            <a:r>
              <a:rPr lang="ru-RU" dirty="0" err="1" smtClean="0"/>
              <a:t>ронхоспазм</a:t>
            </a:r>
            <a:r>
              <a:rPr lang="ru-RU" dirty="0" smtClean="0"/>
              <a:t>; </a:t>
            </a:r>
          </a:p>
          <a:p>
            <a:pPr algn="ctr">
              <a:buFont typeface="Wingdings" pitchFamily="2" charset="2"/>
              <a:buChar char="q"/>
            </a:pPr>
            <a:r>
              <a:rPr lang="ru-RU" dirty="0" smtClean="0"/>
              <a:t>набряк </a:t>
            </a:r>
            <a:r>
              <a:rPr lang="ru-RU" dirty="0" err="1"/>
              <a:t>слизової</a:t>
            </a:r>
            <a:r>
              <a:rPr lang="ru-RU" dirty="0"/>
              <a:t> </a:t>
            </a:r>
            <a:r>
              <a:rPr lang="ru-RU" dirty="0" smtClean="0"/>
              <a:t>бронха</a:t>
            </a:r>
            <a:r>
              <a:rPr lang="ru-RU" dirty="0"/>
              <a:t>;</a:t>
            </a:r>
            <a:endParaRPr lang="ru-RU" dirty="0" smtClean="0"/>
          </a:p>
          <a:p>
            <a:pPr algn="ctr">
              <a:buFont typeface="Wingdings" pitchFamily="2" charset="2"/>
              <a:buChar char="q"/>
            </a:pPr>
            <a:r>
              <a:rPr lang="ru-RU" dirty="0" err="1" smtClean="0"/>
              <a:t>гіперпродукція</a:t>
            </a:r>
            <a:r>
              <a:rPr lang="ru-RU" dirty="0" smtClean="0"/>
              <a:t> </a:t>
            </a:r>
            <a:r>
              <a:rPr lang="ru-RU" dirty="0" err="1"/>
              <a:t>в'язкого</a:t>
            </a:r>
            <a:r>
              <a:rPr lang="ru-RU" dirty="0"/>
              <a:t> </a:t>
            </a:r>
            <a:r>
              <a:rPr lang="ru-RU" dirty="0" smtClean="0"/>
              <a:t>секрету.</a:t>
            </a:r>
            <a:endParaRPr lang="uk-UA" dirty="0"/>
          </a:p>
        </p:txBody>
      </p:sp>
      <p:pic>
        <p:nvPicPr>
          <p:cNvPr id="4" name="Picture 3" descr="bron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429000"/>
            <a:ext cx="655272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9197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pPr algn="ctr"/>
            <a:r>
              <a:rPr lang="uk-UA" sz="48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Набряк слизової оболонки бронхіальної стінки</a:t>
            </a:r>
            <a:endParaRPr lang="uk-UA" sz="4800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556792"/>
            <a:ext cx="9361040" cy="5184576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dirty="0" smtClean="0"/>
              <a:t>Призводить </a:t>
            </a:r>
            <a:r>
              <a:rPr lang="uk-UA" sz="2800" dirty="0"/>
              <a:t>до набухання бронхіальної стінки, також призводить до обструкції дихальних шляхів</a:t>
            </a:r>
            <a:r>
              <a:rPr lang="uk-UA" sz="2800" dirty="0" smtClean="0"/>
              <a:t>. Запальна </a:t>
            </a:r>
            <a:r>
              <a:rPr lang="uk-UA" sz="2800" dirty="0"/>
              <a:t>природа захворювання, пов'язана з дією специфічних і неспецифічних факторів, виявляється в морфологічних змінах стінки бронхів - інфільтрації клітинними елементами, перш за все еозинофілами, </a:t>
            </a:r>
            <a:r>
              <a:rPr lang="uk-UA" sz="2800" dirty="0" err="1"/>
              <a:t>дисфункцією</a:t>
            </a:r>
            <a:r>
              <a:rPr lang="uk-UA" sz="2800" dirty="0"/>
              <a:t> війок миготливого епітелію, деструкції епітеліальних клітин, аж до десквамації, дезорганізації основної речовини, гіперплазії і гіпертрофії слизових залоз і келихоподібних клітин</a:t>
            </a:r>
            <a:r>
              <a:rPr lang="uk-UA" sz="2800" dirty="0" smtClean="0"/>
              <a:t>. У </a:t>
            </a:r>
            <a:r>
              <a:rPr lang="uk-UA" sz="2800" dirty="0"/>
              <a:t>запальному процесі беруть участь також інші клітинні елементи, у тому числі гладкі клітини, лімфоцити, </a:t>
            </a:r>
            <a:r>
              <a:rPr lang="uk-UA" sz="2800" dirty="0" smtClean="0"/>
              <a:t>макрофаги.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63653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/>
          <a:lstStyle/>
          <a:p>
            <a:pPr algn="ctr"/>
            <a:r>
              <a:rPr lang="uk-UA" sz="48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Набряк слизової оболонки бронхіальної стінки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74" y="1458888"/>
            <a:ext cx="5976664" cy="5569024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Описані зміни </a:t>
            </a:r>
            <a:r>
              <a:rPr lang="uk-UA" dirty="0" smtClean="0"/>
              <a:t>призводять </a:t>
            </a:r>
            <a:r>
              <a:rPr lang="uk-UA" dirty="0"/>
              <a:t>до формування </a:t>
            </a:r>
            <a:r>
              <a:rPr lang="uk-UA" dirty="0" err="1" smtClean="0"/>
              <a:t>бронхо</a:t>
            </a:r>
            <a:r>
              <a:rPr lang="uk-UA" dirty="0" smtClean="0"/>
              <a:t> обструктивного </a:t>
            </a:r>
            <a:r>
              <a:rPr lang="uk-UA" dirty="0"/>
              <a:t>синдрому, обумовленого </a:t>
            </a:r>
            <a:r>
              <a:rPr lang="uk-UA" dirty="0" smtClean="0"/>
              <a:t>набряком і </a:t>
            </a:r>
            <a:r>
              <a:rPr lang="uk-UA" dirty="0"/>
              <a:t>склеротичними змінами. Залежно від етіологічного чинника захворювання, тяжкості течії і етапу хвороби може переважати той або інший компонент </a:t>
            </a:r>
            <a:r>
              <a:rPr lang="uk-UA" dirty="0" smtClean="0"/>
              <a:t>бронхіальної обструкції.</a:t>
            </a:r>
            <a:endParaRPr lang="uk-UA" dirty="0"/>
          </a:p>
        </p:txBody>
      </p:sp>
      <p:pic>
        <p:nvPicPr>
          <p:cNvPr id="4" name="Picture 4" descr="1216169410_bronh_ast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800"/>
            <a:ext cx="3275857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54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/>
          <a:lstStyle/>
          <a:p>
            <a:pPr algn="ctr"/>
            <a:r>
              <a:rPr lang="uk-UA" sz="48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Формування </a:t>
            </a:r>
            <a:r>
              <a:rPr lang="uk-UA" sz="48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uk-UA" sz="48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ронічної обструкції в'язкого </a:t>
            </a:r>
            <a:r>
              <a:rPr lang="uk-UA" sz="48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секрету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2800" dirty="0" smtClean="0"/>
              <a:t>Характеризується </a:t>
            </a:r>
            <a:r>
              <a:rPr lang="uk-UA" sz="2800" dirty="0"/>
              <a:t>збільшенням секреції </a:t>
            </a:r>
            <a:r>
              <a:rPr lang="uk-UA" sz="2800" dirty="0" smtClean="0"/>
              <a:t>в</a:t>
            </a:r>
            <a:r>
              <a:rPr lang="en-US" sz="2800" dirty="0" smtClean="0"/>
              <a:t>’</a:t>
            </a:r>
            <a:r>
              <a:rPr lang="uk-UA" sz="2800" dirty="0" err="1" smtClean="0"/>
              <a:t>язкою</a:t>
            </a:r>
            <a:r>
              <a:rPr lang="uk-UA" sz="2800" dirty="0" smtClean="0"/>
              <a:t>, </a:t>
            </a:r>
            <a:r>
              <a:rPr lang="uk-UA" sz="2800" dirty="0"/>
              <a:t>просоченої сироватковими білками і клітинним детритом слизу, </a:t>
            </a:r>
            <a:r>
              <a:rPr lang="uk-UA" sz="2800" dirty="0" smtClean="0"/>
              <a:t>яка </a:t>
            </a:r>
            <a:r>
              <a:rPr lang="uk-UA" sz="2800" dirty="0" err="1" smtClean="0"/>
              <a:t>обплітує</a:t>
            </a:r>
            <a:r>
              <a:rPr lang="uk-UA" sz="2800" dirty="0" smtClean="0"/>
              <a:t> </a:t>
            </a:r>
            <a:r>
              <a:rPr lang="uk-UA" sz="2800" dirty="0"/>
              <a:t>периферичні бронхи</a:t>
            </a:r>
            <a:r>
              <a:rPr lang="uk-UA" sz="2800" dirty="0" smtClean="0"/>
              <a:t>.</a:t>
            </a:r>
          </a:p>
          <a:p>
            <a:pPr marL="0" indent="0" algn="ctr">
              <a:buNone/>
            </a:pPr>
            <a:r>
              <a:rPr lang="ru-RU" sz="2800" dirty="0"/>
              <a:t>При </a:t>
            </a:r>
            <a:r>
              <a:rPr lang="ru-RU" sz="2800" dirty="0" err="1"/>
              <a:t>патологічних</a:t>
            </a:r>
            <a:r>
              <a:rPr lang="ru-RU" sz="2800" dirty="0"/>
              <a:t> станах </a:t>
            </a:r>
            <a:r>
              <a:rPr lang="ru-RU" sz="2800" dirty="0" err="1"/>
              <a:t>зменшується</a:t>
            </a:r>
            <a:r>
              <a:rPr lang="ru-RU" sz="2800" dirty="0"/>
              <a:t> </a:t>
            </a:r>
            <a:r>
              <a:rPr lang="ru-RU" sz="2800" dirty="0" err="1"/>
              <a:t>секреція</a:t>
            </a:r>
            <a:r>
              <a:rPr lang="ru-RU" sz="2800" dirty="0"/>
              <a:t> водного компонента і секрет </a:t>
            </a:r>
            <a:r>
              <a:rPr lang="ru-RU" sz="2800" dirty="0" err="1"/>
              <a:t>стає</a:t>
            </a:r>
            <a:r>
              <a:rPr lang="ru-RU" sz="2800" dirty="0"/>
              <a:t> </a:t>
            </a:r>
            <a:r>
              <a:rPr lang="ru-RU" sz="2800" dirty="0" err="1"/>
              <a:t>більш</a:t>
            </a:r>
            <a:r>
              <a:rPr lang="ru-RU" sz="2800" dirty="0"/>
              <a:t> </a:t>
            </a:r>
            <a:r>
              <a:rPr lang="ru-RU" sz="2800" dirty="0" err="1"/>
              <a:t>в'язким</a:t>
            </a:r>
            <a:r>
              <a:rPr lang="ru-RU" sz="2800" dirty="0"/>
              <a:t> та густим,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призводить</a:t>
            </a:r>
            <a:r>
              <a:rPr lang="ru-RU" sz="2800" dirty="0"/>
              <a:t> до застою секрету, </a:t>
            </a:r>
            <a:r>
              <a:rPr lang="ru-RU" sz="2800" dirty="0" err="1"/>
              <a:t>сприяє</a:t>
            </a:r>
            <a:r>
              <a:rPr lang="ru-RU" sz="2800" dirty="0"/>
              <a:t> </a:t>
            </a:r>
            <a:r>
              <a:rPr lang="ru-RU" sz="2800" dirty="0" err="1"/>
              <a:t>розмноженню</a:t>
            </a:r>
            <a:r>
              <a:rPr lang="ru-RU" sz="2800" dirty="0"/>
              <a:t> </a:t>
            </a:r>
            <a:r>
              <a:rPr lang="ru-RU" sz="2800" dirty="0" err="1"/>
              <a:t>бактерій</a:t>
            </a:r>
            <a:r>
              <a:rPr lang="ru-RU" sz="2800" dirty="0" smtClean="0"/>
              <a:t>.</a:t>
            </a:r>
          </a:p>
          <a:p>
            <a:pPr marL="0" indent="0" algn="ctr">
              <a:buNone/>
            </a:pPr>
            <a:r>
              <a:rPr lang="ru-RU" sz="2800" dirty="0"/>
              <a:t>У </a:t>
            </a:r>
            <a:r>
              <a:rPr lang="ru-RU" sz="2800" dirty="0" err="1"/>
              <a:t>цих</a:t>
            </a:r>
            <a:r>
              <a:rPr lang="ru-RU" sz="2800" dirty="0"/>
              <a:t> </a:t>
            </a:r>
            <a:r>
              <a:rPr lang="ru-RU" sz="2800" dirty="0" err="1"/>
              <a:t>умовах</a:t>
            </a:r>
            <a:r>
              <a:rPr lang="ru-RU" sz="2800" dirty="0"/>
              <a:t> </a:t>
            </a:r>
            <a:r>
              <a:rPr lang="ru-RU" sz="2800" dirty="0" err="1"/>
              <a:t>вії</a:t>
            </a:r>
            <a:r>
              <a:rPr lang="ru-RU" sz="2800" dirty="0"/>
              <a:t> не в </a:t>
            </a:r>
            <a:r>
              <a:rPr lang="ru-RU" sz="2800" dirty="0" err="1"/>
              <a:t>змозі</a:t>
            </a:r>
            <a:r>
              <a:rPr lang="ru-RU" sz="2800" dirty="0"/>
              <a:t> </a:t>
            </a:r>
            <a:r>
              <a:rPr lang="ru-RU" sz="2800" dirty="0" err="1"/>
              <a:t>забезпечити</a:t>
            </a:r>
            <a:r>
              <a:rPr lang="ru-RU" sz="2800" dirty="0"/>
              <a:t> </a:t>
            </a:r>
            <a:r>
              <a:rPr lang="ru-RU" sz="2800" dirty="0" err="1"/>
              <a:t>мукоциліарний</a:t>
            </a:r>
            <a:r>
              <a:rPr lang="ru-RU" sz="2800" dirty="0"/>
              <a:t> транспорт. </a:t>
            </a:r>
            <a:r>
              <a:rPr lang="ru-RU" sz="2800" dirty="0" err="1"/>
              <a:t>Тривала</a:t>
            </a:r>
            <a:r>
              <a:rPr lang="ru-RU" sz="2800" dirty="0"/>
              <a:t> </a:t>
            </a:r>
            <a:r>
              <a:rPr lang="ru-RU" sz="2800" dirty="0" err="1"/>
              <a:t>гіперфункція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призводить</a:t>
            </a:r>
            <a:r>
              <a:rPr lang="ru-RU" sz="2800" dirty="0"/>
              <a:t> до </a:t>
            </a:r>
            <a:r>
              <a:rPr lang="ru-RU" sz="2800" dirty="0" err="1"/>
              <a:t>виснаження</a:t>
            </a:r>
            <a:r>
              <a:rPr lang="ru-RU" sz="2800" dirty="0"/>
              <a:t>, </a:t>
            </a:r>
            <a:r>
              <a:rPr lang="ru-RU" sz="2800" dirty="0" err="1"/>
              <a:t>дистрофії</a:t>
            </a:r>
            <a:r>
              <a:rPr lang="ru-RU" sz="2800" dirty="0"/>
              <a:t> та </a:t>
            </a:r>
            <a:r>
              <a:rPr lang="ru-RU" sz="2800" dirty="0" err="1"/>
              <a:t>атрофії</a:t>
            </a:r>
            <a:r>
              <a:rPr lang="ru-RU" sz="2800" dirty="0"/>
              <a:t> </a:t>
            </a:r>
            <a:r>
              <a:rPr lang="ru-RU" sz="2800" dirty="0" err="1"/>
              <a:t>епітелію</a:t>
            </a:r>
            <a:r>
              <a:rPr lang="ru-RU" sz="2800" dirty="0"/>
              <a:t>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19849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/>
          <a:lstStyle/>
          <a:p>
            <a:pPr algn="ctr"/>
            <a:r>
              <a:rPr lang="uk-UA" sz="54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 бронхіальної астми</a:t>
            </a:r>
            <a:endParaRPr lang="uk-UA" sz="5400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dirty="0" smtClean="0"/>
              <a:t>По </a:t>
            </a:r>
            <a:r>
              <a:rPr lang="uk-UA" sz="2800" dirty="0"/>
              <a:t>ступеню важкості бронхіальна астма </a:t>
            </a:r>
            <a:r>
              <a:rPr lang="uk-UA" sz="2800" dirty="0" smtClean="0"/>
              <a:t>класифікується </a:t>
            </a:r>
            <a:r>
              <a:rPr lang="uk-UA" sz="2800" dirty="0"/>
              <a:t>на основі комплексу клінічних та функціональних ознак бронхіальної обструкції. Лікар оцінює частоту, </a:t>
            </a:r>
            <a:r>
              <a:rPr lang="uk-UA" sz="2800" dirty="0" err="1"/>
              <a:t>вираженість</a:t>
            </a:r>
            <a:r>
              <a:rPr lang="uk-UA" sz="2800" dirty="0"/>
              <a:t> та тривалість приступів </a:t>
            </a:r>
            <a:r>
              <a:rPr lang="uk-UA" sz="2800" dirty="0" smtClean="0"/>
              <a:t>задишки</a:t>
            </a:r>
            <a:r>
              <a:rPr lang="uk-UA" sz="2800" dirty="0"/>
              <a:t>, стан хворого в період між приступами, </a:t>
            </a:r>
            <a:r>
              <a:rPr lang="uk-UA" sz="2800" dirty="0" err="1" smtClean="0"/>
              <a:t>вираженість</a:t>
            </a:r>
            <a:r>
              <a:rPr lang="uk-UA" sz="2800" dirty="0" smtClean="0"/>
              <a:t> </a:t>
            </a:r>
            <a:r>
              <a:rPr lang="uk-UA" sz="2800" dirty="0"/>
              <a:t>та зворотність функціональних порушень бронхіальної прохідності, відповідь на лікування. </a:t>
            </a:r>
            <a:r>
              <a:rPr lang="uk-UA" sz="2800" dirty="0" smtClean="0"/>
              <a:t>Згідно </a:t>
            </a:r>
            <a:r>
              <a:rPr lang="uk-UA" sz="2800" dirty="0"/>
              <a:t>цієї класифікації стан хворого визначається ступенем важкості бронхіальної астми. Так, виділяється інтермітуюче (епізодичне) протікання: </a:t>
            </a:r>
            <a:r>
              <a:rPr lang="uk-UA" sz="2800" dirty="0" err="1"/>
              <a:t>персистуюче</a:t>
            </a:r>
            <a:r>
              <a:rPr lang="uk-UA" sz="2800" dirty="0"/>
              <a:t> (постійне) протікання: легке, середньо-важке та важке. </a:t>
            </a:r>
          </a:p>
          <a:p>
            <a:pPr marL="0" indent="0">
              <a:buNone/>
            </a:pPr>
            <a:endParaRPr lang="uk-UA" dirty="0"/>
          </a:p>
          <a:p>
            <a:r>
              <a:rPr lang="uk-UA" dirty="0"/>
              <a:t>Ступінь № 4 – Важка </a:t>
            </a:r>
            <a:r>
              <a:rPr lang="uk-UA" dirty="0" err="1"/>
              <a:t>персистуюча</a:t>
            </a:r>
            <a:r>
              <a:rPr lang="uk-UA" dirty="0"/>
              <a:t> бронхіальна астма. </a:t>
            </a:r>
          </a:p>
          <a:p>
            <a:endParaRPr lang="uk-UA" dirty="0"/>
          </a:p>
          <a:p>
            <a:r>
              <a:rPr lang="uk-UA" dirty="0"/>
              <a:t>Клінічні симптоми до початку лікування: </a:t>
            </a:r>
          </a:p>
          <a:p>
            <a:endParaRPr lang="uk-UA" dirty="0"/>
          </a:p>
          <a:p>
            <a:r>
              <a:rPr lang="uk-UA" dirty="0"/>
              <a:t>. постійна наявність даних симптомів; </a:t>
            </a:r>
          </a:p>
          <a:p>
            <a:endParaRPr lang="uk-UA" dirty="0"/>
          </a:p>
          <a:p>
            <a:r>
              <a:rPr lang="uk-UA" dirty="0"/>
              <a:t>. часті загострення; </a:t>
            </a:r>
          </a:p>
          <a:p>
            <a:endParaRPr lang="uk-UA" dirty="0"/>
          </a:p>
          <a:p>
            <a:r>
              <a:rPr lang="uk-UA" dirty="0"/>
              <a:t>. часті нічні симптоми астми; </a:t>
            </a:r>
          </a:p>
          <a:p>
            <a:endParaRPr lang="uk-UA" dirty="0"/>
          </a:p>
          <a:p>
            <a:r>
              <a:rPr lang="uk-UA" dirty="0"/>
              <a:t>. обмеження фізичної активності за рахунок астми;</a:t>
            </a:r>
          </a:p>
        </p:txBody>
      </p:sp>
    </p:spTree>
    <p:extLst>
      <p:ext uri="{BB962C8B-B14F-4D97-AF65-F5344CB8AC3E}">
        <p14:creationId xmlns:p14="http://schemas.microsoft.com/office/powerpoint/2010/main" val="192483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/>
          <a:lstStyle/>
          <a:p>
            <a:pPr algn="ctr"/>
            <a:r>
              <a:rPr lang="uk-UA" sz="54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 бронхіальної астми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029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uk-UA" sz="2000" dirty="0"/>
              <a:t>Ступінь № 1 – Інтермітуюча бронхіальна астма. </a:t>
            </a:r>
            <a:endParaRPr lang="uk-UA" sz="1100" dirty="0"/>
          </a:p>
          <a:p>
            <a:pPr>
              <a:buFont typeface="Arial" pitchFamily="34" charset="0"/>
              <a:buChar char="•"/>
            </a:pPr>
            <a:r>
              <a:rPr lang="uk-UA" sz="1100" dirty="0" smtClean="0"/>
              <a:t>клінічні </a:t>
            </a:r>
            <a:r>
              <a:rPr lang="uk-UA" sz="1100" dirty="0"/>
              <a:t>симптоми до початку лікування: </a:t>
            </a:r>
          </a:p>
          <a:p>
            <a:pPr>
              <a:buFont typeface="Arial" pitchFamily="34" charset="0"/>
              <a:buChar char="•"/>
            </a:pPr>
            <a:r>
              <a:rPr lang="uk-UA" sz="1100" dirty="0" smtClean="0"/>
              <a:t>короткочасні </a:t>
            </a:r>
            <a:r>
              <a:rPr lang="uk-UA" sz="1100" dirty="0"/>
              <a:t>симптоми рідше 1 разу на тиждень; </a:t>
            </a:r>
          </a:p>
          <a:p>
            <a:pPr>
              <a:buFont typeface="Arial" pitchFamily="34" charset="0"/>
              <a:buChar char="•"/>
            </a:pPr>
            <a:r>
              <a:rPr lang="uk-UA" sz="1100" dirty="0" smtClean="0"/>
              <a:t>короткі </a:t>
            </a:r>
            <a:r>
              <a:rPr lang="uk-UA" sz="1100" dirty="0"/>
              <a:t>загострення (від декількох годин до декількох днів); </a:t>
            </a:r>
          </a:p>
          <a:p>
            <a:pPr>
              <a:buFont typeface="Arial" pitchFamily="34" charset="0"/>
              <a:buChar char="•"/>
            </a:pPr>
            <a:r>
              <a:rPr lang="uk-UA" sz="1100" dirty="0" smtClean="0"/>
              <a:t>нічні </a:t>
            </a:r>
            <a:r>
              <a:rPr lang="uk-UA" sz="1100" dirty="0"/>
              <a:t>симптоми астми виникають рідше 2 разів на </a:t>
            </a:r>
            <a:r>
              <a:rPr lang="uk-UA" sz="1100" dirty="0" smtClean="0"/>
              <a:t>місяць.</a:t>
            </a:r>
          </a:p>
          <a:p>
            <a:pPr>
              <a:buFont typeface="Wingdings" pitchFamily="2" charset="2"/>
              <a:buChar char="q"/>
            </a:pPr>
            <a:r>
              <a:rPr lang="uk-UA" sz="2000" dirty="0" smtClean="0"/>
              <a:t>Ступінь </a:t>
            </a:r>
            <a:r>
              <a:rPr lang="uk-UA" sz="2000" dirty="0"/>
              <a:t>№ 2 – легка </a:t>
            </a:r>
            <a:r>
              <a:rPr lang="uk-UA" sz="2000" dirty="0" err="1"/>
              <a:t>персистуюча</a:t>
            </a:r>
            <a:r>
              <a:rPr lang="uk-UA" sz="2000" dirty="0"/>
              <a:t> бронхіальна астма. </a:t>
            </a:r>
            <a:endParaRPr lang="uk-UA" sz="1100" dirty="0"/>
          </a:p>
          <a:p>
            <a:pPr>
              <a:buFont typeface="Arial" pitchFamily="34" charset="0"/>
              <a:buChar char="•"/>
            </a:pPr>
            <a:r>
              <a:rPr lang="uk-UA" sz="1100" dirty="0" smtClean="0"/>
              <a:t>клінічні </a:t>
            </a:r>
            <a:r>
              <a:rPr lang="uk-UA" sz="1100" dirty="0"/>
              <a:t>симптоми до початку </a:t>
            </a:r>
            <a:r>
              <a:rPr lang="uk-UA" sz="1100" dirty="0" smtClean="0"/>
              <a:t>лікування:</a:t>
            </a:r>
            <a:endParaRPr lang="uk-UA" sz="1100" dirty="0"/>
          </a:p>
          <a:p>
            <a:pPr>
              <a:buFont typeface="Arial" pitchFamily="34" charset="0"/>
              <a:buChar char="•"/>
            </a:pPr>
            <a:r>
              <a:rPr lang="uk-UA" sz="1100" dirty="0" smtClean="0"/>
              <a:t>симптоми </a:t>
            </a:r>
            <a:r>
              <a:rPr lang="uk-UA" sz="1100" dirty="0"/>
              <a:t>1 раз на тиждень або частіше, але рідше 1 разу на тиждень; </a:t>
            </a:r>
            <a:endParaRPr lang="uk-UA" sz="1100" dirty="0" smtClean="0"/>
          </a:p>
          <a:p>
            <a:pPr>
              <a:buFont typeface="Arial" pitchFamily="34" charset="0"/>
              <a:buChar char="•"/>
            </a:pPr>
            <a:r>
              <a:rPr lang="uk-UA" sz="1100" dirty="0" smtClean="0"/>
              <a:t>загострення </a:t>
            </a:r>
            <a:r>
              <a:rPr lang="uk-UA" sz="1100" dirty="0"/>
              <a:t>захворювання можуть порушувати активність і сон</a:t>
            </a:r>
            <a:r>
              <a:rPr lang="uk-UA" sz="11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uk-UA" sz="1100" dirty="0" smtClean="0"/>
              <a:t>нічні </a:t>
            </a:r>
            <a:r>
              <a:rPr lang="uk-UA" sz="1100" dirty="0"/>
              <a:t>симптоми астми частіше 2-х разів на місяць. </a:t>
            </a:r>
          </a:p>
          <a:p>
            <a:pPr>
              <a:buFont typeface="Wingdings" pitchFamily="2" charset="2"/>
              <a:buChar char="q"/>
            </a:pPr>
            <a:r>
              <a:rPr lang="uk-UA" sz="2000" dirty="0"/>
              <a:t>Ступінь № 3 – Середньої важкості </a:t>
            </a:r>
            <a:r>
              <a:rPr lang="uk-UA" sz="2000" dirty="0" err="1"/>
              <a:t>персистуюча</a:t>
            </a:r>
            <a:r>
              <a:rPr lang="uk-UA" sz="2000" dirty="0"/>
              <a:t> бронхіальна астма</a:t>
            </a:r>
            <a:r>
              <a:rPr lang="uk-UA" sz="1200" dirty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uk-UA" sz="1200" dirty="0" smtClean="0"/>
              <a:t>клінічні </a:t>
            </a:r>
            <a:r>
              <a:rPr lang="uk-UA" sz="1200" dirty="0"/>
              <a:t>симптоми до початку лікування: </a:t>
            </a:r>
          </a:p>
          <a:p>
            <a:pPr>
              <a:buFont typeface="Arial" pitchFamily="34" charset="0"/>
              <a:buChar char="•"/>
            </a:pPr>
            <a:r>
              <a:rPr lang="uk-UA" sz="1200" dirty="0" smtClean="0"/>
              <a:t>щоденні </a:t>
            </a:r>
            <a:r>
              <a:rPr lang="uk-UA" sz="1200" dirty="0"/>
              <a:t>симптоми; </a:t>
            </a:r>
          </a:p>
          <a:p>
            <a:pPr>
              <a:buFont typeface="Arial" pitchFamily="34" charset="0"/>
              <a:buChar char="•"/>
            </a:pPr>
            <a:r>
              <a:rPr lang="uk-UA" sz="1200" dirty="0" smtClean="0"/>
              <a:t>загострення </a:t>
            </a:r>
            <a:r>
              <a:rPr lang="uk-UA" sz="1200" dirty="0"/>
              <a:t>викликають порушення активності і сну; </a:t>
            </a:r>
          </a:p>
          <a:p>
            <a:pPr>
              <a:buFont typeface="Arial" pitchFamily="34" charset="0"/>
              <a:buChar char="•"/>
            </a:pPr>
            <a:r>
              <a:rPr lang="uk-UA" sz="1200" dirty="0" smtClean="0"/>
              <a:t>нічні </a:t>
            </a:r>
            <a:r>
              <a:rPr lang="uk-UA" sz="1200" dirty="0"/>
              <a:t>симптоми астми виникають більше 1 разу на </a:t>
            </a:r>
            <a:r>
              <a:rPr lang="uk-UA" sz="1200" dirty="0" smtClean="0"/>
              <a:t>тиждень.</a:t>
            </a:r>
          </a:p>
          <a:p>
            <a:pPr>
              <a:buFont typeface="Wingdings" pitchFamily="2" charset="2"/>
              <a:buChar char="q"/>
            </a:pPr>
            <a:r>
              <a:rPr lang="uk-UA" sz="2000" dirty="0"/>
              <a:t>Ступінь № 4 – Важка </a:t>
            </a:r>
            <a:r>
              <a:rPr lang="uk-UA" sz="2000" dirty="0" err="1"/>
              <a:t>персистуюча</a:t>
            </a:r>
            <a:r>
              <a:rPr lang="uk-UA" sz="2000" dirty="0"/>
              <a:t> бронхіальна астма. </a:t>
            </a:r>
          </a:p>
          <a:p>
            <a:pPr>
              <a:buFont typeface="Arial" pitchFamily="34" charset="0"/>
              <a:buChar char="•"/>
            </a:pPr>
            <a:r>
              <a:rPr lang="uk-UA" sz="1200" dirty="0"/>
              <a:t>к</a:t>
            </a:r>
            <a:r>
              <a:rPr lang="uk-UA" sz="1200" dirty="0" smtClean="0"/>
              <a:t>лінічні </a:t>
            </a:r>
            <a:r>
              <a:rPr lang="uk-UA" sz="1200" dirty="0"/>
              <a:t>симптоми до початку лікування: </a:t>
            </a:r>
          </a:p>
          <a:p>
            <a:pPr>
              <a:buFont typeface="Arial" pitchFamily="34" charset="0"/>
              <a:buChar char="•"/>
            </a:pPr>
            <a:r>
              <a:rPr lang="uk-UA" sz="1200" dirty="0" smtClean="0"/>
              <a:t>постійна </a:t>
            </a:r>
            <a:r>
              <a:rPr lang="uk-UA" sz="1200" dirty="0"/>
              <a:t>наявність даних симптомів; </a:t>
            </a:r>
          </a:p>
          <a:p>
            <a:pPr>
              <a:buFont typeface="Arial" pitchFamily="34" charset="0"/>
              <a:buChar char="•"/>
            </a:pPr>
            <a:r>
              <a:rPr lang="uk-UA" sz="1200" dirty="0" smtClean="0"/>
              <a:t>часті </a:t>
            </a:r>
            <a:r>
              <a:rPr lang="uk-UA" sz="1200" dirty="0"/>
              <a:t>загострення; </a:t>
            </a:r>
          </a:p>
          <a:p>
            <a:pPr>
              <a:buFont typeface="Arial" pitchFamily="34" charset="0"/>
              <a:buChar char="•"/>
            </a:pPr>
            <a:r>
              <a:rPr lang="uk-UA" sz="1200" dirty="0" smtClean="0"/>
              <a:t>часті </a:t>
            </a:r>
            <a:r>
              <a:rPr lang="uk-UA" sz="1200" dirty="0"/>
              <a:t>нічні симптоми астми; </a:t>
            </a:r>
          </a:p>
          <a:p>
            <a:pPr>
              <a:buFont typeface="Arial" pitchFamily="34" charset="0"/>
              <a:buChar char="•"/>
            </a:pPr>
            <a:r>
              <a:rPr lang="uk-UA" sz="1200" dirty="0" smtClean="0"/>
              <a:t>обмеження </a:t>
            </a:r>
            <a:r>
              <a:rPr lang="uk-UA" sz="1200" dirty="0"/>
              <a:t>фізичної активності за рахунок </a:t>
            </a:r>
            <a:r>
              <a:rPr lang="uk-UA" sz="1200" dirty="0" smtClean="0"/>
              <a:t>астми.</a:t>
            </a:r>
          </a:p>
          <a:p>
            <a:pPr>
              <a:buFont typeface="Arial" pitchFamily="34" charset="0"/>
              <a:buChar char="•"/>
            </a:pPr>
            <a:endParaRPr lang="uk-UA" sz="1600" dirty="0"/>
          </a:p>
          <a:p>
            <a:pPr>
              <a:buFont typeface="Arial" pitchFamily="34" charset="0"/>
              <a:buChar char="•"/>
            </a:pPr>
            <a:endParaRPr lang="uk-UA" sz="1600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815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/>
          <a:lstStyle/>
          <a:p>
            <a:pPr algn="ctr"/>
            <a:r>
              <a:rPr lang="ru-RU" sz="5400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Фактори</a:t>
            </a:r>
            <a:r>
              <a:rPr lang="ru-RU" sz="54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5400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54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сприяють</a:t>
            </a:r>
            <a:r>
              <a:rPr lang="ru-RU" sz="54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54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</a:t>
            </a:r>
            <a:endParaRPr lang="uk-UA" sz="5400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029200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Причинні (етіологічні) </a:t>
            </a:r>
            <a:r>
              <a:rPr lang="uk-UA" dirty="0" smtClean="0"/>
              <a:t>фактори провокують </a:t>
            </a:r>
            <a:r>
              <a:rPr lang="uk-UA" dirty="0"/>
              <a:t>початок астми</a:t>
            </a:r>
            <a:r>
              <a:rPr lang="uk-UA" dirty="0" smtClean="0"/>
              <a:t>. Початкові </a:t>
            </a:r>
            <a:r>
              <a:rPr lang="uk-UA" dirty="0"/>
              <a:t>механізми БА можна розділити на </a:t>
            </a:r>
            <a:r>
              <a:rPr lang="uk-UA" dirty="0" smtClean="0"/>
              <a:t>п'ять груп</a:t>
            </a:r>
            <a:r>
              <a:rPr lang="uk-UA" dirty="0"/>
              <a:t>:                       </a:t>
            </a:r>
            <a:endParaRPr lang="uk-UA" dirty="0" smtClean="0"/>
          </a:p>
          <a:p>
            <a:pPr marL="514350" indent="-514350">
              <a:buFont typeface="+mj-lt"/>
              <a:buAutoNum type="alphaLcParenR"/>
            </a:pPr>
            <a:r>
              <a:rPr lang="uk-UA" dirty="0"/>
              <a:t>а</a:t>
            </a:r>
            <a:r>
              <a:rPr lang="uk-UA" dirty="0" smtClean="0"/>
              <a:t>лергени (</a:t>
            </a:r>
            <a:r>
              <a:rPr lang="uk-UA" dirty="0" smtClean="0"/>
              <a:t>інгаляційні), що знаходяться в повітрі; </a:t>
            </a:r>
            <a:r>
              <a:rPr lang="uk-UA" dirty="0"/>
              <a:t>                     </a:t>
            </a:r>
            <a:endParaRPr lang="uk-UA" dirty="0" smtClean="0"/>
          </a:p>
          <a:p>
            <a:pPr marL="514350" indent="-514350">
              <a:buFont typeface="+mj-lt"/>
              <a:buAutoNum type="alphaLcParenR"/>
            </a:pPr>
            <a:r>
              <a:rPr lang="uk-UA" dirty="0" smtClean="0"/>
              <a:t>неалергічні подразники;</a:t>
            </a:r>
            <a:r>
              <a:rPr lang="uk-UA" dirty="0"/>
              <a:t>                       </a:t>
            </a:r>
            <a:endParaRPr lang="uk-UA" dirty="0" smtClean="0"/>
          </a:p>
          <a:p>
            <a:pPr marL="514350" indent="-514350">
              <a:buFont typeface="+mj-lt"/>
              <a:buAutoNum type="alphaLcParenR"/>
            </a:pPr>
            <a:r>
              <a:rPr lang="uk-UA" dirty="0" smtClean="0"/>
              <a:t>вірусні </a:t>
            </a:r>
            <a:r>
              <a:rPr lang="uk-UA" dirty="0"/>
              <a:t>та </a:t>
            </a:r>
            <a:r>
              <a:rPr lang="uk-UA" dirty="0" smtClean="0"/>
              <a:t>бактеріальні інфекції;</a:t>
            </a:r>
          </a:p>
          <a:p>
            <a:pPr marL="514350" indent="-514350">
              <a:buFont typeface="+mj-lt"/>
              <a:buAutoNum type="alphaLcParenR"/>
            </a:pPr>
            <a:r>
              <a:rPr lang="uk-UA" dirty="0" smtClean="0"/>
              <a:t>хімічні </a:t>
            </a:r>
            <a:r>
              <a:rPr lang="uk-UA" dirty="0"/>
              <a:t>сполуки і деякі види </a:t>
            </a:r>
            <a:r>
              <a:rPr lang="uk-UA" dirty="0" smtClean="0"/>
              <a:t>їжі;</a:t>
            </a:r>
          </a:p>
          <a:p>
            <a:pPr marL="514350" indent="-514350">
              <a:buFont typeface="+mj-lt"/>
              <a:buAutoNum type="alphaLcParenR"/>
            </a:pPr>
            <a:r>
              <a:rPr lang="uk-UA" dirty="0" smtClean="0"/>
              <a:t>психологічні чинники.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3949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/>
          <a:lstStyle/>
          <a:p>
            <a:pPr algn="ctr"/>
            <a:r>
              <a:rPr lang="uk-UA" sz="48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 </a:t>
            </a:r>
            <a:r>
              <a:rPr lang="uk-UA" sz="48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важкими є </a:t>
            </a:r>
            <a:r>
              <a:rPr lang="uk-UA" sz="48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алергени </a:t>
            </a:r>
            <a:r>
              <a:rPr lang="uk-UA" sz="48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такі, як:</a:t>
            </a:r>
            <a:endParaRPr lang="uk-UA" sz="4800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uk-UA" sz="4800" dirty="0"/>
              <a:t>к</a:t>
            </a:r>
            <a:r>
              <a:rPr lang="uk-UA" sz="4800" dirty="0" smtClean="0"/>
              <a:t>уріння;</a:t>
            </a:r>
          </a:p>
          <a:p>
            <a:pPr>
              <a:buFont typeface="Wingdings" pitchFamily="2" charset="2"/>
              <a:buChar char="q"/>
            </a:pPr>
            <a:r>
              <a:rPr lang="uk-UA" sz="4800" dirty="0"/>
              <a:t>в</a:t>
            </a:r>
            <a:r>
              <a:rPr lang="uk-UA" sz="4800" dirty="0" smtClean="0"/>
              <a:t>ірусні і бактеріальні інфекції;</a:t>
            </a:r>
          </a:p>
          <a:p>
            <a:pPr>
              <a:buFont typeface="Wingdings" pitchFamily="2" charset="2"/>
              <a:buChar char="q"/>
            </a:pPr>
            <a:r>
              <a:rPr lang="uk-UA" sz="4800" dirty="0"/>
              <a:t>п</a:t>
            </a:r>
            <a:r>
              <a:rPr lang="uk-UA" sz="4800" dirty="0" smtClean="0"/>
              <a:t>обутові алергени;</a:t>
            </a:r>
          </a:p>
          <a:p>
            <a:pPr>
              <a:buFont typeface="Wingdings" pitchFamily="2" charset="2"/>
              <a:buChar char="q"/>
            </a:pPr>
            <a:r>
              <a:rPr lang="uk-UA" sz="4800" dirty="0"/>
              <a:t>з</a:t>
            </a:r>
            <a:r>
              <a:rPr lang="uk-UA" sz="4800" dirty="0" smtClean="0"/>
              <a:t>овнішні алергени;</a:t>
            </a:r>
          </a:p>
          <a:p>
            <a:pPr>
              <a:buFont typeface="Wingdings" pitchFamily="2" charset="2"/>
              <a:buChar char="q"/>
            </a:pPr>
            <a:r>
              <a:rPr lang="uk-UA" sz="4800" dirty="0"/>
              <a:t>з</a:t>
            </a:r>
            <a:r>
              <a:rPr lang="uk-UA" sz="4800" dirty="0" smtClean="0"/>
              <a:t>абруднення повітря.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289480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08504" cy="1628800"/>
          </a:xfrm>
        </p:spPr>
        <p:txBody>
          <a:bodyPr/>
          <a:lstStyle/>
          <a:p>
            <a:pPr algn="ctr"/>
            <a:r>
              <a:rPr lang="uk-UA" sz="96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Куріння:</a:t>
            </a:r>
            <a:endParaRPr lang="uk-UA" sz="9600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6300192" cy="5229200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dirty="0"/>
              <a:t>С</a:t>
            </a:r>
            <a:r>
              <a:rPr lang="uk-UA" sz="2800" dirty="0" smtClean="0"/>
              <a:t>палювання </a:t>
            </a:r>
            <a:r>
              <a:rPr lang="uk-UA" sz="2800" dirty="0"/>
              <a:t>тютюну призводить до появи великої та комплексної суміші газів, випарів і частинок</a:t>
            </a:r>
            <a:r>
              <a:rPr lang="uk-UA" sz="2800" dirty="0" smtClean="0"/>
              <a:t>. Пасивне куріння, тютюновий </a:t>
            </a:r>
            <a:r>
              <a:rPr lang="uk-UA" sz="2800" dirty="0"/>
              <a:t>дим, що виходить з курця плюс дим, що виходить від кінчика сигарети має більшу токсичну і термічний вплив, ніж дим, що вдихається </a:t>
            </a:r>
            <a:r>
              <a:rPr lang="uk-UA" sz="2800" dirty="0" smtClean="0"/>
              <a:t>людиною. Встановлено</a:t>
            </a:r>
            <a:r>
              <a:rPr lang="uk-UA" sz="2800" dirty="0"/>
              <a:t>, що пасивне куріння здатне викликати рак легенів і обтяжити будь-які наявні легеневі захворювання, в тому числі і астму.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732" y="3257600"/>
            <a:ext cx="2905268" cy="1847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87" y="5105450"/>
            <a:ext cx="2905268" cy="17525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50" y="785757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7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25745" cy="1628800"/>
          </a:xfrm>
        </p:spPr>
        <p:txBody>
          <a:bodyPr/>
          <a:lstStyle/>
          <a:p>
            <a:pPr algn="ctr"/>
            <a:r>
              <a:rPr lang="uk-UA" sz="48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Вірусні і бактеріальні інфекції</a:t>
            </a:r>
            <a:endParaRPr lang="uk-UA" sz="4800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0649" y="1556792"/>
            <a:ext cx="9144000" cy="2544688"/>
          </a:xfrm>
        </p:spPr>
        <p:txBody>
          <a:bodyPr/>
          <a:lstStyle/>
          <a:p>
            <a:pPr marL="0" indent="0" algn="ctr">
              <a:buNone/>
            </a:pPr>
            <a:r>
              <a:rPr lang="uk-UA" sz="2000" dirty="0"/>
              <a:t>Вірусні інфекції ставляться до найбільш </a:t>
            </a:r>
            <a:r>
              <a:rPr lang="uk-UA" sz="2000" dirty="0" smtClean="0"/>
              <a:t>сильних </a:t>
            </a:r>
            <a:r>
              <a:rPr lang="uk-UA" sz="2000" dirty="0"/>
              <a:t>з усіх </a:t>
            </a:r>
            <a:r>
              <a:rPr lang="uk-UA" sz="2000" dirty="0" smtClean="0"/>
              <a:t>алергенів. Доведено</a:t>
            </a:r>
            <a:r>
              <a:rPr lang="uk-UA" sz="2000" dirty="0"/>
              <a:t>, що існує тимчасовий зв'язок між ГРВІ та розвитком </a:t>
            </a:r>
            <a:r>
              <a:rPr lang="uk-UA" sz="2000" dirty="0" smtClean="0"/>
              <a:t>БА, </a:t>
            </a:r>
            <a:r>
              <a:rPr lang="uk-UA" sz="2000" dirty="0"/>
              <a:t>а також загострення БА після перенесеної ГРВІ</a:t>
            </a:r>
            <a:r>
              <a:rPr lang="uk-UA" sz="2000" dirty="0" smtClean="0"/>
              <a:t>. Подібно </a:t>
            </a:r>
            <a:r>
              <a:rPr lang="uk-UA" sz="2000" dirty="0"/>
              <a:t>до дії пасивного куріння, ГРВІ розглядається як чинник ризику виникнення </a:t>
            </a:r>
            <a:r>
              <a:rPr lang="uk-UA" sz="2000" dirty="0" smtClean="0"/>
              <a:t>БА. </a:t>
            </a:r>
            <a:r>
              <a:rPr lang="ru-RU" sz="2000" dirty="0"/>
              <a:t>За </a:t>
            </a:r>
            <a:r>
              <a:rPr lang="ru-RU" sz="2000" dirty="0" err="1"/>
              <a:t>даними</a:t>
            </a:r>
            <a:r>
              <a:rPr lang="ru-RU" sz="2000" dirty="0"/>
              <a:t> </a:t>
            </a:r>
            <a:r>
              <a:rPr lang="ru-RU" sz="2000" dirty="0" err="1"/>
              <a:t>дослідження</a:t>
            </a:r>
            <a:r>
              <a:rPr lang="ru-RU" sz="2000" dirty="0"/>
              <a:t> Державного </a:t>
            </a:r>
            <a:r>
              <a:rPr lang="ru-RU" sz="2000" dirty="0" err="1"/>
              <a:t>наукового</a:t>
            </a:r>
            <a:r>
              <a:rPr lang="ru-RU" sz="2000" dirty="0"/>
              <a:t> центру </a:t>
            </a:r>
            <a:r>
              <a:rPr lang="ru-RU" sz="2000" dirty="0" err="1" smtClean="0"/>
              <a:t>пульмонології</a:t>
            </a:r>
            <a:r>
              <a:rPr lang="ru-RU" sz="2000" dirty="0" smtClean="0"/>
              <a:t> - </a:t>
            </a:r>
            <a:r>
              <a:rPr lang="ru-RU" sz="2000" dirty="0" err="1" smtClean="0"/>
              <a:t>часті</a:t>
            </a:r>
            <a:r>
              <a:rPr lang="ru-RU" sz="2000" dirty="0" smtClean="0"/>
              <a:t> </a:t>
            </a:r>
            <a:r>
              <a:rPr lang="ru-RU" sz="2000" dirty="0"/>
              <a:t>ГРВІ </a:t>
            </a:r>
            <a:r>
              <a:rPr lang="ru-RU" sz="2000" dirty="0" err="1"/>
              <a:t>сприяють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у </a:t>
            </a:r>
            <a:r>
              <a:rPr lang="ru-RU" sz="2000" dirty="0" err="1"/>
              <a:t>дітей</a:t>
            </a:r>
            <a:r>
              <a:rPr lang="ru-RU" sz="2000" dirty="0"/>
              <a:t> </a:t>
            </a:r>
            <a:r>
              <a:rPr lang="ru-RU" sz="2000" dirty="0" err="1" smtClean="0"/>
              <a:t>бронхіоліту</a:t>
            </a:r>
            <a:r>
              <a:rPr lang="ru-RU" sz="2000" dirty="0" smtClean="0"/>
              <a:t> </a:t>
            </a:r>
            <a:r>
              <a:rPr lang="ru-RU" sz="2000" dirty="0"/>
              <a:t>з </a:t>
            </a:r>
            <a:r>
              <a:rPr lang="ru-RU" sz="2000" dirty="0" err="1"/>
              <a:t>подальшим</a:t>
            </a:r>
            <a:r>
              <a:rPr lang="ru-RU" sz="2000" dirty="0"/>
              <a:t> </a:t>
            </a:r>
            <a:r>
              <a:rPr lang="ru-RU" sz="2000" dirty="0" err="1"/>
              <a:t>формуванням</a:t>
            </a:r>
            <a:r>
              <a:rPr lang="ru-RU" sz="2000" dirty="0"/>
              <a:t> у 50% з </a:t>
            </a:r>
            <a:r>
              <a:rPr lang="ru-RU" sz="2000" dirty="0" smtClean="0"/>
              <a:t>них БА.</a:t>
            </a:r>
            <a:endParaRPr lang="uk-UA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" y="3861048"/>
            <a:ext cx="2407703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385" y="3867337"/>
            <a:ext cx="2489895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67337"/>
            <a:ext cx="2051720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3867337"/>
            <a:ext cx="2190626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9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/>
          <a:lstStyle/>
          <a:p>
            <a:pPr algn="ctr"/>
            <a:r>
              <a:rPr lang="uk-UA" sz="72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Бронхіальна астма</a:t>
            </a:r>
            <a:endParaRPr lang="uk-UA" sz="7200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dirty="0"/>
              <a:t>Бронхіальна астма - хронічне запальне захворювання дихальних шляхів, в якому грають роль багато клітин і клітинні елементи. Хронічне запалення викликає супутнє підвищення </a:t>
            </a:r>
            <a:r>
              <a:rPr lang="uk-UA" sz="2800" dirty="0" smtClean="0"/>
              <a:t>гіперактивності </a:t>
            </a:r>
            <a:r>
              <a:rPr lang="uk-UA" sz="2800" dirty="0"/>
              <a:t>дихальних шляхів, що призводить до повторюваним епізодам свистячих хрипів, задишки, почуття сорому у грудях і кашлю, особливо вночі або рано вранці. Ці епізоди звичайно пов'язані з розповсюдженою, але </a:t>
            </a:r>
            <a:r>
              <a:rPr lang="uk-UA" sz="2800" dirty="0" smtClean="0"/>
              <a:t>зміненою </a:t>
            </a:r>
            <a:r>
              <a:rPr lang="uk-UA" sz="2800" dirty="0"/>
              <a:t>по своїй </a:t>
            </a:r>
            <a:r>
              <a:rPr lang="uk-UA" sz="2800" dirty="0" err="1"/>
              <a:t>вираженості</a:t>
            </a:r>
            <a:r>
              <a:rPr lang="uk-UA" sz="2800" dirty="0"/>
              <a:t> бронхіальної обструкцією, яка часто є оборотною або спонтанно, або під впливом лікування.</a:t>
            </a:r>
          </a:p>
        </p:txBody>
      </p:sp>
    </p:spTree>
    <p:extLst>
      <p:ext uri="{BB962C8B-B14F-4D97-AF65-F5344CB8AC3E}">
        <p14:creationId xmlns:p14="http://schemas.microsoft.com/office/powerpoint/2010/main" val="17213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08504" cy="1628800"/>
          </a:xfrm>
        </p:spPr>
        <p:txBody>
          <a:bodyPr/>
          <a:lstStyle/>
          <a:p>
            <a:pPr algn="ctr"/>
            <a:r>
              <a:rPr lang="uk-UA" sz="72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Побутові алергени</a:t>
            </a:r>
            <a:endParaRPr lang="uk-UA" sz="7200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3838939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uk-UA" sz="1800" dirty="0"/>
              <a:t>Домашній </a:t>
            </a:r>
            <a:r>
              <a:rPr lang="uk-UA" sz="1800" dirty="0" smtClean="0"/>
              <a:t>пил – давно </a:t>
            </a:r>
            <a:r>
              <a:rPr lang="uk-UA" sz="1800" dirty="0"/>
              <a:t>відомо, що в чистому і провітрюваному приміщенні ймовірність захворювання знижується</a:t>
            </a:r>
            <a:r>
              <a:rPr lang="uk-UA" sz="1800" dirty="0" smtClean="0"/>
              <a:t>. Близько </a:t>
            </a:r>
            <a:r>
              <a:rPr lang="uk-UA" sz="1800" dirty="0"/>
              <a:t>70% страждають на БА чутливі саме до домашнього пилу, і для багатьох вона є єдино значущим алергеном.  </a:t>
            </a:r>
            <a:endParaRPr lang="uk-UA" sz="1800" dirty="0" smtClean="0"/>
          </a:p>
          <a:p>
            <a:pPr>
              <a:buFont typeface="Wingdings" pitchFamily="2" charset="2"/>
              <a:buChar char="q"/>
            </a:pPr>
            <a:r>
              <a:rPr lang="uk-UA" sz="1800" dirty="0" smtClean="0"/>
              <a:t>Домашній пиловий </a:t>
            </a:r>
            <a:r>
              <a:rPr lang="uk-UA" sz="1800" dirty="0"/>
              <a:t>кліщ </a:t>
            </a:r>
            <a:r>
              <a:rPr lang="uk-UA" sz="1800" dirty="0" smtClean="0"/>
              <a:t>– є </a:t>
            </a:r>
            <a:r>
              <a:rPr lang="uk-UA" sz="1800" dirty="0"/>
              <a:t>найбільш поширеним потужним побутовим алергеном по всьому </a:t>
            </a:r>
            <a:r>
              <a:rPr lang="uk-UA" sz="1800" dirty="0" smtClean="0"/>
              <a:t>світу. Алергени </a:t>
            </a:r>
            <a:r>
              <a:rPr lang="uk-UA" sz="1800" dirty="0"/>
              <a:t>його знаходяться в тілі, секреті, продуктах життєдіяльності і складають основну частину домашнього </a:t>
            </a:r>
            <a:r>
              <a:rPr lang="uk-UA" sz="1800" dirty="0" smtClean="0"/>
              <a:t>пилу. </a:t>
            </a:r>
          </a:p>
          <a:p>
            <a:pPr>
              <a:buFont typeface="Wingdings" pitchFamily="2" charset="2"/>
              <a:buChar char="q"/>
            </a:pPr>
            <a:r>
              <a:rPr lang="uk-UA" sz="1800" dirty="0" smtClean="0"/>
              <a:t>Цвілеві </a:t>
            </a:r>
            <a:r>
              <a:rPr lang="uk-UA" sz="1800" dirty="0"/>
              <a:t>грибки </a:t>
            </a:r>
            <a:r>
              <a:rPr lang="uk-UA" sz="1800" dirty="0" smtClean="0"/>
              <a:t>– найдрібніші </a:t>
            </a:r>
            <a:r>
              <a:rPr lang="uk-UA" sz="1800" dirty="0"/>
              <a:t>рослини без коріння і стебел, розмножуються спорами, які виділяють в навколишній </a:t>
            </a:r>
            <a:r>
              <a:rPr lang="uk-UA" sz="1800" dirty="0" smtClean="0"/>
              <a:t>повітря. Велика </a:t>
            </a:r>
            <a:r>
              <a:rPr lang="uk-UA" sz="1800" dirty="0"/>
              <a:t>їх кількість може міститися в багатьох видах </a:t>
            </a:r>
            <a:r>
              <a:rPr lang="uk-UA" sz="1800" dirty="0" smtClean="0"/>
              <a:t>їжі – це </a:t>
            </a:r>
            <a:r>
              <a:rPr lang="uk-UA" sz="1800" dirty="0"/>
              <a:t>сири, пиво, сухофрукти, залежаний хліб.</a:t>
            </a:r>
          </a:p>
        </p:txBody>
      </p:sp>
      <p:pic>
        <p:nvPicPr>
          <p:cNvPr id="4" name="Picture 4" descr="кле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25" y="4869160"/>
            <a:ext cx="2263283" cy="19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клещ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258" y="4293096"/>
            <a:ext cx="2285594" cy="198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852" y="4884289"/>
            <a:ext cx="2354763" cy="19737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615" y="4274692"/>
            <a:ext cx="2247258" cy="201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7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/>
          <a:lstStyle/>
          <a:p>
            <a:pPr algn="ctr"/>
            <a:r>
              <a:rPr lang="uk-UA" sz="72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Зовнішні алергени</a:t>
            </a:r>
            <a:endParaRPr lang="uk-UA" sz="7200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628800"/>
            <a:ext cx="5724128" cy="5229200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dirty="0" smtClean="0"/>
              <a:t>Найбільш поширеним зовнішнім алергеном є </a:t>
            </a:r>
            <a:r>
              <a:rPr lang="uk-UA" sz="2800" dirty="0"/>
              <a:t>пилок</a:t>
            </a:r>
            <a:r>
              <a:rPr lang="uk-UA" sz="2800" dirty="0" smtClean="0"/>
              <a:t>. Пилок рослин - алергени </a:t>
            </a:r>
            <a:r>
              <a:rPr lang="uk-UA" sz="2800" dirty="0"/>
              <a:t>пилку знаходяться в основному в пилку дерев, трав і бур'янів</a:t>
            </a:r>
            <a:r>
              <a:rPr lang="uk-UA" sz="2800" dirty="0" smtClean="0"/>
              <a:t>. З </a:t>
            </a:r>
            <a:r>
              <a:rPr lang="uk-UA" sz="2800" dirty="0"/>
              <a:t>пилку вивільняються </a:t>
            </a:r>
            <a:r>
              <a:rPr lang="uk-UA" sz="2800" dirty="0" smtClean="0"/>
              <a:t>частинки </a:t>
            </a:r>
            <a:r>
              <a:rPr lang="uk-UA" sz="2800" dirty="0"/>
              <a:t>гранул крохмалю, особливо після злив, що мабуть і є причиною загострення БА</a:t>
            </a:r>
            <a:r>
              <a:rPr lang="uk-UA" sz="2800" dirty="0" smtClean="0"/>
              <a:t>. Пилок </a:t>
            </a:r>
            <a:r>
              <a:rPr lang="uk-UA" sz="2800" dirty="0"/>
              <a:t>дерев переважає ранньою весною, пилок </a:t>
            </a:r>
            <a:r>
              <a:rPr lang="uk-UA" sz="2800" dirty="0" smtClean="0"/>
              <a:t>трав - пізньою </a:t>
            </a:r>
            <a:r>
              <a:rPr lang="uk-UA" sz="2800" dirty="0"/>
              <a:t>весною і влітку, </a:t>
            </a:r>
            <a:r>
              <a:rPr lang="uk-UA" sz="2800" dirty="0" smtClean="0"/>
              <a:t>бур'янів - влітку </a:t>
            </a:r>
            <a:r>
              <a:rPr lang="uk-UA" sz="2800" dirty="0"/>
              <a:t>і восени.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1088"/>
            <a:ext cx="3408716" cy="13036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944"/>
            <a:ext cx="3419872" cy="1296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3419872" cy="1296144"/>
          </a:xfrm>
          <a:prstGeom prst="rect">
            <a:avLst/>
          </a:prstGeom>
        </p:spPr>
      </p:pic>
      <p:pic>
        <p:nvPicPr>
          <p:cNvPr id="7" name="Picture 5" descr="астма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4737"/>
            <a:ext cx="3408716" cy="133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21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/>
          <a:lstStyle/>
          <a:p>
            <a:pPr algn="ctr"/>
            <a:r>
              <a:rPr lang="uk-UA" sz="66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 повітря</a:t>
            </a:r>
            <a:endParaRPr lang="uk-UA" sz="6600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029200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 smtClean="0"/>
              <a:t>Забруднення повітря - акумуляція </a:t>
            </a:r>
            <a:r>
              <a:rPr lang="uk-UA" sz="2400" dirty="0"/>
              <a:t>дратівливих речовин в атмосфері до рівня, здатного чинити шкідливий вплив на людину, тварин, і </a:t>
            </a:r>
            <a:r>
              <a:rPr lang="uk-UA" sz="2400" dirty="0" smtClean="0"/>
              <a:t>рослин. Забруднення повітря може бути, як і в приміщеннях так і на зовні (смог</a:t>
            </a:r>
            <a:r>
              <a:rPr lang="uk-UA" sz="2400" dirty="0"/>
              <a:t>, фотохімічний </a:t>
            </a:r>
            <a:r>
              <a:rPr lang="uk-UA" sz="2400" dirty="0" smtClean="0"/>
              <a:t>смог </a:t>
            </a:r>
            <a:r>
              <a:rPr lang="uk-UA" sz="2400" dirty="0"/>
              <a:t>(озон, оксиди азоту</a:t>
            </a:r>
            <a:r>
              <a:rPr lang="uk-UA" sz="2400" dirty="0" smtClean="0"/>
              <a:t>)).</a:t>
            </a:r>
          </a:p>
          <a:p>
            <a:pPr marL="0" indent="0">
              <a:buNone/>
            </a:pPr>
            <a:r>
              <a:rPr lang="uk-UA" sz="2400" dirty="0" smtClean="0"/>
              <a:t>Головними забруднювачами повітря є: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Двоокис сірки</a:t>
            </a:r>
          </a:p>
          <a:p>
            <a:pPr marL="0" indent="0">
              <a:buNone/>
            </a:pPr>
            <a:endParaRPr lang="uk-UA" sz="2400" dirty="0"/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Двоокис азоту</a:t>
            </a:r>
          </a:p>
          <a:p>
            <a:pPr marL="0" indent="0">
              <a:buNone/>
            </a:pPr>
            <a:endParaRPr lang="uk-UA" sz="2400" dirty="0"/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Озон   </a:t>
            </a:r>
            <a:endParaRPr lang="uk-UA" sz="2400" dirty="0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739939" y="4039989"/>
            <a:ext cx="1073150" cy="647700"/>
            <a:chOff x="4286" y="2478"/>
            <a:chExt cx="676" cy="408"/>
          </a:xfrm>
        </p:grpSpPr>
        <p:sp>
          <p:nvSpPr>
            <p:cNvPr id="5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4286" y="2478"/>
              <a:ext cx="450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SO</a:t>
              </a:r>
              <a:endParaRPr lang="uk-UA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endParaRPr>
            </a:p>
          </p:txBody>
        </p:sp>
        <p:sp>
          <p:nvSpPr>
            <p:cNvPr id="6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4785" y="2704"/>
              <a:ext cx="177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uk-UA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2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2815833" y="4914344"/>
            <a:ext cx="930275" cy="576064"/>
            <a:chOff x="4785" y="2704"/>
            <a:chExt cx="722" cy="451"/>
          </a:xfrm>
        </p:grpSpPr>
        <p:sp>
          <p:nvSpPr>
            <p:cNvPr id="8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4785" y="2704"/>
              <a:ext cx="408" cy="4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NO</a:t>
              </a:r>
              <a:endParaRPr lang="uk-UA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endParaRPr>
            </a:p>
          </p:txBody>
        </p:sp>
        <p:sp>
          <p:nvSpPr>
            <p:cNvPr id="9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5239" y="2931"/>
              <a:ext cx="268" cy="2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uk-UA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2</a:t>
              </a:r>
            </a:p>
          </p:txBody>
        </p: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1442147" y="5795384"/>
            <a:ext cx="720725" cy="649288"/>
            <a:chOff x="4830" y="3113"/>
            <a:chExt cx="586" cy="496"/>
          </a:xfrm>
        </p:grpSpPr>
        <p:sp>
          <p:nvSpPr>
            <p:cNvPr id="11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5284" y="3385"/>
              <a:ext cx="132" cy="2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uk-UA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3</a:t>
              </a:r>
            </a:p>
          </p:txBody>
        </p:sp>
        <p:sp>
          <p:nvSpPr>
            <p:cNvPr id="12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4830" y="3113"/>
              <a:ext cx="408" cy="4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O</a:t>
              </a:r>
              <a:endParaRPr lang="uk-UA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5013177"/>
            <a:ext cx="2699792" cy="18448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135" y="3165327"/>
            <a:ext cx="2690258" cy="1847850"/>
          </a:xfrm>
          <a:prstGeom prst="rect">
            <a:avLst/>
          </a:prstGeom>
        </p:spPr>
      </p:pic>
      <p:pic>
        <p:nvPicPr>
          <p:cNvPr id="15" name="Picture 16" descr="загрязн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3" y="4113450"/>
            <a:ext cx="2411412" cy="194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38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/>
          <a:lstStyle/>
          <a:p>
            <a:pPr algn="ctr"/>
            <a:r>
              <a:rPr lang="uk-UA" sz="88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Цілі лікування</a:t>
            </a:r>
            <a:endParaRPr lang="uk-UA" sz="8800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uk-UA" dirty="0" smtClean="0"/>
              <a:t>контроль захворювання;</a:t>
            </a:r>
          </a:p>
          <a:p>
            <a:pPr>
              <a:buFont typeface="Wingdings" pitchFamily="2" charset="2"/>
              <a:buChar char="q"/>
            </a:pPr>
            <a:r>
              <a:rPr lang="uk-UA" dirty="0"/>
              <a:t>м</a:t>
            </a:r>
            <a:r>
              <a:rPr lang="uk-UA" dirty="0" smtClean="0"/>
              <a:t>інімальна </a:t>
            </a:r>
            <a:r>
              <a:rPr lang="uk-UA" dirty="0"/>
              <a:t>кількість симптомів (або їх відсутність</a:t>
            </a:r>
            <a:r>
              <a:rPr lang="uk-UA" dirty="0" smtClean="0"/>
              <a:t>);</a:t>
            </a:r>
          </a:p>
          <a:p>
            <a:pPr>
              <a:buFont typeface="Wingdings" pitchFamily="2" charset="2"/>
              <a:buChar char="q"/>
            </a:pPr>
            <a:r>
              <a:rPr lang="uk-UA" dirty="0"/>
              <a:t>м</a:t>
            </a:r>
            <a:r>
              <a:rPr lang="uk-UA" dirty="0" smtClean="0"/>
              <a:t>інімальна </a:t>
            </a:r>
            <a:r>
              <a:rPr lang="uk-UA" dirty="0"/>
              <a:t>кількість </a:t>
            </a:r>
            <a:r>
              <a:rPr lang="uk-UA" dirty="0" smtClean="0"/>
              <a:t>загострень; </a:t>
            </a:r>
          </a:p>
          <a:p>
            <a:pPr>
              <a:buFont typeface="Wingdings" pitchFamily="2" charset="2"/>
              <a:buChar char="q"/>
            </a:pPr>
            <a:r>
              <a:rPr lang="uk-UA" dirty="0"/>
              <a:t>в</a:t>
            </a:r>
            <a:r>
              <a:rPr lang="uk-UA" dirty="0" smtClean="0"/>
              <a:t>ідсутність </a:t>
            </a:r>
            <a:r>
              <a:rPr lang="uk-UA" dirty="0"/>
              <a:t>екстрених </a:t>
            </a:r>
            <a:r>
              <a:rPr lang="uk-UA" dirty="0" smtClean="0"/>
              <a:t>візитів </a:t>
            </a:r>
            <a:r>
              <a:rPr lang="uk-UA" dirty="0"/>
              <a:t>до </a:t>
            </a:r>
            <a:r>
              <a:rPr lang="uk-UA" dirty="0" smtClean="0"/>
              <a:t>лікаря; </a:t>
            </a:r>
          </a:p>
          <a:p>
            <a:pPr>
              <a:buFont typeface="Wingdings" pitchFamily="2" charset="2"/>
              <a:buChar char="q"/>
            </a:pPr>
            <a:r>
              <a:rPr lang="uk-UA" dirty="0"/>
              <a:t>м</a:t>
            </a:r>
            <a:r>
              <a:rPr lang="uk-UA" dirty="0" smtClean="0"/>
              <a:t>інімальна </a:t>
            </a:r>
            <a:r>
              <a:rPr lang="uk-UA" dirty="0"/>
              <a:t>потреба в симптоматичної </a:t>
            </a:r>
            <a:r>
              <a:rPr lang="uk-UA" dirty="0" smtClean="0"/>
              <a:t>терапії;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 відсутність </a:t>
            </a:r>
            <a:r>
              <a:rPr lang="uk-UA" dirty="0"/>
              <a:t>обмежень фізичної </a:t>
            </a:r>
            <a:r>
              <a:rPr lang="uk-UA" dirty="0" smtClean="0"/>
              <a:t>активності;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 мінімізація </a:t>
            </a:r>
            <a:r>
              <a:rPr lang="uk-UA" dirty="0"/>
              <a:t>побічних ефектів </a:t>
            </a:r>
            <a:r>
              <a:rPr lang="uk-UA" dirty="0" smtClean="0"/>
              <a:t>терапії.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5089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/>
          <a:lstStyle/>
          <a:p>
            <a:pPr algn="ctr"/>
            <a:r>
              <a:rPr lang="uk-UA" sz="96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Інгалятор</a:t>
            </a:r>
            <a:endParaRPr lang="uk-UA" sz="9600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676400"/>
            <a:ext cx="6012160" cy="5181600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/>
              <a:t>Інгалятор (від лат. </a:t>
            </a:r>
            <a:r>
              <a:rPr lang="en-US" sz="2000" dirty="0" err="1"/>
              <a:t>Inhalo</a:t>
            </a:r>
            <a:r>
              <a:rPr lang="en-US" sz="2000" dirty="0"/>
              <a:t> - </a:t>
            </a:r>
            <a:r>
              <a:rPr lang="uk-UA" sz="2000" dirty="0"/>
              <a:t>вдихаю) - апарат для введення лікарських засобів методом інгаляції. Інгалятори бувають </a:t>
            </a:r>
            <a:endParaRPr lang="uk-UA" sz="2000" dirty="0" smtClean="0"/>
          </a:p>
          <a:p>
            <a:pPr>
              <a:buFont typeface="Wingdings" pitchFamily="2" charset="2"/>
              <a:buChar char="q"/>
            </a:pPr>
            <a:r>
              <a:rPr lang="uk-UA" sz="2000" dirty="0" smtClean="0"/>
              <a:t>парові </a:t>
            </a:r>
            <a:r>
              <a:rPr lang="uk-UA" sz="2000" dirty="0"/>
              <a:t>(дія інгалятора </a:t>
            </a:r>
            <a:r>
              <a:rPr lang="uk-UA" sz="2000" dirty="0" smtClean="0"/>
              <a:t>заснована </a:t>
            </a:r>
            <a:r>
              <a:rPr lang="uk-UA" sz="2000" dirty="0"/>
              <a:t>на ефекті випаровування лікарської речовини</a:t>
            </a:r>
            <a:r>
              <a:rPr lang="uk-UA" sz="2000" dirty="0" smtClean="0"/>
              <a:t>); </a:t>
            </a:r>
          </a:p>
          <a:p>
            <a:pPr>
              <a:buFont typeface="Wingdings" pitchFamily="2" charset="2"/>
              <a:buChar char="q"/>
            </a:pPr>
            <a:r>
              <a:rPr lang="uk-UA" sz="2000" dirty="0" smtClean="0"/>
              <a:t>ультразвукові </a:t>
            </a:r>
            <a:r>
              <a:rPr lang="uk-UA" sz="2000" dirty="0"/>
              <a:t>(інгалятори дозволяють розпилювати лікарські препарати у вигляді дрібного аерозолю, розбиття рідини досягається за рахунок вібрування спеціальної пластини випромінювача на ультразвуковій частоті</a:t>
            </a:r>
            <a:r>
              <a:rPr lang="uk-UA" sz="2000" dirty="0" smtClean="0"/>
              <a:t>);</a:t>
            </a:r>
          </a:p>
          <a:p>
            <a:pPr>
              <a:buFont typeface="Wingdings" pitchFamily="2" charset="2"/>
              <a:buChar char="q"/>
            </a:pPr>
            <a:r>
              <a:rPr lang="uk-UA" sz="2000" dirty="0" smtClean="0"/>
              <a:t> </a:t>
            </a:r>
            <a:r>
              <a:rPr lang="uk-UA" sz="2000" dirty="0"/>
              <a:t>компресорні (такі інгалятори формують аерозольне хмара за допомогою </a:t>
            </a:r>
            <a:r>
              <a:rPr lang="uk-UA" sz="2000" dirty="0" smtClean="0"/>
              <a:t>компресора, що </a:t>
            </a:r>
            <a:r>
              <a:rPr lang="uk-UA" sz="2000" dirty="0"/>
              <a:t>створює досить потужний потік повітря через малий отвір в камері </a:t>
            </a:r>
            <a:r>
              <a:rPr lang="uk-UA" sz="2000" dirty="0" err="1"/>
              <a:t>небулайзера</a:t>
            </a:r>
            <a:r>
              <a:rPr lang="uk-UA" sz="2000" dirty="0"/>
              <a:t>, що містить лікувальний розчин.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1"/>
            <a:ext cx="313184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5486"/>
            <a:ext cx="3131840" cy="170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192"/>
            <a:ext cx="3131840" cy="171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57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06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88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Інгалятор</a:t>
            </a:r>
            <a:r>
              <a:rPr lang="ru-RU" sz="40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Легке</a:t>
            </a:r>
            <a:r>
              <a:rPr lang="ru-RU" sz="40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Дихання</a:t>
            </a:r>
            <a:r>
              <a:rPr lang="ru-RU" sz="40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4000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унікально</a:t>
            </a:r>
            <a:r>
              <a:rPr lang="ru-RU" sz="40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проста </a:t>
            </a:r>
            <a:r>
              <a:rPr lang="ru-RU" sz="4000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техніка</a:t>
            </a:r>
            <a:r>
              <a:rPr lang="ru-RU" sz="40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інгаляції</a:t>
            </a:r>
            <a:endParaRPr lang="uk-UA" sz="4000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0292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             Відкрити кришку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				</a:t>
            </a:r>
            <a:r>
              <a:rPr lang="uk-UA" dirty="0"/>
              <a:t> </a:t>
            </a:r>
            <a:r>
              <a:rPr lang="uk-UA" dirty="0" smtClean="0"/>
              <a:t>     Зробити вдих 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							 Закрити 								 кришку</a:t>
            </a:r>
            <a:endParaRPr lang="uk-UA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21717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580" y="2852936"/>
            <a:ext cx="2293404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510" y="4167792"/>
            <a:ext cx="2191714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57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6" name="Group 2"/>
          <p:cNvGrpSpPr>
            <a:grpSpLocks/>
          </p:cNvGrpSpPr>
          <p:nvPr/>
        </p:nvGrpSpPr>
        <p:grpSpPr bwMode="auto">
          <a:xfrm>
            <a:off x="539552" y="1905000"/>
            <a:ext cx="8136904" cy="4525963"/>
            <a:chOff x="302" y="666"/>
            <a:chExt cx="3608" cy="2589"/>
          </a:xfrm>
        </p:grpSpPr>
        <p:sp>
          <p:nvSpPr>
            <p:cNvPr id="134147" name="Rectangle 3"/>
            <p:cNvSpPr>
              <a:spLocks noChangeArrowheads="1"/>
            </p:cNvSpPr>
            <p:nvPr/>
          </p:nvSpPr>
          <p:spPr bwMode="auto">
            <a:xfrm>
              <a:off x="881" y="2994"/>
              <a:ext cx="187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79604" tIns="89800" rIns="179604" bIns="89800" anchor="ctr">
              <a:spAutoFit/>
            </a:bodyPr>
            <a:lstStyle/>
            <a:p>
              <a:pPr algn="l" defTabSz="1017588">
                <a:lnSpc>
                  <a:spcPct val="100000"/>
                </a:lnSpc>
              </a:pPr>
              <a:endParaRPr lang="en-GB" sz="18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34148" name="Rectangle 4"/>
            <p:cNvSpPr>
              <a:spLocks noChangeArrowheads="1"/>
            </p:cNvSpPr>
            <p:nvPr/>
          </p:nvSpPr>
          <p:spPr bwMode="auto">
            <a:xfrm>
              <a:off x="2806" y="2995"/>
              <a:ext cx="18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79604" tIns="89800" rIns="179604" bIns="89800" anchor="ctr">
              <a:spAutoFit/>
            </a:bodyPr>
            <a:lstStyle/>
            <a:p>
              <a:pPr algn="l" defTabSz="1017588">
                <a:lnSpc>
                  <a:spcPct val="100000"/>
                </a:lnSpc>
              </a:pPr>
              <a:endParaRPr lang="en-GB" sz="18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pic>
          <p:nvPicPr>
            <p:cNvPr id="13414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72" y="666"/>
              <a:ext cx="1738" cy="2302"/>
            </a:xfrm>
            <a:prstGeom prst="rect">
              <a:avLst/>
            </a:prstGeom>
            <a:noFill/>
          </p:spPr>
        </p:pic>
        <p:pic>
          <p:nvPicPr>
            <p:cNvPr id="134150" name="Picture 6" descr="PH before9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" y="666"/>
              <a:ext cx="1739" cy="2301"/>
            </a:xfrm>
            <a:prstGeom prst="rect">
              <a:avLst/>
            </a:prstGeom>
            <a:noFill/>
          </p:spPr>
        </p:pic>
      </p:grpSp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0" y="0"/>
            <a:ext cx="914400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43683" tIns="71840" rIns="143683" bIns="71840" anchor="ctr"/>
          <a:lstStyle/>
          <a:p>
            <a:pPr defTabSz="1143000">
              <a:lnSpc>
                <a:spcPct val="100000"/>
              </a:lnSpc>
            </a:pPr>
            <a:r>
              <a:rPr lang="uk-UA" sz="32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Відновлення епітеліального шару слизової оболонки бронхів після лікування інгаляційними стероїдами</a:t>
            </a:r>
            <a:endParaRPr lang="en-GB" sz="32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1676400" y="6100763"/>
            <a:ext cx="21034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ru-RU" dirty="0">
                <a:latin typeface="Comic Sans MS" pitchFamily="66" charset="0"/>
              </a:rPr>
              <a:t>До </a:t>
            </a:r>
            <a:r>
              <a:rPr lang="ru-RU" dirty="0" err="1" smtClean="0">
                <a:latin typeface="Comic Sans MS" pitchFamily="66" charset="0"/>
              </a:rPr>
              <a:t>лікування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5089525" y="6065838"/>
            <a:ext cx="256352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ru-RU" dirty="0" err="1" smtClean="0">
                <a:latin typeface="Comic Sans MS" pitchFamily="66" charset="0"/>
              </a:rPr>
              <a:t>Після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лікування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36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628800"/>
          </a:xfrm>
        </p:spPr>
        <p:txBody>
          <a:bodyPr/>
          <a:lstStyle/>
          <a:p>
            <a:pPr algn="ctr"/>
            <a:r>
              <a:rPr lang="uk-UA" sz="54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Лікування народними методами</a:t>
            </a:r>
            <a:endParaRPr lang="uk-UA" sz="5400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316835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uk-UA" sz="2800" dirty="0" smtClean="0"/>
              <a:t>При </a:t>
            </a:r>
            <a:r>
              <a:rPr lang="uk-UA" sz="2800" dirty="0"/>
              <a:t>нападі астми зварити картоплю в лушпинні і дихати над нею, сховавшись ковдрою. Можна також зварити очищену картоплю. Під час такого лікування необхідно пити у великій кількості гарячий чай з ягід і листків брусниці (як свіже, так і сухе). Коли напад мине, лягти в ліжко і тепло накритися. </a:t>
            </a:r>
          </a:p>
          <a:p>
            <a:pPr marL="0" indent="0">
              <a:buNone/>
            </a:pPr>
            <a:r>
              <a:rPr lang="uk-UA" dirty="0"/>
              <a:t>	</a:t>
            </a: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5"/>
            <a:ext cx="2657475" cy="211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53340"/>
            <a:ext cx="2705100" cy="211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25145"/>
            <a:ext cx="2699792" cy="213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6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/>
          <a:lstStyle/>
          <a:p>
            <a:pPr algn="ctr"/>
            <a:r>
              <a:rPr lang="uk-UA" sz="54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Лікування народними методами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259228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uk-UA" sz="2000" dirty="0" smtClean="0"/>
              <a:t>Ретельно </a:t>
            </a:r>
            <a:r>
              <a:rPr lang="uk-UA" sz="2000" dirty="0"/>
              <a:t>розім'яти 1 столову ложку ягід калини і залити їх 1 склянкою теплої кип'яченої води, розмішавши в ній 1 столову ложку меду. Довести до кипіння, варити на малому вогні 20 хвилин, ретельно перемішати і процідити. Цю порцію спожити повністю протягом дня, приймаючи по 1 столовій ложці через кожних 1,5—2 години. Астматикам, схильним до гіпертонії, краще всього приймати сік зі свіжих ягід калини по 1 столовій ложці 8 раз на день.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3491880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86403"/>
            <a:ext cx="3491880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67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556792"/>
            <a:ext cx="4789646" cy="5301208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dirty="0" smtClean="0"/>
              <a:t>Відповідно </a:t>
            </a:r>
            <a:r>
              <a:rPr lang="uk-UA" sz="2800" dirty="0"/>
              <a:t>до визначення А. Д. Адо (</a:t>
            </a:r>
            <a:r>
              <a:rPr lang="uk-UA" sz="2800" dirty="0" smtClean="0"/>
              <a:t>радянського патофізіолога, імунолога) </a:t>
            </a:r>
            <a:r>
              <a:rPr lang="uk-UA" sz="2800" dirty="0"/>
              <a:t>і П. К. </a:t>
            </a:r>
            <a:r>
              <a:rPr lang="uk-UA" sz="2800" dirty="0" err="1"/>
              <a:t>Булатова</a:t>
            </a:r>
            <a:r>
              <a:rPr lang="uk-UA" sz="2800" dirty="0"/>
              <a:t> </a:t>
            </a:r>
            <a:r>
              <a:rPr lang="uk-UA" sz="2800" dirty="0" smtClean="0"/>
              <a:t>бронхіальну  </a:t>
            </a:r>
            <a:r>
              <a:rPr lang="uk-UA" sz="2800" dirty="0"/>
              <a:t>астму слід вважати алергічним захворюванням, обов'язковою ознакою якого є </a:t>
            </a:r>
            <a:r>
              <a:rPr lang="uk-UA" sz="2800" dirty="0" smtClean="0"/>
              <a:t>задуха</a:t>
            </a:r>
            <a:r>
              <a:rPr lang="uk-UA" sz="2800" dirty="0"/>
              <a:t>, </a:t>
            </a:r>
            <a:r>
              <a:rPr lang="uk-UA" sz="2800" dirty="0" smtClean="0"/>
              <a:t>викликана </a:t>
            </a:r>
            <a:r>
              <a:rPr lang="uk-UA" sz="2800" dirty="0" err="1" smtClean="0"/>
              <a:t>бронхоспазмом</a:t>
            </a:r>
            <a:r>
              <a:rPr lang="uk-UA" sz="2800" dirty="0"/>
              <a:t>, гіперсекрецією і набряком слизової оболонки бронхів.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28800"/>
            <a:ext cx="4454305" cy="52292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152" y="0"/>
            <a:ext cx="9858376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32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216024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000" dirty="0" err="1" smtClean="0"/>
              <a:t>Змішати</a:t>
            </a:r>
            <a:r>
              <a:rPr lang="ru-RU" sz="2000" dirty="0" smtClean="0"/>
              <a:t> </a:t>
            </a:r>
            <a:r>
              <a:rPr lang="ru-RU" sz="2000" dirty="0"/>
              <a:t>по 100 г </a:t>
            </a:r>
            <a:r>
              <a:rPr lang="ru-RU" sz="2000" dirty="0" err="1"/>
              <a:t>подрібнених</a:t>
            </a:r>
            <a:r>
              <a:rPr lang="ru-RU" sz="2000" dirty="0"/>
              <a:t> в кашку </a:t>
            </a:r>
            <a:r>
              <a:rPr lang="ru-RU" sz="2000" dirty="0" err="1"/>
              <a:t>часнику</a:t>
            </a:r>
            <a:r>
              <a:rPr lang="ru-RU" sz="2000" dirty="0"/>
              <a:t> і </a:t>
            </a:r>
            <a:r>
              <a:rPr lang="ru-RU" sz="2000" dirty="0" err="1"/>
              <a:t>хрону</a:t>
            </a:r>
            <a:r>
              <a:rPr lang="ru-RU" sz="2000" dirty="0"/>
              <a:t>, 150 г вершкового масла і 600 г меду, </a:t>
            </a:r>
            <a:r>
              <a:rPr lang="ru-RU" sz="2000" dirty="0" err="1"/>
              <a:t>розігріти</a:t>
            </a:r>
            <a:r>
              <a:rPr lang="ru-RU" sz="2000" dirty="0"/>
              <a:t> </a:t>
            </a:r>
            <a:r>
              <a:rPr lang="ru-RU" sz="2000" dirty="0" err="1"/>
              <a:t>суміш</a:t>
            </a:r>
            <a:r>
              <a:rPr lang="ru-RU" sz="2000" dirty="0"/>
              <a:t> на </a:t>
            </a:r>
            <a:r>
              <a:rPr lang="ru-RU" sz="2000" dirty="0" err="1"/>
              <a:t>киплячій</a:t>
            </a:r>
            <a:r>
              <a:rPr lang="ru-RU" sz="2000" dirty="0"/>
              <a:t> </a:t>
            </a:r>
            <a:r>
              <a:rPr lang="ru-RU" sz="2000" dirty="0" err="1"/>
              <a:t>водяній</a:t>
            </a:r>
            <a:r>
              <a:rPr lang="ru-RU" sz="2000" dirty="0"/>
              <a:t> </a:t>
            </a:r>
            <a:r>
              <a:rPr lang="ru-RU" sz="2000" dirty="0" err="1"/>
              <a:t>бані</a:t>
            </a:r>
            <a:r>
              <a:rPr lang="ru-RU" sz="2000" dirty="0"/>
              <a:t>, </a:t>
            </a:r>
            <a:r>
              <a:rPr lang="ru-RU" sz="2000" dirty="0" err="1"/>
              <a:t>ретельно</a:t>
            </a:r>
            <a:r>
              <a:rPr lang="ru-RU" sz="2000" dirty="0"/>
              <a:t> </a:t>
            </a:r>
            <a:r>
              <a:rPr lang="ru-RU" sz="2000" dirty="0" err="1"/>
              <a:t>помішуючи</a:t>
            </a:r>
            <a:r>
              <a:rPr lang="ru-RU" sz="2000" dirty="0"/>
              <a:t> </a:t>
            </a:r>
            <a:r>
              <a:rPr lang="ru-RU" sz="2000" dirty="0" err="1"/>
              <a:t>вміст</a:t>
            </a:r>
            <a:r>
              <a:rPr lang="ru-RU" sz="2000" dirty="0"/>
              <a:t>. </a:t>
            </a:r>
            <a:r>
              <a:rPr lang="ru-RU" sz="2000" dirty="0" err="1"/>
              <a:t>Зберігати</a:t>
            </a:r>
            <a:r>
              <a:rPr lang="ru-RU" sz="2000" dirty="0"/>
              <a:t> в темному </a:t>
            </a:r>
            <a:r>
              <a:rPr lang="ru-RU" sz="2000" dirty="0" err="1"/>
              <a:t>прохолодному</a:t>
            </a:r>
            <a:r>
              <a:rPr lang="ru-RU" sz="2000" dirty="0"/>
              <a:t> </a:t>
            </a:r>
            <a:r>
              <a:rPr lang="ru-RU" sz="2000" dirty="0" err="1"/>
              <a:t>місці</a:t>
            </a:r>
            <a:r>
              <a:rPr lang="ru-RU" sz="2000" dirty="0"/>
              <a:t> в </a:t>
            </a:r>
            <a:r>
              <a:rPr lang="ru-RU" sz="2000" dirty="0" err="1"/>
              <a:t>щільно</a:t>
            </a:r>
            <a:r>
              <a:rPr lang="ru-RU" sz="2000" dirty="0"/>
              <a:t> </a:t>
            </a:r>
            <a:r>
              <a:rPr lang="ru-RU" sz="2000" dirty="0" err="1"/>
              <a:t>закритому</a:t>
            </a:r>
            <a:r>
              <a:rPr lang="ru-RU" sz="2000" dirty="0"/>
              <a:t> </a:t>
            </a:r>
            <a:r>
              <a:rPr lang="ru-RU" sz="2000" dirty="0" err="1"/>
              <a:t>посуді</a:t>
            </a:r>
            <a:r>
              <a:rPr lang="ru-RU" sz="2000" dirty="0"/>
              <a:t>. </a:t>
            </a:r>
            <a:r>
              <a:rPr lang="ru-RU" sz="2000" dirty="0" err="1"/>
              <a:t>Приймати</a:t>
            </a:r>
            <a:r>
              <a:rPr lang="ru-RU" sz="2000" dirty="0"/>
              <a:t> по 1 </a:t>
            </a:r>
            <a:r>
              <a:rPr lang="ru-RU" sz="2000" dirty="0" err="1"/>
              <a:t>столовій</a:t>
            </a:r>
            <a:r>
              <a:rPr lang="ru-RU" sz="2000" dirty="0"/>
              <a:t> </a:t>
            </a:r>
            <a:r>
              <a:rPr lang="ru-RU" sz="2000" dirty="0" err="1"/>
              <a:t>ложці</a:t>
            </a:r>
            <a:r>
              <a:rPr lang="ru-RU" sz="2000" dirty="0"/>
              <a:t> за 1 годину до </a:t>
            </a:r>
            <a:r>
              <a:rPr lang="ru-RU" sz="2000" dirty="0" err="1"/>
              <a:t>їди</a:t>
            </a:r>
            <a:r>
              <a:rPr lang="ru-RU" sz="2000" dirty="0"/>
              <a:t>. Курс </a:t>
            </a:r>
            <a:r>
              <a:rPr lang="ru-RU" sz="2000" dirty="0" err="1"/>
              <a:t>лікування</a:t>
            </a:r>
            <a:r>
              <a:rPr lang="ru-RU" sz="2000" dirty="0"/>
              <a:t> — 2 </a:t>
            </a:r>
            <a:r>
              <a:rPr lang="ru-RU" sz="2000" dirty="0" err="1"/>
              <a:t>місяці</a:t>
            </a:r>
            <a:r>
              <a:rPr lang="ru-RU" sz="2000" dirty="0"/>
              <a:t>. При </a:t>
            </a:r>
            <a:r>
              <a:rPr lang="ru-RU" sz="2000" dirty="0" err="1"/>
              <a:t>необхідності</a:t>
            </a:r>
            <a:r>
              <a:rPr lang="ru-RU" sz="2000" dirty="0"/>
              <a:t> курс </a:t>
            </a:r>
            <a:r>
              <a:rPr lang="ru-RU" sz="2000" dirty="0" err="1"/>
              <a:t>лікування</a:t>
            </a:r>
            <a:r>
              <a:rPr lang="ru-RU" sz="2000" dirty="0"/>
              <a:t> </a:t>
            </a:r>
            <a:r>
              <a:rPr lang="ru-RU" sz="2000" dirty="0" err="1"/>
              <a:t>повторювати</a:t>
            </a:r>
            <a:r>
              <a:rPr lang="ru-RU" sz="2000" dirty="0"/>
              <a:t> через 1 </a:t>
            </a:r>
            <a:r>
              <a:rPr lang="ru-RU" sz="2000" dirty="0" err="1"/>
              <a:t>місяць</a:t>
            </a:r>
            <a:r>
              <a:rPr lang="ru-RU" sz="2000" dirty="0"/>
              <a:t> перерви до </a:t>
            </a:r>
            <a:r>
              <a:rPr lang="ru-RU" sz="2000" dirty="0" err="1"/>
              <a:t>повного</a:t>
            </a:r>
            <a:r>
              <a:rPr lang="ru-RU" sz="2000" dirty="0"/>
              <a:t> </a:t>
            </a:r>
            <a:r>
              <a:rPr lang="ru-RU" sz="2000" dirty="0" err="1"/>
              <a:t>одужання</a:t>
            </a:r>
            <a:r>
              <a:rPr lang="ru-RU" sz="2000" dirty="0"/>
              <a:t>. </a:t>
            </a:r>
            <a:endParaRPr lang="uk-UA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87"/>
            <a:ext cx="9144000" cy="194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2555776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701" y="3903847"/>
            <a:ext cx="2295331" cy="294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03847"/>
            <a:ext cx="2232247" cy="295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903847"/>
            <a:ext cx="2051720" cy="297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69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1628800"/>
          </a:xfrm>
        </p:spPr>
        <p:txBody>
          <a:bodyPr/>
          <a:lstStyle/>
          <a:p>
            <a:pPr marL="0" indent="0" algn="ctr">
              <a:buNone/>
            </a:pPr>
            <a:r>
              <a:rPr lang="uk-UA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Легке Дихання </a:t>
            </a:r>
            <a:r>
              <a:rPr lang="uk-UA" sz="54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досяжно</a:t>
            </a:r>
            <a:r>
              <a:rPr lang="uk-UA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endParaRPr lang="uk-UA" sz="54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94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/>
          <a:lstStyle/>
          <a:p>
            <a:pPr algn="ctr"/>
            <a:r>
              <a:rPr lang="uk-UA" sz="8800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Бронхоспазм</a:t>
            </a:r>
            <a:endParaRPr lang="uk-UA" sz="8800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9144000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56791"/>
            <a:ext cx="9142208" cy="172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3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/>
          <a:lstStyle/>
          <a:p>
            <a:pPr algn="ctr"/>
            <a:r>
              <a:rPr lang="uk-UA" sz="88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Однак…</a:t>
            </a:r>
            <a:endParaRPr lang="uk-UA" sz="8800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029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7200" dirty="0" err="1"/>
              <a:t>Вичерпного</a:t>
            </a:r>
            <a:r>
              <a:rPr lang="ru-RU" sz="7200" dirty="0"/>
              <a:t> </a:t>
            </a:r>
            <a:r>
              <a:rPr lang="ru-RU" sz="7200" dirty="0" err="1"/>
              <a:t>визначення</a:t>
            </a:r>
            <a:r>
              <a:rPr lang="ru-RU" sz="7200" dirty="0"/>
              <a:t> БА не </a:t>
            </a:r>
            <a:r>
              <a:rPr lang="ru-RU" sz="7200" dirty="0" err="1"/>
              <a:t>існує</a:t>
            </a:r>
            <a:r>
              <a:rPr lang="ru-RU" sz="7200" dirty="0"/>
              <a:t> до </a:t>
            </a:r>
            <a:r>
              <a:rPr lang="ru-RU" sz="7200" dirty="0" err="1"/>
              <a:t>теперішнього</a:t>
            </a:r>
            <a:r>
              <a:rPr lang="ru-RU" sz="7200" dirty="0"/>
              <a:t> часу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288684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/>
          <a:lstStyle/>
          <a:p>
            <a:pPr algn="ctr"/>
            <a:r>
              <a:rPr lang="uk-UA" sz="96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Актуальність</a:t>
            </a:r>
            <a:endParaRPr lang="uk-UA" sz="9600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3584227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uk-UA" sz="2400" dirty="0"/>
              <a:t>Сумним фактом є те, що, незважаючи на наукові досягнення в області етіології та наявність нових лікарських засобів, захворюваність і смертність від бронхіальної астми постійно зростають. Це характерно для більшості країн Європи, США, Австралії</a:t>
            </a:r>
            <a:r>
              <a:rPr lang="uk-UA" sz="24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uk-UA" sz="2400" dirty="0" smtClean="0"/>
              <a:t>За </a:t>
            </a:r>
            <a:r>
              <a:rPr lang="uk-UA" sz="2400" dirty="0"/>
              <a:t>період 1990-1994 рр.. захворюваність бронхіальною астмою сукупного населення зросла на 34% і в 1994 р. склала 405 випадків на 100000 населення, а летальність - 3,8 випадку на 100000</a:t>
            </a:r>
            <a:r>
              <a:rPr lang="uk-UA" sz="2800" dirty="0"/>
              <a:t>.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5387"/>
            <a:ext cx="9144000" cy="185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79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229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800" dirty="0" err="1"/>
              <a:t>Соціальна</a:t>
            </a:r>
            <a:r>
              <a:rPr lang="ru-RU" sz="2800" dirty="0"/>
              <a:t> </a:t>
            </a:r>
            <a:r>
              <a:rPr lang="ru-RU" sz="2800" dirty="0" err="1"/>
              <a:t>значущість</a:t>
            </a:r>
            <a:r>
              <a:rPr lang="ru-RU" sz="2800" dirty="0"/>
              <a:t> БА </a:t>
            </a:r>
            <a:r>
              <a:rPr lang="ru-RU" sz="2800" dirty="0" err="1"/>
              <a:t>визначається</a:t>
            </a:r>
            <a:r>
              <a:rPr lang="ru-RU" sz="2800" dirty="0"/>
              <a:t> не числом </a:t>
            </a:r>
            <a:r>
              <a:rPr lang="ru-RU" sz="2800" dirty="0" err="1"/>
              <a:t>осіб</a:t>
            </a:r>
            <a:r>
              <a:rPr lang="ru-RU" sz="2800" dirty="0"/>
              <a:t> з </a:t>
            </a:r>
            <a:r>
              <a:rPr lang="ru-RU" sz="2800" dirty="0" err="1"/>
              <a:t>цим</a:t>
            </a:r>
            <a:r>
              <a:rPr lang="ru-RU" sz="2800" dirty="0"/>
              <a:t> </a:t>
            </a:r>
            <a:r>
              <a:rPr lang="ru-RU" sz="2800" dirty="0" err="1"/>
              <a:t>діагнозом</a:t>
            </a:r>
            <a:r>
              <a:rPr lang="ru-RU" sz="2800" dirty="0"/>
              <a:t>, а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місцем</a:t>
            </a:r>
            <a:r>
              <a:rPr lang="ru-RU" sz="2800" dirty="0"/>
              <a:t> у </a:t>
            </a:r>
            <a:r>
              <a:rPr lang="ru-RU" sz="2800" dirty="0" err="1"/>
              <a:t>загальній</a:t>
            </a:r>
            <a:r>
              <a:rPr lang="ru-RU" sz="2800" dirty="0"/>
              <a:t> </a:t>
            </a:r>
            <a:r>
              <a:rPr lang="ru-RU" sz="2800" dirty="0" err="1"/>
              <a:t>патології</a:t>
            </a:r>
            <a:r>
              <a:rPr lang="ru-RU" sz="2800" dirty="0"/>
              <a:t> </a:t>
            </a:r>
            <a:r>
              <a:rPr lang="ru-RU" sz="2800" dirty="0" err="1" smtClean="0"/>
              <a:t>людини</a:t>
            </a:r>
            <a:r>
              <a:rPr lang="ru-RU" sz="28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Вона </a:t>
            </a:r>
            <a:r>
              <a:rPr lang="ru-RU" sz="2800" dirty="0" err="1" smtClean="0"/>
              <a:t>порівняна</a:t>
            </a:r>
            <a:r>
              <a:rPr lang="ru-RU" sz="2800" dirty="0" smtClean="0"/>
              <a:t> </a:t>
            </a:r>
            <a:r>
              <a:rPr lang="ru-RU" sz="2800" dirty="0"/>
              <a:t>з такими </a:t>
            </a:r>
            <a:r>
              <a:rPr lang="ru-RU" sz="2800" dirty="0" err="1"/>
              <a:t>захворюваннями</a:t>
            </a:r>
            <a:r>
              <a:rPr lang="ru-RU" sz="2800" dirty="0"/>
              <a:t> як тиреотоксикоз, </a:t>
            </a:r>
            <a:r>
              <a:rPr lang="ru-RU" sz="2800" dirty="0" err="1"/>
              <a:t>діабет</a:t>
            </a:r>
            <a:r>
              <a:rPr lang="ru-RU" sz="2800" dirty="0"/>
              <a:t>, </a:t>
            </a:r>
            <a:r>
              <a:rPr lang="ru-RU" sz="2800" dirty="0" err="1"/>
              <a:t>виразкова</a:t>
            </a:r>
            <a:r>
              <a:rPr lang="ru-RU" sz="2800" dirty="0"/>
              <a:t> хвороба і </a:t>
            </a:r>
            <a:r>
              <a:rPr lang="ru-RU" sz="2800" dirty="0" err="1" smtClean="0"/>
              <a:t>обумовлює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1,4</a:t>
            </a:r>
            <a:r>
              <a:rPr lang="ru-RU" sz="2800" dirty="0"/>
              <a:t>% </a:t>
            </a:r>
            <a:r>
              <a:rPr lang="ru-RU" sz="2800" dirty="0" err="1"/>
              <a:t>всіх</a:t>
            </a:r>
            <a:r>
              <a:rPr lang="ru-RU" sz="2800" dirty="0"/>
              <a:t> </a:t>
            </a:r>
            <a:r>
              <a:rPr lang="ru-RU" sz="2800" dirty="0" err="1"/>
              <a:t>госпіталізацій</a:t>
            </a:r>
            <a:r>
              <a:rPr lang="ru-RU" sz="2800" dirty="0" smtClean="0"/>
              <a:t>,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1,5</a:t>
            </a:r>
            <a:r>
              <a:rPr lang="ru-RU" sz="2800" dirty="0"/>
              <a:t>% </a:t>
            </a:r>
            <a:r>
              <a:rPr lang="ru-RU" sz="2800" dirty="0" err="1"/>
              <a:t>всіх</a:t>
            </a:r>
            <a:r>
              <a:rPr lang="ru-RU" sz="2800" dirty="0"/>
              <a:t> </a:t>
            </a:r>
            <a:r>
              <a:rPr lang="ru-RU" sz="2800" dirty="0" err="1"/>
              <a:t>інвалідів</a:t>
            </a:r>
            <a:r>
              <a:rPr lang="ru-RU" sz="2800" dirty="0" smtClean="0"/>
              <a:t>,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0,2</a:t>
            </a:r>
            <a:r>
              <a:rPr lang="ru-RU" sz="2800" dirty="0"/>
              <a:t>% </a:t>
            </a:r>
            <a:r>
              <a:rPr lang="ru-RU" sz="2800" dirty="0" err="1"/>
              <a:t>загальної</a:t>
            </a:r>
            <a:r>
              <a:rPr lang="ru-RU" sz="2800" dirty="0"/>
              <a:t> </a:t>
            </a:r>
            <a:r>
              <a:rPr lang="ru-RU" sz="2800" dirty="0" err="1"/>
              <a:t>смертності</a:t>
            </a:r>
            <a:r>
              <a:rPr lang="ru-RU" sz="2800" dirty="0"/>
              <a:t> </a:t>
            </a:r>
            <a:r>
              <a:rPr lang="ru-RU" sz="2800" dirty="0" err="1"/>
              <a:t>населення</a:t>
            </a:r>
            <a:r>
              <a:rPr lang="ru-RU" sz="2800" dirty="0" smtClean="0"/>
              <a:t>.</a:t>
            </a:r>
          </a:p>
          <a:p>
            <a:pPr marL="0" indent="0" algn="ctr">
              <a:buNone/>
            </a:pPr>
            <a:r>
              <a:rPr lang="uk-UA" dirty="0" smtClean="0"/>
              <a:t>Загалом </a:t>
            </a:r>
            <a:r>
              <a:rPr lang="uk-UA" dirty="0"/>
              <a:t>БА скорочує СР тривалість життя у чоловіків з БА на 6,6 років а </a:t>
            </a:r>
            <a:r>
              <a:rPr lang="uk-UA" dirty="0" smtClean="0"/>
              <a:t>жінок - на 13,5.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36" y="-387424"/>
            <a:ext cx="9596438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07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/>
          <a:lstStyle/>
          <a:p>
            <a:pPr algn="ctr"/>
            <a:r>
              <a:rPr lang="uk-UA" sz="60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симптоми </a:t>
            </a:r>
            <a:r>
              <a:rPr lang="uk-UA" sz="60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628800"/>
            <a:ext cx="6416675" cy="5229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endParaRPr lang="ru-RU" sz="2800" dirty="0" smtClean="0"/>
          </a:p>
          <a:p>
            <a:pPr>
              <a:buFont typeface="Wingdings" pitchFamily="2" charset="2"/>
              <a:buChar char="q"/>
            </a:pPr>
            <a:r>
              <a:rPr lang="ru-RU" sz="2800" dirty="0" err="1" smtClean="0"/>
              <a:t>Наявність</a:t>
            </a:r>
            <a:r>
              <a:rPr lang="ru-RU" sz="2800" dirty="0" smtClean="0"/>
              <a:t> </a:t>
            </a:r>
            <a:r>
              <a:rPr lang="ru-RU" sz="2800" dirty="0" err="1"/>
              <a:t>задишки</a:t>
            </a:r>
            <a:r>
              <a:rPr lang="ru-RU" sz="2800" dirty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/>
              <a:t>свистячого</a:t>
            </a:r>
            <a:r>
              <a:rPr lang="ru-RU" sz="2800" dirty="0"/>
              <a:t> </a:t>
            </a:r>
            <a:r>
              <a:rPr lang="ru-RU" sz="2800" dirty="0" err="1"/>
              <a:t>утрудненого</a:t>
            </a:r>
            <a:r>
              <a:rPr lang="ru-RU" sz="2800" dirty="0"/>
              <a:t> </a:t>
            </a:r>
            <a:r>
              <a:rPr lang="ru-RU" sz="2800" dirty="0" err="1" smtClean="0"/>
              <a:t>дихання</a:t>
            </a:r>
            <a:r>
              <a:rPr lang="ru-RU" sz="28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/>
              <a:t>п</a:t>
            </a:r>
            <a:r>
              <a:rPr lang="ru-RU" sz="2800" dirty="0" smtClean="0"/>
              <a:t>ри </a:t>
            </a:r>
            <a:r>
              <a:rPr lang="ru-RU" sz="2800" dirty="0" err="1"/>
              <a:t>контакті</a:t>
            </a:r>
            <a:r>
              <a:rPr lang="ru-RU" sz="2800" dirty="0"/>
              <a:t> з </a:t>
            </a:r>
            <a:r>
              <a:rPr lang="ru-RU" sz="2800" dirty="0" err="1" smtClean="0"/>
              <a:t>алергенами</a:t>
            </a:r>
            <a:r>
              <a:rPr lang="ru-RU" sz="2800" dirty="0" smtClean="0"/>
              <a:t>;</a:t>
            </a:r>
            <a:r>
              <a:rPr lang="ru-RU" sz="2800" dirty="0"/>
              <a:t>             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/>
              <a:t>п</a:t>
            </a:r>
            <a:r>
              <a:rPr lang="ru-RU" sz="2800" dirty="0" smtClean="0"/>
              <a:t>ри </a:t>
            </a:r>
            <a:r>
              <a:rPr lang="ru-RU" sz="2800" dirty="0" err="1" smtClean="0"/>
              <a:t>впливі</a:t>
            </a:r>
            <a:r>
              <a:rPr lang="ru-RU" sz="2800" dirty="0" smtClean="0"/>
              <a:t> </a:t>
            </a:r>
            <a:r>
              <a:rPr lang="ru-RU" sz="2800" dirty="0" err="1" smtClean="0"/>
              <a:t>неспецифічних</a:t>
            </a:r>
            <a:r>
              <a:rPr lang="ru-RU" sz="2800" dirty="0" smtClean="0"/>
              <a:t> </a:t>
            </a:r>
            <a:r>
              <a:rPr lang="ru-RU" sz="2800" dirty="0" err="1"/>
              <a:t>факторів</a:t>
            </a:r>
            <a:r>
              <a:rPr lang="ru-RU" sz="2800" dirty="0"/>
              <a:t>;            </a:t>
            </a:r>
            <a:r>
              <a:rPr lang="ru-RU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err="1" smtClean="0"/>
              <a:t>найчастіше</a:t>
            </a:r>
            <a:r>
              <a:rPr lang="ru-RU" sz="2800" dirty="0" smtClean="0"/>
              <a:t> </a:t>
            </a:r>
            <a:r>
              <a:rPr lang="ru-RU" sz="2800" dirty="0"/>
              <a:t>в </a:t>
            </a:r>
            <a:r>
              <a:rPr lang="ru-RU" sz="2800" dirty="0" err="1"/>
              <a:t>нічний</a:t>
            </a:r>
            <a:r>
              <a:rPr lang="ru-RU" sz="2800" dirty="0"/>
              <a:t> </a:t>
            </a:r>
            <a:r>
              <a:rPr lang="ru-RU" sz="2800" dirty="0" smtClean="0"/>
              <a:t>час.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err="1" smtClean="0"/>
              <a:t>Важкий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видих</a:t>
            </a:r>
            <a:r>
              <a:rPr lang="ru-RU" sz="28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err="1" smtClean="0"/>
              <a:t>Почуття</a:t>
            </a:r>
            <a:r>
              <a:rPr lang="ru-RU" sz="2800" dirty="0" smtClean="0"/>
              <a:t> </a:t>
            </a:r>
            <a:r>
              <a:rPr lang="ru-RU" sz="2800" dirty="0"/>
              <a:t>сорому у </a:t>
            </a:r>
            <a:r>
              <a:rPr lang="ru-RU" sz="2800" dirty="0" smtClean="0"/>
              <a:t>грудях, кашель, </a:t>
            </a:r>
            <a:r>
              <a:rPr lang="ru-RU" sz="2800" dirty="0" err="1" smtClean="0"/>
              <a:t>свистячі</a:t>
            </a:r>
            <a:r>
              <a:rPr lang="ru-RU" sz="2800" dirty="0" smtClean="0"/>
              <a:t> хрипи.</a:t>
            </a:r>
            <a:endParaRPr lang="uk-UA" sz="2800" dirty="0"/>
          </a:p>
        </p:txBody>
      </p:sp>
      <p:pic>
        <p:nvPicPr>
          <p:cNvPr id="4" name="Picture 3" descr="Ребе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6675" y="1628800"/>
            <a:ext cx="2727325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7680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/>
          <a:lstStyle/>
          <a:p>
            <a:pPr algn="ctr"/>
            <a:r>
              <a:rPr lang="uk-UA" sz="88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Історія БА</a:t>
            </a:r>
            <a:endParaRPr lang="uk-UA" sz="8800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029200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dirty="0"/>
              <a:t>Бронхіальна астма (від грецького </a:t>
            </a:r>
            <a:r>
              <a:rPr lang="en-US" sz="3600" dirty="0" err="1"/>
              <a:t>astma</a:t>
            </a:r>
            <a:r>
              <a:rPr lang="en-US" sz="3600" dirty="0"/>
              <a:t> - </a:t>
            </a:r>
            <a:r>
              <a:rPr lang="uk-UA" sz="3600" dirty="0"/>
              <a:t>важке дихання, задуха</a:t>
            </a:r>
            <a:r>
              <a:rPr lang="uk-UA" sz="3600" dirty="0" smtClean="0"/>
              <a:t>) - захворювання </a:t>
            </a:r>
            <a:r>
              <a:rPr lang="uk-UA" sz="3600" dirty="0"/>
              <a:t>людини, відоме з давніх часів. </a:t>
            </a:r>
            <a:r>
              <a:rPr lang="uk-UA" sz="3600" dirty="0" smtClean="0"/>
              <a:t>Згадки </a:t>
            </a:r>
            <a:r>
              <a:rPr lang="uk-UA" sz="3600" dirty="0"/>
              <a:t>про астму знайдені у Гомера, Геродота, Гіппократа, </a:t>
            </a:r>
            <a:r>
              <a:rPr lang="uk-UA" sz="3600" dirty="0" err="1"/>
              <a:t>Галена</a:t>
            </a:r>
            <a:r>
              <a:rPr lang="uk-UA" sz="3600" dirty="0"/>
              <a:t> і </a:t>
            </a:r>
            <a:r>
              <a:rPr lang="uk-UA" sz="3600" dirty="0" err="1"/>
              <a:t>Цельса</a:t>
            </a:r>
            <a:r>
              <a:rPr lang="uk-UA" sz="3600" dirty="0"/>
              <a:t>. </a:t>
            </a:r>
            <a:r>
              <a:rPr lang="uk-UA" sz="3600" dirty="0" smtClean="0"/>
              <a:t>Класичний опис </a:t>
            </a:r>
            <a:r>
              <a:rPr lang="uk-UA" sz="3600" dirty="0"/>
              <a:t>клінічних проявів бронхіальної астми, </a:t>
            </a:r>
            <a:r>
              <a:rPr lang="uk-UA" sz="3600" dirty="0" smtClean="0"/>
              <a:t>який </a:t>
            </a:r>
            <a:r>
              <a:rPr lang="uk-UA" sz="3600" dirty="0"/>
              <a:t>мало чим можна доповнити нині, було дано Г.І. </a:t>
            </a:r>
            <a:r>
              <a:rPr lang="uk-UA" sz="3600" dirty="0" err="1"/>
              <a:t>Сокольским</a:t>
            </a:r>
            <a:r>
              <a:rPr lang="uk-UA" sz="3600" dirty="0"/>
              <a:t> більше 100 років </a:t>
            </a:r>
            <a:r>
              <a:rPr lang="uk-UA" sz="3600" dirty="0" smtClean="0"/>
              <a:t>тому.</a:t>
            </a:r>
            <a:endParaRPr lang="uk-UA" sz="3600" dirty="0"/>
          </a:p>
        </p:txBody>
      </p:sp>
      <p:pic>
        <p:nvPicPr>
          <p:cNvPr id="4" name="Picture 7" descr="гиппокра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168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цель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9" y="0"/>
            <a:ext cx="1619672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60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een and white abstract design template">
  <a:themeElements>
    <a:clrScheme name="Тема Office 1">
      <a:dk1>
        <a:srgbClr val="000000"/>
      </a:dk1>
      <a:lt1>
        <a:srgbClr val="FFFFFF"/>
      </a:lt1>
      <a:dk2>
        <a:srgbClr val="FFFFFF"/>
      </a:dk2>
      <a:lt2>
        <a:srgbClr val="969696"/>
      </a:lt2>
      <a:accent1>
        <a:srgbClr val="93D598"/>
      </a:accent1>
      <a:accent2>
        <a:srgbClr val="29A744"/>
      </a:accent2>
      <a:accent3>
        <a:srgbClr val="FFFFFF"/>
      </a:accent3>
      <a:accent4>
        <a:srgbClr val="000000"/>
      </a:accent4>
      <a:accent5>
        <a:srgbClr val="C8E7CA"/>
      </a:accent5>
      <a:accent6>
        <a:srgbClr val="24973D"/>
      </a:accent6>
      <a:hlink>
        <a:srgbClr val="556731"/>
      </a:hlink>
      <a:folHlink>
        <a:srgbClr val="1A3021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3D598"/>
        </a:accent1>
        <a:accent2>
          <a:srgbClr val="29A744"/>
        </a:accent2>
        <a:accent3>
          <a:srgbClr val="FFFFFF"/>
        </a:accent3>
        <a:accent4>
          <a:srgbClr val="000000"/>
        </a:accent4>
        <a:accent5>
          <a:srgbClr val="C8E7CA"/>
        </a:accent5>
        <a:accent6>
          <a:srgbClr val="24973D"/>
        </a:accent6>
        <a:hlink>
          <a:srgbClr val="556731"/>
        </a:hlink>
        <a:folHlink>
          <a:srgbClr val="1A3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1602</Words>
  <Application>Microsoft Office PowerPoint</Application>
  <PresentationFormat>Экран (4:3)</PresentationFormat>
  <Paragraphs>143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Green and white abstract design template</vt:lpstr>
      <vt:lpstr>Бронхіальна астма</vt:lpstr>
      <vt:lpstr>Бронхіальна астма</vt:lpstr>
      <vt:lpstr>Презентация PowerPoint</vt:lpstr>
      <vt:lpstr>Бронхоспазм</vt:lpstr>
      <vt:lpstr>Однак…</vt:lpstr>
      <vt:lpstr>Актуальність</vt:lpstr>
      <vt:lpstr>Презентация PowerPoint</vt:lpstr>
      <vt:lpstr>Основні симптоми БА</vt:lpstr>
      <vt:lpstr>Історія БА</vt:lpstr>
      <vt:lpstr>Механізм формування оборотної бронхіальної обструкції:</vt:lpstr>
      <vt:lpstr>Набряк слизової оболонки бронхіальної стінки</vt:lpstr>
      <vt:lpstr>Набряк слизової оболонки бронхіальної стінки</vt:lpstr>
      <vt:lpstr>Формування хронічної обструкції в'язкого секрету</vt:lpstr>
      <vt:lpstr>Класифікація бронхіальної астми</vt:lpstr>
      <vt:lpstr>Класифікація бронхіальної астми</vt:lpstr>
      <vt:lpstr>Фактори, що сприяють розвитку БА</vt:lpstr>
      <vt:lpstr>Найбільш важкими є алергени такі, як:</vt:lpstr>
      <vt:lpstr>Куріння:</vt:lpstr>
      <vt:lpstr>Вірусні і бактеріальні інфекції</vt:lpstr>
      <vt:lpstr>Побутові алергени</vt:lpstr>
      <vt:lpstr>Зовнішні алергени</vt:lpstr>
      <vt:lpstr>Забруднення повітря</vt:lpstr>
      <vt:lpstr>Цілі лікування</vt:lpstr>
      <vt:lpstr>Інгалятор</vt:lpstr>
      <vt:lpstr>Презентация PowerPoint</vt:lpstr>
      <vt:lpstr>Інгалятор Легке Дихання - унікально проста техніка інгаляції</vt:lpstr>
      <vt:lpstr>Презентация PowerPoint</vt:lpstr>
      <vt:lpstr>Лікування народними методами</vt:lpstr>
      <vt:lpstr>Лікування народними методами</vt:lpstr>
      <vt:lpstr>Презентация PowerPoint</vt:lpstr>
      <vt:lpstr>Презентация PowerPoint</vt:lpstr>
    </vt:vector>
  </TitlesOfParts>
  <Manager/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cp:keywords/>
  <dc:description/>
  <cp:lastModifiedBy>User</cp:lastModifiedBy>
  <cp:revision>23</cp:revision>
  <dcterms:created xsi:type="dcterms:W3CDTF">2012-12-03T16:08:11Z</dcterms:created>
  <dcterms:modified xsi:type="dcterms:W3CDTF">2012-12-03T21:08:15Z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TC011408001049</vt:lpwstr>
  </property>
</Properties>
</file>