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uk-UA"/>
              <a:t>05.02.2015</a:t>
            </a:fld>
            <a:endParaRPr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uk-UA"/>
              <a:t>05.02.2015</a:t>
            </a:fld>
            <a:endParaRPr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Зразок тексту</a:t>
            </a:r>
          </a:p>
          <a:p>
            <a:pPr lvl="1"/>
            <a:r>
              <a:rPr/>
              <a:t>Другий рівень</a:t>
            </a:r>
          </a:p>
          <a:p>
            <a:pPr lvl="2"/>
            <a:r>
              <a:rPr/>
              <a:t>Третій рівень</a:t>
            </a:r>
          </a:p>
          <a:p>
            <a:pPr lvl="3"/>
            <a:r>
              <a:rPr/>
              <a:t>Четвертий рівень</a:t>
            </a:r>
          </a:p>
          <a:p>
            <a:pPr lvl="4"/>
            <a:r>
              <a:rPr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ілінія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uk-UA" noProof="0" dirty="0">
              <a:solidFill>
                <a:schemeClr val="l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 smtClean="0"/>
              <a:t>Зразок підзаголовка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uk-UA" noProof="0" smtClean="0"/>
              <a:t>05.02.2015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uk-UA" noProof="0" smtClean="0"/>
              <a:t>05.02.2015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uk-UA" noProof="0" smtClean="0"/>
              <a:t>05.02.2015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noProof="0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uk-UA" noProof="0" smtClean="0"/>
              <a:t>05.02.2015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uk-UA" noProof="0" smtClean="0"/>
              <a:t>05.02.2015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noProof="0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noProof="0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uk-UA" noProof="0" smtClean="0"/>
              <a:t>05.02.2015</a:t>
            </a:fld>
            <a:endParaRPr lang="uk-UA" noProof="0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uk-UA" noProof="0" smtClean="0"/>
              <a:t>05.02.2015</a:t>
            </a:fld>
            <a:endParaRPr lang="uk-UA" noProof="0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uk-UA" noProof="0" smtClean="0"/>
              <a:t>05.02.2015</a:t>
            </a:fld>
            <a:endParaRPr lang="uk-UA" noProof="0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noProof="0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uk-UA" noProof="0" smtClean="0"/>
              <a:t>05.02.2015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noProof="0" smtClean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noProof="0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uk-UA" noProof="0" smtClean="0"/>
              <a:t>05.02.2015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noProof="0" dirty="0" smtClean="0"/>
              <a:t>Зразок тексту</a:t>
            </a:r>
          </a:p>
          <a:p>
            <a:pPr lvl="1"/>
            <a:r>
              <a:rPr lang="uk-UA" noProof="0" dirty="0" smtClean="0"/>
              <a:t>Другий рівень</a:t>
            </a:r>
          </a:p>
          <a:p>
            <a:pPr lvl="2"/>
            <a:r>
              <a:rPr lang="uk-UA" noProof="0" dirty="0" smtClean="0"/>
              <a:t>Третій рівень</a:t>
            </a:r>
          </a:p>
          <a:p>
            <a:pPr lvl="3"/>
            <a:r>
              <a:rPr lang="uk-UA" noProof="0" dirty="0" smtClean="0"/>
              <a:t>Четвертий рівень</a:t>
            </a:r>
          </a:p>
          <a:p>
            <a:pPr lvl="4"/>
            <a:r>
              <a:rPr lang="uk-UA" noProof="0" dirty="0" smtClean="0"/>
              <a:t>П'ятий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uk-UA" noProof="0" smtClean="0"/>
              <a:pPr/>
              <a:t>05.02.2015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828" y="1828799"/>
            <a:ext cx="10441160" cy="3048001"/>
          </a:xfrm>
        </p:spPr>
        <p:txBody>
          <a:bodyPr>
            <a:normAutofit/>
          </a:bodyPr>
          <a:lstStyle/>
          <a:p>
            <a:r>
              <a:rPr lang="uk-UA" sz="6600" dirty="0"/>
              <a:t>Шкірні захворювання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837828" y="5029200"/>
            <a:ext cx="8228386" cy="1143000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endParaRPr lang="uk-UA" sz="2000" b="0" i="0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Нома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62478" y="548680"/>
            <a:ext cx="5520565" cy="5623520"/>
          </a:xfrm>
        </p:spPr>
        <p:txBody>
          <a:bodyPr>
            <a:normAutofit fontScale="85000" lnSpcReduction="20000"/>
          </a:bodyPr>
          <a:lstStyle/>
          <a:p>
            <a:r>
              <a:rPr lang="uk-UA" dirty="0" err="1"/>
              <a:t>Нома</a:t>
            </a:r>
            <a:r>
              <a:rPr lang="uk-UA" dirty="0"/>
              <a:t> - омертвіння слизової оболонки шкіри </a:t>
            </a:r>
            <a:r>
              <a:rPr lang="uk-UA" dirty="0" err="1"/>
              <a:t>щік</a:t>
            </a:r>
            <a:r>
              <a:rPr lang="uk-UA" dirty="0"/>
              <a:t>, викликане гнилісною інфекцією. Розвивається найчастіше у різко виснажених, ослаблених дітей, які погано харчуються</a:t>
            </a:r>
            <a:r>
              <a:rPr lang="uk-UA" dirty="0" smtClean="0"/>
              <a:t>. </a:t>
            </a:r>
          </a:p>
          <a:p>
            <a:r>
              <a:rPr lang="uk-UA" dirty="0"/>
              <a:t>На слизовій або шкірі з'являються декілька пухирців, наповнених </a:t>
            </a:r>
            <a:r>
              <a:rPr lang="uk-UA" dirty="0" err="1"/>
              <a:t>мутно</a:t>
            </a:r>
            <a:r>
              <a:rPr lang="uk-UA" dirty="0"/>
              <a:t>-кров'янистою рідиною. Швидко наростає набряк, а потім настає некроз тканин на значній частині щоки. Загальний стан хворого різко погіршується, швидко розвиваються явища тяжкої загальної інтоксикації та </a:t>
            </a:r>
            <a:r>
              <a:rPr lang="uk-UA" dirty="0" smtClean="0"/>
              <a:t>сепсис.</a:t>
            </a:r>
          </a:p>
          <a:p>
            <a:r>
              <a:rPr lang="uk-UA" dirty="0"/>
              <a:t>Сульфаніламідні препарати за схемою, великі дози антибіотиків, протигангренозні та протидифтерійна сироватки. Проводять у повному обсязі боротьбу із інтоксикацією. Ротову порожнину та уражену поверхню зрошують 3% розчином перекису </a:t>
            </a:r>
            <a:r>
              <a:rPr lang="uk-UA" dirty="0" err="1"/>
              <a:t>водня</a:t>
            </a:r>
            <a:r>
              <a:rPr lang="uk-UA" dirty="0"/>
              <a:t> або розчином перманганату </a:t>
            </a:r>
            <a:r>
              <a:rPr lang="uk-UA" dirty="0" err="1"/>
              <a:t>калія</a:t>
            </a:r>
            <a:r>
              <a:rPr lang="uk-UA" dirty="0"/>
              <a:t>.</a:t>
            </a:r>
            <a:endParaRPr lang="uk-UA" dirty="0"/>
          </a:p>
        </p:txBody>
      </p:sp>
      <p:pic>
        <p:nvPicPr>
          <p:cNvPr id="9218" name="Picture 2" descr="http://www.porjati.net/uploads/posts/2013-05/1368929106_snapshot_14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234803"/>
            <a:ext cx="4708525" cy="3531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177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Псоріаз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446341" y="1052736"/>
            <a:ext cx="5524873" cy="5162364"/>
          </a:xfrm>
        </p:spPr>
        <p:txBody>
          <a:bodyPr/>
          <a:lstStyle/>
          <a:p>
            <a:r>
              <a:rPr lang="uk-UA" dirty="0" smtClean="0"/>
              <a:t>Псоріаз</a:t>
            </a:r>
            <a:r>
              <a:rPr lang="uk-UA" dirty="0"/>
              <a:t> — неінфекційне хронічне захворювання, дерматоз, що вражає в основному шкіру. У наш </a:t>
            </a:r>
            <a:r>
              <a:rPr lang="uk-UA" dirty="0" smtClean="0"/>
              <a:t>час</a:t>
            </a:r>
            <a:r>
              <a:rPr lang="uk-UA" baseline="30000" dirty="0" smtClean="0"/>
              <a:t> </a:t>
            </a:r>
            <a:r>
              <a:rPr lang="uk-UA" dirty="0" smtClean="0"/>
              <a:t>передбачається </a:t>
            </a:r>
            <a:r>
              <a:rPr lang="uk-UA" dirty="0" err="1"/>
              <a:t>аутоімунна</a:t>
            </a:r>
            <a:r>
              <a:rPr lang="uk-UA" dirty="0"/>
              <a:t> природа цього захворювання</a:t>
            </a:r>
            <a:r>
              <a:rPr lang="uk-UA" dirty="0" smtClean="0"/>
              <a:t>.</a:t>
            </a:r>
          </a:p>
          <a:p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псоріаз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надмірно</a:t>
            </a:r>
            <a:r>
              <a:rPr lang="ru-RU" dirty="0"/>
              <a:t> сухих, </a:t>
            </a:r>
            <a:r>
              <a:rPr lang="ru-RU" dirty="0" err="1"/>
              <a:t>червоних</a:t>
            </a:r>
            <a:r>
              <a:rPr lang="ru-RU" dirty="0"/>
              <a:t>, </a:t>
            </a:r>
            <a:r>
              <a:rPr lang="ru-RU" dirty="0" err="1"/>
              <a:t>піднятих</a:t>
            </a:r>
            <a:r>
              <a:rPr lang="ru-RU" dirty="0"/>
              <a:t> над </a:t>
            </a:r>
            <a:r>
              <a:rPr lang="ru-RU" dirty="0" err="1"/>
              <a:t>поверхнею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</a:t>
            </a:r>
            <a:r>
              <a:rPr lang="ru-RU" dirty="0" err="1"/>
              <a:t>плям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  <p:pic>
        <p:nvPicPr>
          <p:cNvPr id="10242" name="Picture 2" descr="Psoriasis on bac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4" y="1828799"/>
            <a:ext cx="3580654" cy="4386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62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Фолікуліт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62478" y="1340768"/>
            <a:ext cx="5808597" cy="4831432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Фолікуліт</a:t>
            </a:r>
            <a:r>
              <a:rPr lang="uk-UA" dirty="0"/>
              <a:t> — запалення волосяного фолікула. Викликається переважно бактеріями роду стафілокок, хоча відбуваються і варіанти, викликані </a:t>
            </a:r>
            <a:r>
              <a:rPr lang="uk-UA" dirty="0" smtClean="0"/>
              <a:t>бактеріями</a:t>
            </a:r>
            <a:r>
              <a:rPr lang="en-US" dirty="0"/>
              <a:t> </a:t>
            </a:r>
            <a:r>
              <a:rPr lang="uk-UA" dirty="0"/>
              <a:t>або </a:t>
            </a:r>
            <a:r>
              <a:rPr lang="uk-UA" dirty="0" smtClean="0"/>
              <a:t>дріжджами.</a:t>
            </a:r>
            <a:endParaRPr lang="uk-UA" dirty="0"/>
          </a:p>
          <a:p>
            <a:r>
              <a:rPr lang="uk-UA" dirty="0"/>
              <a:t>Виявляється червоністю, припухлістю, а потім утворенням вузлика з гнійником на поверхні, пронизаним волосом. При поразці тільки виходу волосяного фолікула виникає поверхневий </a:t>
            </a:r>
            <a:r>
              <a:rPr lang="uk-UA" dirty="0" err="1"/>
              <a:t>т.з</a:t>
            </a:r>
            <a:r>
              <a:rPr lang="uk-UA" dirty="0"/>
              <a:t>. </a:t>
            </a:r>
            <a:r>
              <a:rPr lang="uk-UA" dirty="0" err="1"/>
              <a:t>остіофоллікуліт</a:t>
            </a:r>
            <a:r>
              <a:rPr lang="uk-UA" dirty="0"/>
              <a:t>, який розсмоктується протягом декількох діб. При залученні до запального процесу тканини, що оточує фолікул, розвивається глибокий фолікуліт — фурункул</a:t>
            </a:r>
            <a:r>
              <a:rPr lang="uk-UA" dirty="0" smtClean="0"/>
              <a:t>.</a:t>
            </a:r>
          </a:p>
          <a:p>
            <a:r>
              <a:rPr lang="ru-RU" dirty="0" err="1"/>
              <a:t>Лікування</a:t>
            </a:r>
            <a:r>
              <a:rPr lang="ru-RU" dirty="0"/>
              <a:t> — </a:t>
            </a:r>
            <a:r>
              <a:rPr lang="ru-RU" dirty="0" err="1"/>
              <a:t>протирання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гнійників</a:t>
            </a:r>
            <a:r>
              <a:rPr lang="ru-RU" dirty="0"/>
              <a:t> 2%-ним </a:t>
            </a:r>
            <a:r>
              <a:rPr lang="ru-RU" dirty="0" err="1"/>
              <a:t>салициловим</a:t>
            </a:r>
            <a:r>
              <a:rPr lang="ru-RU" dirty="0"/>
              <a:t> </a:t>
            </a:r>
            <a:r>
              <a:rPr lang="ru-RU" dirty="0" err="1"/>
              <a:t>або</a:t>
            </a:r>
            <a:r>
              <a:rPr lang="ru-RU" dirty="0"/>
              <a:t> </a:t>
            </a:r>
            <a:r>
              <a:rPr lang="ru-RU" dirty="0" err="1"/>
              <a:t>камфорним</a:t>
            </a:r>
            <a:r>
              <a:rPr lang="ru-RU" dirty="0"/>
              <a:t> спиртом і </a:t>
            </a:r>
            <a:r>
              <a:rPr lang="ru-RU" dirty="0" err="1"/>
              <a:t>змащування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2%-ним </a:t>
            </a:r>
            <a:r>
              <a:rPr lang="ru-RU" dirty="0" err="1"/>
              <a:t>розчином</a:t>
            </a:r>
            <a:r>
              <a:rPr lang="ru-RU" dirty="0"/>
              <a:t> </a:t>
            </a:r>
            <a:r>
              <a:rPr lang="ru-RU" dirty="0" err="1"/>
              <a:t>діамантового</a:t>
            </a:r>
            <a:r>
              <a:rPr lang="ru-RU" dirty="0"/>
              <a:t> </a:t>
            </a:r>
            <a:r>
              <a:rPr lang="ru-RU" dirty="0" smtClean="0"/>
              <a:t>зеленого </a:t>
            </a:r>
            <a:r>
              <a:rPr lang="ru-RU" dirty="0" err="1" smtClean="0"/>
              <a:t>абометиленового</a:t>
            </a:r>
            <a:r>
              <a:rPr lang="ru-RU" dirty="0" smtClean="0"/>
              <a:t> </a:t>
            </a:r>
            <a:r>
              <a:rPr lang="ru-RU" dirty="0" err="1"/>
              <a:t>синього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11266" name="Picture 2" descr="http://diagnoz.net.ua/uploads/posts/2014-06/folkult-lkuvannya-prichini-simptomi_163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00" y="2267364"/>
            <a:ext cx="4797744" cy="297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86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860" y="260647"/>
            <a:ext cx="9753600" cy="1055255"/>
          </a:xfrm>
        </p:spPr>
        <p:txBody>
          <a:bodyPr>
            <a:normAutofit/>
          </a:bodyPr>
          <a:lstStyle/>
          <a:p>
            <a:r>
              <a:rPr lang="uk-UA" sz="4400" dirty="0"/>
              <a:t>Атерома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798268" y="1600200"/>
            <a:ext cx="6436926" cy="4829804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Атерома — </a:t>
            </a:r>
            <a:r>
              <a:rPr lang="uk-UA" dirty="0"/>
              <a:t>доброякісне новоутворення, що виникає внаслідок закупорювання вивідної протоки сальної залози шкіри і скупчення в ній її секрету, клітин епітелію та ін. Лікування тільки хірургічне</a:t>
            </a:r>
            <a:r>
              <a:rPr lang="uk-UA" dirty="0" smtClean="0"/>
              <a:t>.</a:t>
            </a:r>
          </a:p>
          <a:p>
            <a:r>
              <a:rPr lang="ru-RU" dirty="0" err="1"/>
              <a:t>Атероми</a:t>
            </a:r>
            <a:r>
              <a:rPr lang="ru-RU" dirty="0"/>
              <a:t> </a:t>
            </a:r>
            <a:r>
              <a:rPr lang="ru-RU" dirty="0" err="1"/>
              <a:t>являють</a:t>
            </a:r>
            <a:r>
              <a:rPr lang="ru-RU" dirty="0"/>
              <a:t> собою </a:t>
            </a:r>
            <a:r>
              <a:rPr lang="ru-RU" dirty="0" err="1"/>
              <a:t>безболісні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з гладкою </a:t>
            </a:r>
            <a:r>
              <a:rPr lang="ru-RU" dirty="0" err="1"/>
              <a:t>поверхнею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повільно</a:t>
            </a:r>
            <a:r>
              <a:rPr lang="ru-RU" dirty="0"/>
              <a:t> </a:t>
            </a:r>
            <a:r>
              <a:rPr lang="ru-RU" dirty="0" err="1"/>
              <a:t>збільшуються</a:t>
            </a:r>
            <a:r>
              <a:rPr lang="ru-RU" dirty="0"/>
              <a:t>. </a:t>
            </a:r>
            <a:r>
              <a:rPr lang="ru-RU" dirty="0" err="1"/>
              <a:t>Діагностувати</a:t>
            </a:r>
            <a:r>
              <a:rPr lang="ru-RU" dirty="0"/>
              <a:t> атерому не складно. При </a:t>
            </a:r>
            <a:r>
              <a:rPr lang="ru-RU" dirty="0" err="1"/>
              <a:t>великій</a:t>
            </a:r>
            <a:r>
              <a:rPr lang="ru-RU" dirty="0"/>
              <a:t> </a:t>
            </a:r>
            <a:r>
              <a:rPr lang="ru-RU" dirty="0" err="1"/>
              <a:t>атеромі</a:t>
            </a:r>
            <a:r>
              <a:rPr lang="ru-RU" dirty="0"/>
              <a:t> </a:t>
            </a:r>
            <a:r>
              <a:rPr lang="ru-RU" dirty="0" err="1"/>
              <a:t>голови</a:t>
            </a:r>
            <a:r>
              <a:rPr lang="ru-RU" dirty="0"/>
              <a:t> </a:t>
            </a:r>
            <a:r>
              <a:rPr lang="ru-RU" dirty="0" err="1"/>
              <a:t>виключають</a:t>
            </a:r>
            <a:r>
              <a:rPr lang="ru-RU" dirty="0"/>
              <a:t> </a:t>
            </a:r>
            <a:r>
              <a:rPr lang="ru-RU" dirty="0" err="1"/>
              <a:t>мозкову</a:t>
            </a:r>
            <a:r>
              <a:rPr lang="ru-RU" dirty="0"/>
              <a:t> </a:t>
            </a:r>
            <a:r>
              <a:rPr lang="ru-RU" dirty="0" err="1"/>
              <a:t>грижу</a:t>
            </a:r>
            <a:r>
              <a:rPr lang="ru-RU" dirty="0" smtClean="0"/>
              <a:t>.</a:t>
            </a:r>
          </a:p>
          <a:p>
            <a:r>
              <a:rPr lang="uk-UA" dirty="0"/>
              <a:t>Хірургічне лікування показане у всіх випадках. Операцію проводять переважно під місцевою </a:t>
            </a:r>
            <a:r>
              <a:rPr lang="uk-UA" dirty="0" smtClean="0"/>
              <a:t>анестезією. </a:t>
            </a:r>
            <a:r>
              <a:rPr lang="uk-UA" dirty="0"/>
              <a:t>Атерому видаляють разом із її оболонкою.</a:t>
            </a:r>
            <a:endParaRPr lang="uk-UA" dirty="0"/>
          </a:p>
        </p:txBody>
      </p:sp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2546685" y="8792894"/>
            <a:ext cx="1445626" cy="579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pic>
        <p:nvPicPr>
          <p:cNvPr id="1026" name="Picture 2" descr="http://upload.wikimedia.org/wikipedia/uk/thumb/7/7c/Ateroma_my.jpg/800px-Ateroma_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74" y="3918757"/>
            <a:ext cx="3348329" cy="2511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flamed epidermal inclusion cys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75" y="1600200"/>
            <a:ext cx="3348329" cy="2226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703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860" y="260647"/>
            <a:ext cx="9753600" cy="1055255"/>
          </a:xfrm>
        </p:spPr>
        <p:txBody>
          <a:bodyPr>
            <a:normAutofit/>
          </a:bodyPr>
          <a:lstStyle/>
          <a:p>
            <a:r>
              <a:rPr lang="uk-UA" sz="4400" dirty="0"/>
              <a:t>Бешиха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798268" y="1600200"/>
            <a:ext cx="6436926" cy="4829804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Бешиха </a:t>
            </a:r>
            <a:r>
              <a:rPr lang="uk-UA" dirty="0"/>
              <a:t>— </a:t>
            </a:r>
            <a:r>
              <a:rPr lang="uk-UA" dirty="0" err="1"/>
              <a:t>антропонозна</a:t>
            </a:r>
            <a:r>
              <a:rPr lang="uk-UA" dirty="0"/>
              <a:t> інфекційна хвороба, що є однією з форм ураження </a:t>
            </a:r>
            <a:r>
              <a:rPr lang="el-GR" dirty="0"/>
              <a:t>β-</a:t>
            </a:r>
            <a:r>
              <a:rPr lang="uk-UA" dirty="0"/>
              <a:t>гемолітичними стрептококами групи </a:t>
            </a:r>
            <a:r>
              <a:rPr lang="uk-UA" dirty="0" smtClean="0"/>
              <a:t>А</a:t>
            </a:r>
            <a:r>
              <a:rPr lang="en-US" dirty="0" smtClean="0"/>
              <a:t> </a:t>
            </a:r>
            <a:r>
              <a:rPr lang="uk-UA" dirty="0"/>
              <a:t>і характеризується серозним чи </a:t>
            </a:r>
            <a:r>
              <a:rPr lang="uk-UA" dirty="0" err="1"/>
              <a:t>серозно</a:t>
            </a:r>
            <a:r>
              <a:rPr lang="uk-UA" dirty="0"/>
              <a:t>-геморагічним вогнищевим запаленням шкіри </a:t>
            </a:r>
            <a:r>
              <a:rPr lang="uk-UA" dirty="0" smtClean="0"/>
              <a:t>і/або </a:t>
            </a:r>
            <a:r>
              <a:rPr lang="uk-UA" dirty="0"/>
              <a:t>слизових оболонок з переважанням ексудації, розвитком лімфаденіту і лімфангіту, гарячкою, </a:t>
            </a:r>
            <a:r>
              <a:rPr lang="uk-UA" dirty="0" err="1"/>
              <a:t>загальнотоксичними</a:t>
            </a:r>
            <a:r>
              <a:rPr lang="uk-UA" dirty="0"/>
              <a:t> проявами і може перебігати як гостро, так і хронічно</a:t>
            </a:r>
            <a:r>
              <a:rPr lang="uk-UA" dirty="0" smtClean="0"/>
              <a:t>.</a:t>
            </a:r>
          </a:p>
          <a:p>
            <a:r>
              <a:rPr lang="uk-UA" dirty="0"/>
              <a:t>Терапія бешихи проводиться з урахуванням клінічної форми і тяжкості перебігу захворювання. Головним напрямком лікування є антибактерійна </a:t>
            </a:r>
            <a:r>
              <a:rPr lang="uk-UA" dirty="0" err="1" smtClean="0"/>
              <a:t>терапі</a:t>
            </a:r>
            <a:r>
              <a:rPr lang="uk-UA" dirty="0" smtClean="0"/>
              <a:t>. </a:t>
            </a:r>
            <a:r>
              <a:rPr lang="uk-UA" dirty="0"/>
              <a:t>Хоча іноді при бешисі з поверхні шкіри виділяють на додаток до </a:t>
            </a:r>
            <a:r>
              <a:rPr lang="el-GR" dirty="0"/>
              <a:t>β-</a:t>
            </a:r>
            <a:r>
              <a:rPr lang="uk-UA" dirty="0"/>
              <a:t>гемолітичного стрептокока й стафілококів, однак більшість клініцистів заперечує на необхідності застосування при бешисі захищених пеніцилінів. Так само вважають недоцільним використання в типових випадках бешихи антибактерійних засобів, що діють на </a:t>
            </a:r>
            <a:r>
              <a:rPr lang="uk-UA" dirty="0" err="1"/>
              <a:t>метицилін</a:t>
            </a:r>
            <a:r>
              <a:rPr lang="uk-UA" dirty="0"/>
              <a:t>-резистентні штами стафілококів.</a:t>
            </a:r>
          </a:p>
        </p:txBody>
      </p:sp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2546685" y="8792894"/>
            <a:ext cx="1445626" cy="579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pic>
        <p:nvPicPr>
          <p:cNvPr id="2052" name="Picture 4" descr="http://women.in.ua/wp-content/uploads/2014/07/070514_1012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43" y="1315902"/>
            <a:ext cx="3348329" cy="2425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ips100.ru/wp-content/uploads/2014/10/%D0%B1%D0%B5%D1%88%D0%B8%D1%85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30" y="4338185"/>
            <a:ext cx="3346910" cy="2091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58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Виразка</a:t>
            </a:r>
            <a:endParaRPr lang="uk-UA" dirty="0"/>
          </a:p>
        </p:txBody>
      </p:sp>
      <p:pic>
        <p:nvPicPr>
          <p:cNvPr id="3074" name="Picture 2" descr="Cutaneous Leishmaniasis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4" r="4977" b="17805"/>
          <a:stretch/>
        </p:blipFill>
        <p:spPr bwMode="auto">
          <a:xfrm>
            <a:off x="1217614" y="2420888"/>
            <a:ext cx="4077024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Місце для вмісту 9"/>
          <p:cNvSpPr>
            <a:spLocks noGrp="1"/>
          </p:cNvSpPr>
          <p:nvPr>
            <p:ph sz="half" idx="2"/>
          </p:nvPr>
        </p:nvSpPr>
        <p:spPr>
          <a:xfrm>
            <a:off x="5446340" y="1828800"/>
            <a:ext cx="6192688" cy="43434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Виразка </a:t>
            </a:r>
            <a:r>
              <a:rPr lang="en-US" dirty="0" smtClean="0"/>
              <a:t>— </a:t>
            </a:r>
            <a:r>
              <a:rPr lang="uk-UA" dirty="0"/>
              <a:t>глибокий </a:t>
            </a:r>
            <a:r>
              <a:rPr lang="uk-UA" dirty="0" err="1"/>
              <a:t>некротично</a:t>
            </a:r>
            <a:r>
              <a:rPr lang="uk-UA" dirty="0"/>
              <a:t>-запальний дефект епітелію шкіри або слизової оболонки та </a:t>
            </a:r>
            <a:r>
              <a:rPr lang="uk-UA" dirty="0" smtClean="0"/>
              <a:t>тканин</a:t>
            </a:r>
            <a:r>
              <a:rPr lang="uk-UA" dirty="0"/>
              <a:t>, як правило, хронічного характеру, що виникає внаслідок інфекції, механічного, хімічного або променевого ураження, а також в результаті порушення кровопостачання та/або іннервації. Для виразки, на відміну від рани характерна втрата </a:t>
            </a:r>
            <a:r>
              <a:rPr lang="uk-UA" dirty="0" smtClean="0"/>
              <a:t>тканини. </a:t>
            </a:r>
            <a:r>
              <a:rPr lang="uk-UA" dirty="0"/>
              <a:t>Виразка практично завжди заживає з утворенням рубця, хоча при черевному тифі і паратифах виразки кишечника загоюються повністю, без утворення рубця, залишається тільки пляма </a:t>
            </a:r>
            <a:r>
              <a:rPr lang="uk-UA" dirty="0" smtClean="0"/>
              <a:t>пігментації.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55444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i="1" dirty="0"/>
              <a:t>Висівкоподібний</a:t>
            </a:r>
            <a:r>
              <a:rPr lang="uk-UA" dirty="0"/>
              <a:t> (різнокольоровий) </a:t>
            </a:r>
            <a:r>
              <a:rPr lang="uk-UA" dirty="0" smtClean="0"/>
              <a:t>лишай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230316" y="1828800"/>
            <a:ext cx="5740897" cy="434340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Висівкоподібний лишай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uk-UA" dirty="0"/>
              <a:t>тривалий </a:t>
            </a:r>
            <a:r>
              <a:rPr lang="uk-UA" dirty="0" smtClean="0"/>
              <a:t>дерматоз </a:t>
            </a:r>
            <a:r>
              <a:rPr lang="uk-UA" dirty="0" err="1"/>
              <a:t>мікотичного</a:t>
            </a:r>
            <a:r>
              <a:rPr lang="uk-UA" dirty="0"/>
              <a:t> походження, що уражає роговий шар епідермісу шкіри. Лишай називають різнобарвним через появу на шкірі плям різного кольору (від блідо-рожевого до темно-коричневого). А висівкоподібним тому, що при чесанні чи терті місць ураження, з’являються дрібні лусочки, подібні до висівок</a:t>
            </a:r>
            <a:r>
              <a:rPr lang="uk-UA" dirty="0" smtClean="0"/>
              <a:t>.</a:t>
            </a:r>
          </a:p>
          <a:p>
            <a:r>
              <a:rPr lang="uk-UA" dirty="0"/>
              <a:t>Збудником даного захворювання є </a:t>
            </a:r>
            <a:r>
              <a:rPr lang="uk-UA" dirty="0" err="1"/>
              <a:t>дріжджоподібний</a:t>
            </a:r>
            <a:r>
              <a:rPr lang="uk-UA" dirty="0"/>
              <a:t> ліпід-залежний гриб сапрофіт, який існує в трьох формах: </a:t>
            </a:r>
            <a:r>
              <a:rPr lang="uk-UA" dirty="0" smtClean="0"/>
              <a:t>округлій</a:t>
            </a:r>
            <a:r>
              <a:rPr lang="en-US" dirty="0" smtClean="0"/>
              <a:t>, </a:t>
            </a:r>
            <a:r>
              <a:rPr lang="uk-UA" dirty="0" smtClean="0"/>
              <a:t>овальній, і </a:t>
            </a:r>
            <a:r>
              <a:rPr lang="uk-UA" dirty="0" err="1" smtClean="0"/>
              <a:t>міцеліальній</a:t>
            </a:r>
            <a:r>
              <a:rPr lang="uk-UA" dirty="0" smtClean="0"/>
              <a:t>.</a:t>
            </a:r>
          </a:p>
          <a:p>
            <a:r>
              <a:rPr lang="uk-UA" dirty="0"/>
              <a:t>Лікування полягає в нанесенні протигрибкових препаратів на шкіру. У важких випадках показано застосування системних </a:t>
            </a:r>
            <a:r>
              <a:rPr lang="uk-UA" dirty="0" err="1"/>
              <a:t>антимікотиків</a:t>
            </a:r>
            <a:r>
              <a:rPr lang="uk-UA" dirty="0"/>
              <a:t> (внутрішнє), які дозволяють істотно скоротити терміни лікування та запобігти частому розвитку рецидивів. </a:t>
            </a:r>
          </a:p>
        </p:txBody>
      </p:sp>
      <p:pic>
        <p:nvPicPr>
          <p:cNvPr id="4098" name="Picture 2" descr="Tinea versicolor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4" y="2348880"/>
            <a:ext cx="3865629" cy="27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080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61232"/>
            <a:ext cx="9753600" cy="1325562"/>
          </a:xfrm>
        </p:spPr>
        <p:txBody>
          <a:bodyPr/>
          <a:lstStyle/>
          <a:p>
            <a:r>
              <a:rPr lang="uk-UA" dirty="0" smtClean="0"/>
              <a:t>Дерматит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870276" y="836712"/>
            <a:ext cx="6768751" cy="5688632"/>
          </a:xfrm>
        </p:spPr>
        <p:txBody>
          <a:bodyPr>
            <a:normAutofit fontScale="85000" lnSpcReduction="20000"/>
          </a:bodyPr>
          <a:lstStyle/>
          <a:p>
            <a:r>
              <a:rPr lang="uk-UA" dirty="0" err="1"/>
              <a:t>Дермати́т</a:t>
            </a:r>
            <a:r>
              <a:rPr lang="uk-UA" dirty="0"/>
              <a:t> — гостре запалення шкіри, яке виникає під впливом різних екзогенних факторів (хімічних, фізичних, термічних, рослинних, медикаментозних та ін</a:t>
            </a:r>
            <a:r>
              <a:rPr lang="uk-UA" dirty="0" smtClean="0"/>
              <a:t>.).</a:t>
            </a:r>
          </a:p>
          <a:p>
            <a:r>
              <a:rPr lang="uk-UA" dirty="0" smtClean="0"/>
              <a:t>Часто </a:t>
            </a:r>
            <a:r>
              <a:rPr lang="uk-UA" dirty="0"/>
              <a:t>дерматит викликають луги, кислоти, лаки, фарби, органічні розчинники, клей, олії, скипидар, епоксидні смоли. Нерідко причиною дерматиту є антибіотики, сульфаніламіди, новокаїн, йод, миш'як. До дерматитів рослинного походження відносяться процеси, зумовлені впливом на шкіру первоцвіту, борщівника, </a:t>
            </a:r>
            <a:r>
              <a:rPr lang="uk-UA" dirty="0" err="1"/>
              <a:t>жовтецю</a:t>
            </a:r>
            <a:r>
              <a:rPr lang="uk-UA" dirty="0"/>
              <a:t>, герані, морського плюща та ін</a:t>
            </a:r>
            <a:r>
              <a:rPr lang="uk-UA" dirty="0" smtClean="0"/>
              <a:t>.</a:t>
            </a:r>
          </a:p>
          <a:p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почервонінням</a:t>
            </a:r>
            <a:r>
              <a:rPr lang="ru-RU" dirty="0"/>
              <a:t>, </a:t>
            </a:r>
            <a:r>
              <a:rPr lang="ru-RU" dirty="0" err="1"/>
              <a:t>набряклістю</a:t>
            </a:r>
            <a:r>
              <a:rPr lang="ru-RU" dirty="0"/>
              <a:t>, зудом, </a:t>
            </a:r>
            <a:r>
              <a:rPr lang="ru-RU" dirty="0" err="1"/>
              <a:t>печією</a:t>
            </a:r>
            <a:r>
              <a:rPr lang="ru-RU" dirty="0"/>
              <a:t>,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болем</a:t>
            </a:r>
            <a:r>
              <a:rPr lang="ru-RU" dirty="0" smtClean="0"/>
              <a:t>.</a:t>
            </a:r>
          </a:p>
          <a:p>
            <a:r>
              <a:rPr lang="uk-UA" dirty="0"/>
              <a:t>Ззовні дерматит нерідко стимулює екзему. При диференційній діагностиці враховують те, що дерматит після усунення причини захворювання доволі швидко регресує та потім повністю зникає, а екзема носить хронічно-</a:t>
            </a:r>
            <a:r>
              <a:rPr lang="uk-UA" dirty="0" err="1"/>
              <a:t>рецидивуючий</a:t>
            </a:r>
            <a:r>
              <a:rPr lang="uk-UA" dirty="0"/>
              <a:t> характер, причому рецидиви виникають незалежно від первинної причини захворювання.</a:t>
            </a:r>
          </a:p>
        </p:txBody>
      </p:sp>
      <p:pic>
        <p:nvPicPr>
          <p:cNvPr id="5122" name="Picture 2" descr="http://4medical.in/wp-content/uploads/2011/07/dermati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4" y="1600200"/>
            <a:ext cx="3434483" cy="233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imptomer.ru/images/articles/allergicheskii_dermatit-forma-proyavlen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4" y="4146462"/>
            <a:ext cx="3436638" cy="2249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28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Екзема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590356" y="1838496"/>
            <a:ext cx="5860862" cy="43434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Екзема — </a:t>
            </a:r>
            <a:r>
              <a:rPr lang="uk-UA" dirty="0"/>
              <a:t>гостре чи хронічне незаразливе запальне захворювання шкіри, що має нервово-алергічну природу та характеризується різноманітними висипами, почуттям печіння, свербінням і схильністю до рецидивів</a:t>
            </a:r>
            <a:r>
              <a:rPr lang="uk-UA" dirty="0" smtClean="0"/>
              <a:t>.</a:t>
            </a:r>
          </a:p>
          <a:p>
            <a:r>
              <a:rPr lang="uk-UA" dirty="0"/>
              <a:t>Виникненню екземи сприяють зовнішні (механічні, хімічні, термічні та ін.) і внутрішні (захворювання печінки, нирок, шлунково-кишкового тракту, ендокринної та нервової систем, ін.) фактори. За етіологією (тобто, залежно від причини), локалізацією і характером шкірних проявів розрізняють декілька форм екземи</a:t>
            </a:r>
            <a:r>
              <a:rPr lang="uk-UA" dirty="0" smtClean="0"/>
              <a:t>.</a:t>
            </a:r>
          </a:p>
        </p:txBody>
      </p:sp>
      <p:pic>
        <p:nvPicPr>
          <p:cNvPr id="6146" name="Picture 2" descr="Дермати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4" y="2492896"/>
            <a:ext cx="4252586" cy="2670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Заїда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094412" y="692696"/>
            <a:ext cx="5832647" cy="6165304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Заїда - </a:t>
            </a:r>
            <a:r>
              <a:rPr lang="uk-UA" dirty="0"/>
              <a:t>захворювання слизової оболонки і шкіри кутів рота, що викликається стрептококами </a:t>
            </a:r>
            <a:r>
              <a:rPr lang="uk-UA" dirty="0" smtClean="0"/>
              <a:t>або </a:t>
            </a:r>
            <a:r>
              <a:rPr lang="uk-UA" dirty="0" err="1"/>
              <a:t>дріжджоподібними</a:t>
            </a:r>
            <a:r>
              <a:rPr lang="uk-UA" dirty="0"/>
              <a:t> грибками роду </a:t>
            </a:r>
            <a:r>
              <a:rPr lang="en-US" dirty="0" smtClean="0"/>
              <a:t>Candida</a:t>
            </a:r>
            <a:r>
              <a:rPr lang="uk-UA" dirty="0" smtClean="0"/>
              <a:t>.</a:t>
            </a:r>
          </a:p>
          <a:p>
            <a:r>
              <a:rPr lang="uk-UA" dirty="0"/>
              <a:t>Хворіють частіше діти й підлітки, що мають звичку облизувати губи, а також люди похилого віку, які носять зубні протези. У куточках рота з'являється мокрість, почервоніння шкіри, згодом утворюються болючі тріщинки, вкриті жовтою кірочкою. Іноді захворювання може перейти на слизову оболонку порожнини рота</a:t>
            </a:r>
            <a:r>
              <a:rPr lang="uk-UA" dirty="0" smtClean="0"/>
              <a:t>. </a:t>
            </a:r>
            <a:r>
              <a:rPr lang="ru-RU" dirty="0"/>
              <a:t>У </a:t>
            </a:r>
            <a:r>
              <a:rPr lang="ru-RU" dirty="0" err="1"/>
              <a:t>дорослої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хейліт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порушувати</a:t>
            </a:r>
            <a:r>
              <a:rPr lang="ru-RU" dirty="0"/>
              <a:t> </a:t>
            </a:r>
            <a:r>
              <a:rPr lang="ru-RU" dirty="0" err="1"/>
              <a:t>стрептококи</a:t>
            </a:r>
            <a:r>
              <a:rPr lang="ru-RU" dirty="0"/>
              <a:t>, </a:t>
            </a:r>
            <a:r>
              <a:rPr lang="ru-RU" dirty="0" err="1"/>
              <a:t>стафілококи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грибкові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 smtClean="0"/>
              <a:t>.</a:t>
            </a:r>
          </a:p>
          <a:p>
            <a:r>
              <a:rPr lang="uk-UA" dirty="0"/>
              <a:t>Лікування призначає лікар. Заїди обов'язково треба підсушувати, змащуючи зеленкою, дерматолог призначає мазь з антибіотиком. Захворювання часто набуває хронічного перебігу, але за умови наполегливого і правильного лікування повністю виліковується. Одужання прискорюють щоденні аплікації з настою дубової кори на куточки губ.</a:t>
            </a:r>
            <a:endParaRPr lang="uk-UA" dirty="0" smtClean="0"/>
          </a:p>
        </p:txBody>
      </p:sp>
      <p:pic>
        <p:nvPicPr>
          <p:cNvPr id="7170" name="Picture 2" descr="http://zdorovia-ua.info/wp-content/uploads/2013/06/chem-lechit-zaedi-na-gubah-sposobi-lechenija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2614612"/>
            <a:ext cx="3810000" cy="277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707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Короста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798268" y="1828800"/>
            <a:ext cx="6172945" cy="4343400"/>
          </a:xfrm>
        </p:spPr>
        <p:txBody>
          <a:bodyPr>
            <a:normAutofit fontScale="77500" lnSpcReduction="20000"/>
          </a:bodyPr>
          <a:lstStyle/>
          <a:p>
            <a:r>
              <a:rPr lang="uk-UA" dirty="0" err="1"/>
              <a:t>Коро́ста</a:t>
            </a:r>
            <a:r>
              <a:rPr lang="uk-UA" dirty="0"/>
              <a:t> — інфекційне паразитарне захворювання шкіри, яке супроводжується свербінням шкіри та розчухами. Щороку у світі реєструється до 300 млн випадків корости</a:t>
            </a:r>
            <a:r>
              <a:rPr lang="uk-UA" dirty="0" smtClean="0"/>
              <a:t>.</a:t>
            </a:r>
          </a:p>
          <a:p>
            <a:r>
              <a:rPr lang="uk-UA" dirty="0"/>
              <a:t>Збудник корости — </a:t>
            </a:r>
            <a:r>
              <a:rPr lang="uk-UA" dirty="0" err="1" smtClean="0"/>
              <a:t>кліщ,мякий</a:t>
            </a:r>
            <a:r>
              <a:rPr lang="uk-UA" dirty="0" smtClean="0"/>
              <a:t> </a:t>
            </a:r>
            <a:r>
              <a:rPr lang="uk-UA" dirty="0"/>
              <a:t>паразитує у верхніх шарах шкіри, носієм є тільки людина. Життєвий цикл складається з двох періодів — </a:t>
            </a:r>
            <a:r>
              <a:rPr lang="uk-UA" dirty="0" smtClean="0"/>
              <a:t>репродуктивного </a:t>
            </a:r>
            <a:r>
              <a:rPr lang="uk-UA" dirty="0"/>
              <a:t>і </a:t>
            </a:r>
            <a:r>
              <a:rPr lang="uk-UA" dirty="0" smtClean="0"/>
              <a:t>метаморфічного. </a:t>
            </a:r>
            <a:r>
              <a:rPr lang="uk-UA" dirty="0"/>
              <a:t>Ходи в роговому шарі шкіри хворого на коросту прокладають запліднені самиці і личинки — </a:t>
            </a:r>
            <a:r>
              <a:rPr lang="uk-UA" dirty="0" err="1"/>
              <a:t>німфи</a:t>
            </a:r>
            <a:r>
              <a:rPr lang="uk-UA" dirty="0" smtClean="0"/>
              <a:t>.</a:t>
            </a:r>
          </a:p>
          <a:p>
            <a:r>
              <a:rPr lang="uk-UA" dirty="0"/>
              <a:t>У якості </a:t>
            </a:r>
            <a:r>
              <a:rPr lang="uk-UA" dirty="0" err="1"/>
              <a:t>протипаразитичних</a:t>
            </a:r>
            <a:r>
              <a:rPr lang="uk-UA" dirty="0"/>
              <a:t> засобів застосовують суспензію </a:t>
            </a:r>
            <a:r>
              <a:rPr lang="uk-UA" dirty="0" err="1"/>
              <a:t>бензилбензоату</a:t>
            </a:r>
            <a:r>
              <a:rPr lang="uk-UA" dirty="0"/>
              <a:t> або просту сірчану мазь. Лікування доцільно проводити у вечірній час, між 18 і 24-ю годинами, враховуючи біоритм життєдіяльності коростяного кліща. </a:t>
            </a:r>
          </a:p>
        </p:txBody>
      </p:sp>
      <p:pic>
        <p:nvPicPr>
          <p:cNvPr id="8194" name="Picture 2" descr="Файл:Acarodermatitis Ar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4" y="1828800"/>
            <a:ext cx="3148606" cy="2109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Файл:Scabies-burr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4" y="4139237"/>
            <a:ext cx="3148606" cy="2441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612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_World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C0AAE90-47C3-40A1-8017-32A7017B6A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 серії Карти світу із зображенням карти світу (широкоформатна)</Template>
  <TotalTime>0</TotalTime>
  <Words>841</Words>
  <Application>Microsoft Office PowerPoint</Application>
  <PresentationFormat>Довільний</PresentationFormat>
  <Paragraphs>41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Continental_World_16x9</vt:lpstr>
      <vt:lpstr>Шкірні захворювання</vt:lpstr>
      <vt:lpstr>Атерома</vt:lpstr>
      <vt:lpstr>Бешиха</vt:lpstr>
      <vt:lpstr>Виразка</vt:lpstr>
      <vt:lpstr>Висівкоподібний (різнокольоровий) лишай</vt:lpstr>
      <vt:lpstr>Дерматит</vt:lpstr>
      <vt:lpstr>Екзема</vt:lpstr>
      <vt:lpstr>Заїда</vt:lpstr>
      <vt:lpstr>Короста</vt:lpstr>
      <vt:lpstr>Нома</vt:lpstr>
      <vt:lpstr>Псоріаз</vt:lpstr>
      <vt:lpstr>Фолікуліт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2015-02-05T17:22:32Z</dcterms:created>
  <dcterms:modified xsi:type="dcterms:W3CDTF">2015-02-05T18:30:13Z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