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A2E1B7-CD5E-4431-A62A-B91139C9F7D6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9FE6DA6-6331-4741-B747-88B9B946EA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3933056"/>
            <a:ext cx="3313355" cy="170216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Біосферний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заповідник</a:t>
            </a:r>
            <a:r>
              <a:rPr lang="ru-RU" b="1" dirty="0">
                <a:solidFill>
                  <a:srgbClr val="002060"/>
                </a:solidFill>
              </a:rPr>
              <a:t> «</a:t>
            </a:r>
            <a:r>
              <a:rPr lang="ru-RU" b="1" dirty="0" err="1">
                <a:solidFill>
                  <a:srgbClr val="002060"/>
                </a:solidFill>
              </a:rPr>
              <a:t>Асканія</a:t>
            </a:r>
            <a:r>
              <a:rPr lang="ru-RU" b="1" dirty="0">
                <a:solidFill>
                  <a:srgbClr val="002060"/>
                </a:solidFill>
              </a:rPr>
              <a:t>-Нова» </a:t>
            </a:r>
            <a:r>
              <a:rPr lang="ru-RU" b="1" dirty="0" err="1">
                <a:solidFill>
                  <a:srgbClr val="002060"/>
                </a:solidFill>
              </a:rPr>
              <a:t>ім</a:t>
            </a:r>
            <a:r>
              <a:rPr lang="ru-RU" b="1" dirty="0">
                <a:solidFill>
                  <a:srgbClr val="002060"/>
                </a:solidFill>
              </a:rPr>
              <a:t>. Ф. Е. Фальц-</a:t>
            </a:r>
            <a:r>
              <a:rPr lang="ru-RU" b="1" dirty="0" err="1">
                <a:solidFill>
                  <a:srgbClr val="002060"/>
                </a:solidFill>
              </a:rPr>
              <a:t>Фейна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" y="2420888"/>
            <a:ext cx="4479099" cy="3818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0746" y="476672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Ласкаво</a:t>
            </a:r>
            <a:b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просимо!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60040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3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4869159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              </a:t>
            </a:r>
            <a:r>
              <a:rPr lang="uk-UA" sz="2800" b="1" dirty="0" smtClean="0">
                <a:solidFill>
                  <a:srgbClr val="C00000"/>
                </a:solidFill>
              </a:rPr>
              <a:t>Підготувала: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                    </a:t>
            </a:r>
            <a:r>
              <a:rPr lang="uk-UA" sz="3200" b="1" dirty="0" smtClean="0">
                <a:solidFill>
                  <a:srgbClr val="C00000"/>
                </a:solidFill>
              </a:rPr>
              <a:t>Бойко Марія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7"/>
            <a:ext cx="6624736" cy="42484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171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437112"/>
            <a:ext cx="3300984" cy="14630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Асканія</a:t>
            </a:r>
            <a:r>
              <a:rPr lang="ru-RU" b="1" dirty="0">
                <a:solidFill>
                  <a:srgbClr val="002060"/>
                </a:solidFill>
              </a:rPr>
              <a:t>-Нова» </a:t>
            </a:r>
            <a:r>
              <a:rPr lang="ru-RU" b="1" dirty="0" err="1">
                <a:solidFill>
                  <a:srgbClr val="002060"/>
                </a:solidFill>
              </a:rPr>
              <a:t>ім</a:t>
            </a:r>
            <a:r>
              <a:rPr lang="ru-RU" b="1" dirty="0">
                <a:solidFill>
                  <a:srgbClr val="002060"/>
                </a:solidFill>
              </a:rPr>
              <a:t>. Ф. Е. Фальц-</a:t>
            </a:r>
            <a:r>
              <a:rPr lang="ru-RU" b="1" dirty="0" err="1">
                <a:solidFill>
                  <a:srgbClr val="002060"/>
                </a:solidFill>
              </a:rPr>
              <a:t>Фейна</a:t>
            </a:r>
            <a:r>
              <a:rPr lang="ru-RU" b="1" dirty="0">
                <a:solidFill>
                  <a:srgbClr val="002060"/>
                </a:solidFill>
              </a:rPr>
              <a:t> — </a:t>
            </a:r>
            <a:r>
              <a:rPr lang="ru-RU" b="1" dirty="0" err="1">
                <a:solidFill>
                  <a:srgbClr val="002060"/>
                </a:solidFill>
              </a:rPr>
              <a:t>науково-дослідна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установа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системі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Національної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академії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аграрних</a:t>
            </a:r>
            <a:r>
              <a:rPr lang="ru-RU" b="1" dirty="0">
                <a:solidFill>
                  <a:srgbClr val="002060"/>
                </a:solidFill>
              </a:rPr>
              <a:t> наук </a:t>
            </a:r>
            <a:r>
              <a:rPr lang="ru-RU" b="1" dirty="0" err="1">
                <a:solidFill>
                  <a:srgbClr val="002060"/>
                </a:solidFill>
              </a:rPr>
              <a:t>України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державний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заповідник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заснований</a:t>
            </a:r>
            <a:r>
              <a:rPr lang="ru-RU" b="1" dirty="0">
                <a:solidFill>
                  <a:srgbClr val="002060"/>
                </a:solidFill>
              </a:rPr>
              <a:t> в 1874 </a:t>
            </a:r>
            <a:r>
              <a:rPr lang="ru-RU" b="1" dirty="0" err="1">
                <a:solidFill>
                  <a:srgbClr val="002060"/>
                </a:solidFill>
              </a:rPr>
              <a:t>році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Фрідріхом</a:t>
            </a:r>
            <a:r>
              <a:rPr lang="ru-RU" b="1" dirty="0">
                <a:solidFill>
                  <a:srgbClr val="002060"/>
                </a:solidFill>
              </a:rPr>
              <a:t> Фальц-</a:t>
            </a:r>
            <a:r>
              <a:rPr lang="ru-RU" b="1" dirty="0" err="1">
                <a:solidFill>
                  <a:srgbClr val="002060"/>
                </a:solidFill>
              </a:rPr>
              <a:t>Фейном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1" y="476672"/>
            <a:ext cx="4066011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1" y="3129120"/>
            <a:ext cx="4061690" cy="31112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391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268760"/>
            <a:ext cx="3300573" cy="3672408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1800" b="1" dirty="0" err="1" smtClean="0">
                <a:solidFill>
                  <a:srgbClr val="002060"/>
                </a:solidFill>
              </a:rPr>
              <a:t>Спочатку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юний</a:t>
            </a:r>
            <a:r>
              <a:rPr lang="ru-RU" sz="1800" b="1" dirty="0">
                <a:solidFill>
                  <a:srgbClr val="002060"/>
                </a:solidFill>
              </a:rPr>
              <a:t> Фальц-</a:t>
            </a:r>
            <a:r>
              <a:rPr lang="ru-RU" sz="1800" b="1" dirty="0" err="1">
                <a:solidFill>
                  <a:srgbClr val="002060"/>
                </a:solidFill>
              </a:rPr>
              <a:t>Фейн</a:t>
            </a:r>
            <a:r>
              <a:rPr lang="ru-RU" sz="1800" b="1" dirty="0">
                <a:solidFill>
                  <a:srgbClr val="002060"/>
                </a:solidFill>
              </a:rPr>
              <a:t> ставив за мету </a:t>
            </a:r>
            <a:r>
              <a:rPr lang="ru-RU" sz="1800" b="1" dirty="0" err="1">
                <a:solidFill>
                  <a:srgbClr val="002060"/>
                </a:solidFill>
              </a:rPr>
              <a:t>збереження</a:t>
            </a:r>
            <a:r>
              <a:rPr lang="ru-RU" sz="1800" b="1" dirty="0">
                <a:solidFill>
                  <a:srgbClr val="002060"/>
                </a:solidFill>
              </a:rPr>
              <a:t> диких </a:t>
            </a:r>
            <a:r>
              <a:rPr lang="ru-RU" sz="1800" b="1" dirty="0" err="1">
                <a:solidFill>
                  <a:srgbClr val="002060"/>
                </a:solidFill>
              </a:rPr>
              <a:t>тварин</a:t>
            </a:r>
            <a:r>
              <a:rPr lang="ru-RU" sz="1800" b="1" dirty="0">
                <a:solidFill>
                  <a:srgbClr val="002060"/>
                </a:solidFill>
              </a:rPr>
              <a:t> — у 1874 р. 11-річному </a:t>
            </a:r>
            <a:r>
              <a:rPr lang="ru-RU" sz="1800" b="1" dirty="0" err="1">
                <a:solidFill>
                  <a:srgbClr val="002060"/>
                </a:solidFill>
              </a:rPr>
              <a:t>хлопцю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зводять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вольєри</a:t>
            </a:r>
            <a:r>
              <a:rPr lang="ru-RU" sz="1800" b="1" dirty="0">
                <a:solidFill>
                  <a:srgbClr val="002060"/>
                </a:solidFill>
              </a:rPr>
              <a:t> для </a:t>
            </a:r>
            <a:r>
              <a:rPr lang="ru-RU" sz="1800" b="1" dirty="0" err="1">
                <a:solidFill>
                  <a:srgbClr val="002060"/>
                </a:solidFill>
              </a:rPr>
              <a:t>утримання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тварин</a:t>
            </a:r>
            <a:r>
              <a:rPr lang="ru-RU" sz="1800" b="1" dirty="0">
                <a:solidFill>
                  <a:srgbClr val="002060"/>
                </a:solidFill>
              </a:rPr>
              <a:t>. У 1887 </a:t>
            </a:r>
            <a:r>
              <a:rPr lang="ru-RU" sz="1800" b="1" dirty="0" err="1">
                <a:solidFill>
                  <a:srgbClr val="002060"/>
                </a:solidFill>
              </a:rPr>
              <a:t>році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було</a:t>
            </a:r>
            <a:r>
              <a:rPr lang="ru-RU" sz="1800" b="1" dirty="0">
                <a:solidFill>
                  <a:srgbClr val="002060"/>
                </a:solidFill>
              </a:rPr>
              <a:t> створено </a:t>
            </a:r>
            <a:r>
              <a:rPr lang="ru-RU" sz="1800" b="1" dirty="0" err="1">
                <a:solidFill>
                  <a:srgbClr val="002060"/>
                </a:solidFill>
              </a:rPr>
              <a:t>ботанічний</a:t>
            </a:r>
            <a:r>
              <a:rPr lang="ru-RU" sz="1800" b="1" dirty="0">
                <a:solidFill>
                  <a:srgbClr val="002060"/>
                </a:solidFill>
              </a:rPr>
              <a:t> сад.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  У </a:t>
            </a:r>
            <a:r>
              <a:rPr lang="ru-RU" sz="1800" b="1" dirty="0">
                <a:solidFill>
                  <a:srgbClr val="002060"/>
                </a:solidFill>
              </a:rPr>
              <a:t>1898 р. Фальц-</a:t>
            </a:r>
            <a:r>
              <a:rPr lang="ru-RU" sz="1800" b="1" dirty="0" err="1">
                <a:solidFill>
                  <a:srgbClr val="002060"/>
                </a:solidFill>
              </a:rPr>
              <a:t>Фейн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err="1">
                <a:solidFill>
                  <a:srgbClr val="002060"/>
                </a:solidFill>
              </a:rPr>
              <a:t>оголошує</a:t>
            </a:r>
            <a:r>
              <a:rPr lang="ru-RU" sz="1800" b="1" dirty="0">
                <a:solidFill>
                  <a:srgbClr val="002060"/>
                </a:solidFill>
              </a:rPr>
              <a:t> про </a:t>
            </a:r>
            <a:r>
              <a:rPr lang="ru-RU" sz="1800" b="1" dirty="0" err="1">
                <a:solidFill>
                  <a:srgbClr val="002060"/>
                </a:solidFill>
              </a:rPr>
              <a:t>відкриття</a:t>
            </a:r>
            <a:r>
              <a:rPr lang="ru-RU" sz="1800" b="1" dirty="0">
                <a:solidFill>
                  <a:srgbClr val="002060"/>
                </a:solidFill>
              </a:rPr>
              <a:t> приватного </a:t>
            </a:r>
            <a:r>
              <a:rPr lang="ru-RU" sz="1800" b="1" dirty="0" err="1">
                <a:solidFill>
                  <a:srgbClr val="002060"/>
                </a:solidFill>
              </a:rPr>
              <a:t>заповідника</a:t>
            </a:r>
            <a:r>
              <a:rPr lang="ru-RU" sz="1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9"/>
            <a:ext cx="4248473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1" y="3645024"/>
            <a:ext cx="4249663" cy="3006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95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836712"/>
            <a:ext cx="3300573" cy="5040560"/>
          </a:xfrm>
        </p:spPr>
        <p:txBody>
          <a:bodyPr>
            <a:normAutofit/>
          </a:bodyPr>
          <a:lstStyle/>
          <a:p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становить 33 307,6 га, з них 11 054 га — «абсолютно </a:t>
            </a:r>
            <a:r>
              <a:rPr lang="ru-RU" dirty="0" err="1"/>
              <a:t>заповідна</a:t>
            </a:r>
            <a:r>
              <a:rPr lang="ru-RU" dirty="0"/>
              <a:t>» </a:t>
            </a:r>
            <a:r>
              <a:rPr lang="ru-RU" dirty="0" err="1"/>
              <a:t>степова</a:t>
            </a:r>
            <a:r>
              <a:rPr lang="ru-RU" dirty="0"/>
              <a:t> зона. </a:t>
            </a:r>
            <a:r>
              <a:rPr lang="ru-RU" dirty="0" err="1"/>
              <a:t>Асканійський</a:t>
            </a:r>
            <a:r>
              <a:rPr lang="ru-RU" dirty="0"/>
              <a:t> степ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типчаково</a:t>
            </a:r>
            <a:r>
              <a:rPr lang="ru-RU" dirty="0"/>
              <a:t>—</a:t>
            </a:r>
            <a:r>
              <a:rPr lang="ru-RU" dirty="0" err="1"/>
              <a:t>ковиловим</a:t>
            </a:r>
            <a:r>
              <a:rPr lang="ru-RU" dirty="0"/>
              <a:t>. У </a:t>
            </a:r>
            <a:r>
              <a:rPr lang="ru-RU" dirty="0" err="1"/>
              <a:t>заповіднику</a:t>
            </a:r>
            <a:r>
              <a:rPr lang="ru-RU" dirty="0"/>
              <a:t> є не </a:t>
            </a:r>
            <a:r>
              <a:rPr lang="ru-RU" dirty="0" err="1"/>
              <a:t>менше</a:t>
            </a:r>
            <a:r>
              <a:rPr lang="ru-RU" dirty="0"/>
              <a:t> 1155 </a:t>
            </a:r>
            <a:r>
              <a:rPr lang="ru-RU" dirty="0" err="1"/>
              <a:t>видів</a:t>
            </a:r>
            <a:r>
              <a:rPr lang="ru-RU" dirty="0"/>
              <a:t> членистоногих, 7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земноводних</a:t>
            </a:r>
            <a:r>
              <a:rPr lang="ru-RU" dirty="0"/>
              <a:t> та </a:t>
            </a:r>
            <a:r>
              <a:rPr lang="ru-RU" dirty="0" err="1"/>
              <a:t>плазунів</a:t>
            </a:r>
            <a:r>
              <a:rPr lang="ru-RU" dirty="0"/>
              <a:t>, 18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, в </a:t>
            </a:r>
            <a:r>
              <a:rPr lang="ru-RU" dirty="0" err="1"/>
              <a:t>різні</a:t>
            </a:r>
            <a:r>
              <a:rPr lang="ru-RU" dirty="0"/>
              <a:t> пори року </a:t>
            </a:r>
            <a:r>
              <a:rPr lang="ru-RU" dirty="0" err="1"/>
              <a:t>пролітає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270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107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на </a:t>
            </a:r>
            <a:r>
              <a:rPr lang="ru-RU" dirty="0" err="1"/>
              <a:t>гніздування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тут </a:t>
            </a:r>
            <a:r>
              <a:rPr lang="ru-RU" dirty="0" err="1"/>
              <a:t>ростуть</a:t>
            </a:r>
            <a:r>
              <a:rPr lang="ru-RU" dirty="0"/>
              <a:t> 478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У </a:t>
            </a:r>
            <a:r>
              <a:rPr lang="ru-RU" dirty="0" err="1"/>
              <a:t>Червону</a:t>
            </a:r>
            <a:r>
              <a:rPr lang="ru-RU" dirty="0"/>
              <a:t> книгу </a:t>
            </a:r>
            <a:r>
              <a:rPr lang="ru-RU" dirty="0" err="1"/>
              <a:t>України</a:t>
            </a:r>
            <a:r>
              <a:rPr lang="ru-RU" dirty="0"/>
              <a:t> занесено 13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3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 та 4 — </a:t>
            </a:r>
            <a:r>
              <a:rPr lang="ru-RU" dirty="0" err="1"/>
              <a:t>лишайників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248472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248472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74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3888432" cy="230425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0" dirty="0" err="1" smtClean="0">
                <a:solidFill>
                  <a:srgbClr val="002060"/>
                </a:solidFill>
              </a:rPr>
              <a:t>Під</a:t>
            </a:r>
            <a:r>
              <a:rPr lang="ru-RU" sz="1600" b="0" dirty="0" smtClean="0">
                <a:solidFill>
                  <a:srgbClr val="002060"/>
                </a:solidFill>
              </a:rPr>
              <a:t> </a:t>
            </a:r>
            <a:r>
              <a:rPr lang="ru-RU" sz="1600" b="0" dirty="0" err="1" smtClean="0">
                <a:solidFill>
                  <a:srgbClr val="002060"/>
                </a:solidFill>
              </a:rPr>
              <a:t>ботанічний</a:t>
            </a:r>
            <a:r>
              <a:rPr lang="ru-RU" sz="1600" b="0" dirty="0" smtClean="0">
                <a:solidFill>
                  <a:srgbClr val="002060"/>
                </a:solidFill>
              </a:rPr>
              <a:t> сад </a:t>
            </a:r>
            <a:r>
              <a:rPr lang="ru-RU" sz="1600" b="0" dirty="0" err="1">
                <a:solidFill>
                  <a:srgbClr val="002060"/>
                </a:solidFill>
              </a:rPr>
              <a:t>відведена</a:t>
            </a:r>
            <a:r>
              <a:rPr lang="ru-RU" sz="1600" b="0" dirty="0">
                <a:solidFill>
                  <a:srgbClr val="002060"/>
                </a:solidFill>
              </a:rPr>
              <a:t> </a:t>
            </a:r>
            <a:r>
              <a:rPr lang="ru-RU" sz="1600" b="0" dirty="0" err="1">
                <a:solidFill>
                  <a:srgbClr val="002060"/>
                </a:solidFill>
              </a:rPr>
              <a:t>територія</a:t>
            </a:r>
            <a:r>
              <a:rPr lang="ru-RU" sz="1600" b="0" dirty="0">
                <a:solidFill>
                  <a:srgbClr val="002060"/>
                </a:solidFill>
              </a:rPr>
              <a:t> у 170 </a:t>
            </a:r>
            <a:r>
              <a:rPr lang="ru-RU" sz="1600" b="0" dirty="0" err="1">
                <a:solidFill>
                  <a:srgbClr val="002060"/>
                </a:solidFill>
              </a:rPr>
              <a:t>гектарів</a:t>
            </a:r>
            <a:r>
              <a:rPr lang="ru-RU" sz="1600" b="0" dirty="0">
                <a:solidFill>
                  <a:srgbClr val="002060"/>
                </a:solidFill>
              </a:rPr>
              <a:t>. </a:t>
            </a:r>
            <a:r>
              <a:rPr lang="ru-RU" sz="1600" b="0" dirty="0" err="1">
                <a:solidFill>
                  <a:srgbClr val="002060"/>
                </a:solidFill>
              </a:rPr>
              <a:t>Перші</a:t>
            </a:r>
            <a:r>
              <a:rPr lang="ru-RU" sz="1600" b="0" dirty="0">
                <a:solidFill>
                  <a:srgbClr val="002060"/>
                </a:solidFill>
              </a:rPr>
              <a:t> </a:t>
            </a:r>
            <a:r>
              <a:rPr lang="ru-RU" sz="1600" b="0" dirty="0" err="1">
                <a:solidFill>
                  <a:srgbClr val="002060"/>
                </a:solidFill>
              </a:rPr>
              <a:t>ділянки</a:t>
            </a:r>
            <a:r>
              <a:rPr lang="ru-RU" sz="1600" b="0" dirty="0">
                <a:solidFill>
                  <a:srgbClr val="002060"/>
                </a:solidFill>
              </a:rPr>
              <a:t> саду </a:t>
            </a:r>
            <a:r>
              <a:rPr lang="ru-RU" sz="1600" b="0" dirty="0" err="1">
                <a:solidFill>
                  <a:srgbClr val="002060"/>
                </a:solidFill>
              </a:rPr>
              <a:t>розплановані</a:t>
            </a:r>
            <a:r>
              <a:rPr lang="ru-RU" sz="1600" b="0" dirty="0">
                <a:solidFill>
                  <a:srgbClr val="002060"/>
                </a:solidFill>
              </a:rPr>
              <a:t> </a:t>
            </a:r>
            <a:r>
              <a:rPr lang="ru-RU" sz="1600" b="0" dirty="0" err="1">
                <a:solidFill>
                  <a:srgbClr val="002060"/>
                </a:solidFill>
              </a:rPr>
              <a:t>ще</a:t>
            </a:r>
            <a:r>
              <a:rPr lang="ru-RU" sz="1600" b="0" dirty="0">
                <a:solidFill>
                  <a:srgbClr val="002060"/>
                </a:solidFill>
              </a:rPr>
              <a:t> у 1887 р. На </a:t>
            </a:r>
            <a:r>
              <a:rPr lang="ru-RU" sz="1600" b="0" dirty="0" err="1">
                <a:solidFill>
                  <a:srgbClr val="002060"/>
                </a:solidFill>
              </a:rPr>
              <a:t>кінець</a:t>
            </a:r>
            <a:r>
              <a:rPr lang="ru-RU" sz="1600" b="0" dirty="0">
                <a:solidFill>
                  <a:srgbClr val="002060"/>
                </a:solidFill>
              </a:rPr>
              <a:t> 20 </a:t>
            </a:r>
            <a:r>
              <a:rPr lang="ru-RU" sz="1600" b="0" dirty="0" err="1">
                <a:solidFill>
                  <a:srgbClr val="002060"/>
                </a:solidFill>
              </a:rPr>
              <a:t>століття</a:t>
            </a:r>
            <a:r>
              <a:rPr lang="ru-RU" sz="1600" b="0" dirty="0">
                <a:solidFill>
                  <a:srgbClr val="002060"/>
                </a:solidFill>
              </a:rPr>
              <a:t> </a:t>
            </a:r>
            <a:r>
              <a:rPr lang="ru-RU" sz="1600" b="0" dirty="0" err="1">
                <a:solidFill>
                  <a:srgbClr val="002060"/>
                </a:solidFill>
              </a:rPr>
              <a:t>колекція</a:t>
            </a:r>
            <a:r>
              <a:rPr lang="ru-RU" sz="1600" b="0" dirty="0">
                <a:solidFill>
                  <a:srgbClr val="002060"/>
                </a:solidFill>
              </a:rPr>
              <a:t> </a:t>
            </a:r>
            <a:r>
              <a:rPr lang="ru-RU" sz="1600" b="0" dirty="0" err="1">
                <a:solidFill>
                  <a:srgbClr val="002060"/>
                </a:solidFill>
              </a:rPr>
              <a:t>рослин</a:t>
            </a:r>
            <a:r>
              <a:rPr lang="ru-RU" sz="1600" b="0" dirty="0">
                <a:solidFill>
                  <a:srgbClr val="002060"/>
                </a:solidFill>
              </a:rPr>
              <a:t> </a:t>
            </a:r>
            <a:r>
              <a:rPr lang="ru-RU" sz="1600" b="0" dirty="0" err="1">
                <a:solidFill>
                  <a:srgbClr val="002060"/>
                </a:solidFill>
              </a:rPr>
              <a:t>досягла</a:t>
            </a:r>
            <a:r>
              <a:rPr lang="ru-RU" sz="1600" b="0" dirty="0">
                <a:solidFill>
                  <a:srgbClr val="002060"/>
                </a:solidFill>
              </a:rPr>
              <a:t> 1000 </a:t>
            </a:r>
            <a:r>
              <a:rPr lang="ru-RU" sz="1600" b="0" dirty="0" err="1">
                <a:solidFill>
                  <a:srgbClr val="002060"/>
                </a:solidFill>
              </a:rPr>
              <a:t>чагарників</a:t>
            </a:r>
            <a:r>
              <a:rPr lang="ru-RU" sz="1600" b="0" dirty="0">
                <a:solidFill>
                  <a:srgbClr val="002060"/>
                </a:solidFill>
              </a:rPr>
              <a:t> та дерев. </a:t>
            </a:r>
            <a:r>
              <a:rPr lang="ru-RU" sz="1600" b="0" dirty="0" err="1">
                <a:solidFill>
                  <a:srgbClr val="002060"/>
                </a:solidFill>
              </a:rPr>
              <a:t>Краєвиди</a:t>
            </a:r>
            <a:r>
              <a:rPr lang="ru-RU" sz="1600" b="0" dirty="0">
                <a:solidFill>
                  <a:srgbClr val="002060"/>
                </a:solidFill>
              </a:rPr>
              <a:t> саду </a:t>
            </a:r>
            <a:r>
              <a:rPr lang="ru-RU" sz="1600" b="0" dirty="0" err="1">
                <a:solidFill>
                  <a:srgbClr val="002060"/>
                </a:solidFill>
              </a:rPr>
              <a:t>підсилені</a:t>
            </a:r>
            <a:r>
              <a:rPr lang="ru-RU" sz="1600" b="0" dirty="0">
                <a:solidFill>
                  <a:srgbClr val="002060"/>
                </a:solidFill>
              </a:rPr>
              <a:t> ставком і </a:t>
            </a:r>
            <a:r>
              <a:rPr lang="ru-RU" sz="1600" b="0" dirty="0" err="1">
                <a:solidFill>
                  <a:srgbClr val="002060"/>
                </a:solidFill>
              </a:rPr>
              <a:t>павільйоном</a:t>
            </a:r>
            <a:r>
              <a:rPr lang="ru-RU" sz="1600" b="0" dirty="0">
                <a:solidFill>
                  <a:srgbClr val="002060"/>
                </a:solidFill>
              </a:rPr>
              <a:t> Грот, де колись </a:t>
            </a:r>
            <a:r>
              <a:rPr lang="ru-RU" sz="1600" b="0" dirty="0" err="1">
                <a:solidFill>
                  <a:srgbClr val="002060"/>
                </a:solidFill>
              </a:rPr>
              <a:t>знімали</a:t>
            </a:r>
            <a:r>
              <a:rPr lang="ru-RU" sz="1600" b="0" dirty="0">
                <a:solidFill>
                  <a:srgbClr val="002060"/>
                </a:solidFill>
              </a:rPr>
              <a:t> </a:t>
            </a:r>
            <a:r>
              <a:rPr lang="ru-RU" sz="1600" b="0" dirty="0" err="1">
                <a:solidFill>
                  <a:srgbClr val="002060"/>
                </a:solidFill>
              </a:rPr>
              <a:t>стару</a:t>
            </a:r>
            <a:r>
              <a:rPr lang="ru-RU" sz="1600" b="0" dirty="0">
                <a:solidFill>
                  <a:srgbClr val="002060"/>
                </a:solidFill>
              </a:rPr>
              <a:t> </a:t>
            </a:r>
            <a:r>
              <a:rPr lang="ru-RU" sz="1600" b="0" dirty="0" err="1">
                <a:solidFill>
                  <a:srgbClr val="002060"/>
                </a:solidFill>
              </a:rPr>
              <a:t>кінострічку</a:t>
            </a:r>
            <a:r>
              <a:rPr lang="ru-RU" sz="1600" b="0" dirty="0">
                <a:solidFill>
                  <a:srgbClr val="002060"/>
                </a:solidFill>
              </a:rPr>
              <a:t> «</a:t>
            </a:r>
            <a:r>
              <a:rPr lang="ru-RU" sz="1600" b="0" dirty="0" err="1">
                <a:solidFill>
                  <a:srgbClr val="002060"/>
                </a:solidFill>
              </a:rPr>
              <a:t>Діти</a:t>
            </a:r>
            <a:r>
              <a:rPr lang="ru-RU" sz="1600" b="0" dirty="0">
                <a:solidFill>
                  <a:srgbClr val="002060"/>
                </a:solidFill>
              </a:rPr>
              <a:t> </a:t>
            </a:r>
            <a:r>
              <a:rPr lang="ru-RU" sz="1600" b="0" dirty="0" err="1">
                <a:solidFill>
                  <a:srgbClr val="002060"/>
                </a:solidFill>
              </a:rPr>
              <a:t>капітана</a:t>
            </a:r>
            <a:r>
              <a:rPr lang="ru-RU" sz="1600" b="0" dirty="0">
                <a:solidFill>
                  <a:srgbClr val="002060"/>
                </a:solidFill>
              </a:rPr>
              <a:t> Гранта».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3672408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692696"/>
            <a:ext cx="3816424" cy="20162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0" dirty="0" err="1">
                <a:solidFill>
                  <a:srgbClr val="002060"/>
                </a:solidFill>
              </a:rPr>
              <a:t>Заповідник</a:t>
            </a:r>
            <a:r>
              <a:rPr lang="ru-RU" sz="1800" b="0" dirty="0">
                <a:solidFill>
                  <a:srgbClr val="002060"/>
                </a:solidFill>
              </a:rPr>
              <a:t> </a:t>
            </a:r>
            <a:r>
              <a:rPr lang="ru-RU" sz="1800" b="0" dirty="0" err="1">
                <a:solidFill>
                  <a:srgbClr val="002060"/>
                </a:solidFill>
              </a:rPr>
              <a:t>утримує</a:t>
            </a:r>
            <a:r>
              <a:rPr lang="ru-RU" sz="1800" b="0" dirty="0">
                <a:solidFill>
                  <a:srgbClr val="002060"/>
                </a:solidFill>
              </a:rPr>
              <a:t> </a:t>
            </a:r>
            <a:r>
              <a:rPr lang="ru-RU" sz="1800" b="0" dirty="0" err="1">
                <a:solidFill>
                  <a:srgbClr val="002060"/>
                </a:solidFill>
              </a:rPr>
              <a:t>близько</a:t>
            </a:r>
            <a:r>
              <a:rPr lang="ru-RU" sz="1800" b="0" dirty="0">
                <a:solidFill>
                  <a:srgbClr val="002060"/>
                </a:solidFill>
              </a:rPr>
              <a:t> 800 </a:t>
            </a:r>
            <a:r>
              <a:rPr lang="ru-RU" sz="1800" b="0" dirty="0" err="1">
                <a:solidFill>
                  <a:srgbClr val="002060"/>
                </a:solidFill>
              </a:rPr>
              <a:t>різновидів</a:t>
            </a:r>
            <a:r>
              <a:rPr lang="ru-RU" sz="1800" b="0" dirty="0">
                <a:solidFill>
                  <a:srgbClr val="002060"/>
                </a:solidFill>
              </a:rPr>
              <a:t> диких </a:t>
            </a:r>
            <a:r>
              <a:rPr lang="ru-RU" sz="1800" b="0" dirty="0" err="1">
                <a:solidFill>
                  <a:srgbClr val="002060"/>
                </a:solidFill>
              </a:rPr>
              <a:t>копитних</a:t>
            </a:r>
            <a:r>
              <a:rPr lang="ru-RU" sz="1800" b="0" dirty="0">
                <a:solidFill>
                  <a:srgbClr val="002060"/>
                </a:solidFill>
              </a:rPr>
              <a:t> та </a:t>
            </a:r>
            <a:r>
              <a:rPr lang="ru-RU" sz="1800" b="0" dirty="0" err="1">
                <a:solidFill>
                  <a:srgbClr val="002060"/>
                </a:solidFill>
              </a:rPr>
              <a:t>гібридних</a:t>
            </a:r>
            <a:r>
              <a:rPr lang="ru-RU" sz="1800" b="0" dirty="0">
                <a:solidFill>
                  <a:srgbClr val="002060"/>
                </a:solidFill>
              </a:rPr>
              <a:t> форм свиней, </a:t>
            </a:r>
            <a:r>
              <a:rPr lang="ru-RU" sz="1800" b="0" dirty="0" err="1">
                <a:solidFill>
                  <a:srgbClr val="002060"/>
                </a:solidFill>
              </a:rPr>
              <a:t>оленів</a:t>
            </a:r>
            <a:r>
              <a:rPr lang="ru-RU" sz="1800" b="0" dirty="0">
                <a:solidFill>
                  <a:srgbClr val="002060"/>
                </a:solidFill>
              </a:rPr>
              <a:t>, коней </a:t>
            </a:r>
            <a:r>
              <a:rPr lang="ru-RU" sz="1800" b="0" dirty="0" err="1">
                <a:solidFill>
                  <a:srgbClr val="002060"/>
                </a:solidFill>
              </a:rPr>
              <a:t>Пржевальського</a:t>
            </a:r>
            <a:r>
              <a:rPr lang="ru-RU" sz="1800" b="0" dirty="0">
                <a:solidFill>
                  <a:srgbClr val="002060"/>
                </a:solidFill>
              </a:rPr>
              <a:t>, </a:t>
            </a:r>
            <a:r>
              <a:rPr lang="ru-RU" sz="1800" b="0" dirty="0" err="1">
                <a:solidFill>
                  <a:srgbClr val="002060"/>
                </a:solidFill>
              </a:rPr>
              <a:t>бізонів</a:t>
            </a:r>
            <a:r>
              <a:rPr lang="ru-RU" sz="1800" b="0" dirty="0">
                <a:solidFill>
                  <a:srgbClr val="002060"/>
                </a:solidFill>
              </a:rPr>
              <a:t>, антилоп, </a:t>
            </a:r>
            <a:r>
              <a:rPr lang="ru-RU" sz="1800" b="0" dirty="0" err="1">
                <a:solidFill>
                  <a:srgbClr val="002060"/>
                </a:solidFill>
              </a:rPr>
              <a:t>баранів</a:t>
            </a:r>
            <a:r>
              <a:rPr lang="ru-RU" sz="1800" b="0" dirty="0">
                <a:solidFill>
                  <a:srgbClr val="002060"/>
                </a:solidFill>
              </a:rPr>
              <a:t>, </a:t>
            </a:r>
            <a:r>
              <a:rPr lang="ru-RU" sz="1800" b="0" dirty="0" err="1">
                <a:solidFill>
                  <a:srgbClr val="002060"/>
                </a:solidFill>
              </a:rPr>
              <a:t>биків</a:t>
            </a:r>
            <a:r>
              <a:rPr lang="ru-RU" sz="1800" b="0" dirty="0">
                <a:solidFill>
                  <a:srgbClr val="002060"/>
                </a:solidFill>
              </a:rPr>
              <a:t>, </a:t>
            </a:r>
            <a:r>
              <a:rPr lang="ru-RU" sz="1800" b="0" dirty="0" err="1">
                <a:solidFill>
                  <a:srgbClr val="002060"/>
                </a:solidFill>
              </a:rPr>
              <a:t>верблюдів</a:t>
            </a:r>
            <a:r>
              <a:rPr lang="ru-RU" sz="1800" b="0" dirty="0">
                <a:solidFill>
                  <a:srgbClr val="002060"/>
                </a:solidFill>
              </a:rPr>
              <a:t>, лам, </a:t>
            </a:r>
            <a:r>
              <a:rPr lang="ru-RU" sz="1800" b="0" dirty="0" err="1">
                <a:solidFill>
                  <a:srgbClr val="002060"/>
                </a:solidFill>
              </a:rPr>
              <a:t>віслюків</a:t>
            </a:r>
            <a:r>
              <a:rPr lang="ru-RU" sz="1800" b="0" dirty="0">
                <a:solidFill>
                  <a:srgbClr val="002060"/>
                </a:solidFill>
              </a:rPr>
              <a:t> </a:t>
            </a:r>
            <a:r>
              <a:rPr lang="ru-RU" sz="1800" b="0" dirty="0" err="1">
                <a:solidFill>
                  <a:srgbClr val="002060"/>
                </a:solidFill>
              </a:rPr>
              <a:t>куланів</a:t>
            </a:r>
            <a:r>
              <a:rPr lang="ru-RU" sz="1800" b="0" dirty="0">
                <a:solidFill>
                  <a:srgbClr val="002060"/>
                </a:solidFill>
              </a:rPr>
              <a:t>, </a:t>
            </a:r>
            <a:r>
              <a:rPr lang="ru-RU" sz="1800" b="0" dirty="0" err="1">
                <a:solidFill>
                  <a:srgbClr val="002060"/>
                </a:solidFill>
              </a:rPr>
              <a:t>шотландських</a:t>
            </a:r>
            <a:r>
              <a:rPr lang="ru-RU" sz="1800" b="0" dirty="0">
                <a:solidFill>
                  <a:srgbClr val="002060"/>
                </a:solidFill>
              </a:rPr>
              <a:t> </a:t>
            </a:r>
            <a:r>
              <a:rPr lang="ru-RU" sz="1800" b="0" dirty="0" err="1">
                <a:solidFill>
                  <a:srgbClr val="002060"/>
                </a:solidFill>
              </a:rPr>
              <a:t>поні</a:t>
            </a:r>
            <a:r>
              <a:rPr lang="ru-RU" sz="1800" b="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96952"/>
            <a:ext cx="3743399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429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626" cy="1477968"/>
          </a:xfrm>
        </p:spPr>
        <p:txBody>
          <a:bodyPr>
            <a:noAutofit/>
          </a:bodyPr>
          <a:lstStyle/>
          <a:p>
            <a:r>
              <a:rPr lang="ru-RU" sz="1400" dirty="0" smtClean="0"/>
              <a:t>  </a:t>
            </a:r>
            <a:r>
              <a:rPr lang="ru-RU" sz="1400" b="1" dirty="0" err="1" smtClean="0">
                <a:solidFill>
                  <a:srgbClr val="002060"/>
                </a:solidFill>
              </a:rPr>
              <a:t>Відділом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зоопарку є </a:t>
            </a:r>
            <a:r>
              <a:rPr lang="ru-RU" sz="1400" b="1" dirty="0" err="1">
                <a:solidFill>
                  <a:srgbClr val="002060"/>
                </a:solidFill>
              </a:rPr>
              <a:t>орнітопарк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r>
              <a:rPr lang="ru-RU" sz="1400" b="1" dirty="0" err="1">
                <a:solidFill>
                  <a:srgbClr val="002060"/>
                </a:solidFill>
              </a:rPr>
              <a:t>що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розмішений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поблизу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ставків</a:t>
            </a:r>
            <a:r>
              <a:rPr lang="ru-RU" sz="1400" b="1" dirty="0">
                <a:solidFill>
                  <a:srgbClr val="002060"/>
                </a:solidFill>
              </a:rPr>
              <a:t> з протоками та </a:t>
            </a:r>
            <a:r>
              <a:rPr lang="ru-RU" sz="1400" b="1" dirty="0" err="1">
                <a:solidFill>
                  <a:srgbClr val="002060"/>
                </a:solidFill>
              </a:rPr>
              <a:t>острівцями</a:t>
            </a:r>
            <a:r>
              <a:rPr lang="ru-RU" sz="1400" b="1" dirty="0">
                <a:solidFill>
                  <a:srgbClr val="002060"/>
                </a:solidFill>
              </a:rPr>
              <a:t>. В </a:t>
            </a:r>
            <a:r>
              <a:rPr lang="ru-RU" sz="1400" b="1" dirty="0" err="1">
                <a:solidFill>
                  <a:srgbClr val="002060"/>
                </a:solidFill>
              </a:rPr>
              <a:t>орнітопарку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нараховують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більш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ніж</a:t>
            </a:r>
            <a:r>
              <a:rPr lang="ru-RU" sz="1400" b="1" dirty="0">
                <a:solidFill>
                  <a:srgbClr val="002060"/>
                </a:solidFill>
              </a:rPr>
              <a:t> 60 </a:t>
            </a:r>
            <a:r>
              <a:rPr lang="ru-RU" sz="1400" b="1" dirty="0" err="1">
                <a:solidFill>
                  <a:srgbClr val="002060"/>
                </a:solidFill>
              </a:rPr>
              <a:t>різновидів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птахів</a:t>
            </a:r>
            <a:r>
              <a:rPr lang="ru-RU" sz="1400" b="1" dirty="0">
                <a:solidFill>
                  <a:srgbClr val="002060"/>
                </a:solidFill>
              </a:rPr>
              <a:t> — </a:t>
            </a:r>
            <a:r>
              <a:rPr lang="ru-RU" sz="1400" b="1" dirty="0" err="1">
                <a:solidFill>
                  <a:srgbClr val="002060"/>
                </a:solidFill>
              </a:rPr>
              <a:t>лебеді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r>
              <a:rPr lang="ru-RU" sz="1400" b="1" dirty="0" err="1">
                <a:solidFill>
                  <a:srgbClr val="002060"/>
                </a:solidFill>
              </a:rPr>
              <a:t>фазани</a:t>
            </a:r>
            <a:r>
              <a:rPr lang="ru-RU" sz="1400" b="1" dirty="0">
                <a:solidFill>
                  <a:srgbClr val="002060"/>
                </a:solidFill>
              </a:rPr>
              <a:t>, качки, </a:t>
            </a:r>
            <a:r>
              <a:rPr lang="ru-RU" sz="1400" b="1" dirty="0" err="1">
                <a:solidFill>
                  <a:srgbClr val="002060"/>
                </a:solidFill>
              </a:rPr>
              <a:t>лелеки</a:t>
            </a:r>
            <a:r>
              <a:rPr lang="ru-RU" sz="1400" b="1" dirty="0">
                <a:solidFill>
                  <a:srgbClr val="002060"/>
                </a:solidFill>
              </a:rPr>
              <a:t>, гуси </a:t>
            </a:r>
            <a:r>
              <a:rPr lang="ru-RU" sz="1400" b="1" dirty="0" err="1">
                <a:solidFill>
                  <a:srgbClr val="002060"/>
                </a:solidFill>
              </a:rPr>
              <a:t>єгипетські</a:t>
            </a:r>
            <a:r>
              <a:rPr lang="ru-RU" sz="1400" b="1" dirty="0">
                <a:solidFill>
                  <a:srgbClr val="002060"/>
                </a:solidFill>
              </a:rPr>
              <a:t> та </a:t>
            </a:r>
            <a:r>
              <a:rPr lang="ru-RU" sz="1400" b="1" dirty="0" err="1">
                <a:solidFill>
                  <a:srgbClr val="002060"/>
                </a:solidFill>
              </a:rPr>
              <a:t>індійські</a:t>
            </a:r>
            <a:r>
              <a:rPr lang="ru-RU" sz="1400" b="1" dirty="0">
                <a:solidFill>
                  <a:srgbClr val="002060"/>
                </a:solidFill>
              </a:rPr>
              <a:t>, </a:t>
            </a:r>
            <a:r>
              <a:rPr lang="ru-RU" sz="1400" b="1" dirty="0" err="1">
                <a:solidFill>
                  <a:srgbClr val="002060"/>
                </a:solidFill>
              </a:rPr>
              <a:t>страуси</a:t>
            </a:r>
            <a:r>
              <a:rPr lang="ru-RU" sz="1400" b="1" dirty="0">
                <a:solidFill>
                  <a:srgbClr val="002060"/>
                </a:solidFill>
              </a:rPr>
              <a:t>.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В </a:t>
            </a:r>
            <a:r>
              <a:rPr lang="ru-RU" sz="1400" b="1" dirty="0" err="1">
                <a:solidFill>
                  <a:srgbClr val="002060"/>
                </a:solidFill>
              </a:rPr>
              <a:t>заповіднику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чотири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види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err="1">
                <a:solidFill>
                  <a:srgbClr val="002060"/>
                </a:solidFill>
              </a:rPr>
              <a:t>страусів</a:t>
            </a:r>
            <a:r>
              <a:rPr lang="ru-RU" sz="1400" b="1" dirty="0">
                <a:solidFill>
                  <a:srgbClr val="002060"/>
                </a:solidFill>
              </a:rPr>
              <a:t>: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   </a:t>
            </a:r>
            <a:r>
              <a:rPr lang="ru-RU" sz="1400" b="1" dirty="0" err="1" smtClean="0">
                <a:solidFill>
                  <a:srgbClr val="002060"/>
                </a:solidFill>
              </a:rPr>
              <a:t>африканський</a:t>
            </a: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   </a:t>
            </a:r>
            <a:r>
              <a:rPr lang="ru-RU" sz="1400" b="1" dirty="0" err="1" smtClean="0">
                <a:solidFill>
                  <a:srgbClr val="002060"/>
                </a:solidFill>
              </a:rPr>
              <a:t>південноамериканський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нанду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   </a:t>
            </a:r>
            <a:r>
              <a:rPr lang="ru-RU" sz="1400" b="1" dirty="0" err="1" smtClean="0">
                <a:solidFill>
                  <a:srgbClr val="002060"/>
                </a:solidFill>
              </a:rPr>
              <a:t>австралійський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ему </a:t>
            </a:r>
            <a:r>
              <a:rPr lang="ru-RU" sz="1400" b="1" dirty="0" err="1">
                <a:solidFill>
                  <a:srgbClr val="002060"/>
                </a:solidFill>
              </a:rPr>
              <a:t>тощо</a:t>
            </a:r>
            <a:r>
              <a:rPr lang="ru-RU" sz="1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816424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636912"/>
            <a:ext cx="3421062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43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04856" cy="232932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                                           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Головні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</a:rPr>
              <a:t>напрями</a:t>
            </a:r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роботи</a:t>
            </a:r>
            <a:r>
              <a:rPr lang="ru-RU" sz="1600" b="1" i="1" dirty="0" smtClean="0">
                <a:solidFill>
                  <a:srgbClr val="002060"/>
                </a:solidFill>
              </a:rPr>
              <a:t>:</a:t>
            </a:r>
            <a:r>
              <a:rPr lang="ru-RU" sz="1600" b="1" i="1" dirty="0">
                <a:solidFill>
                  <a:srgbClr val="002060"/>
                </a:solidFill>
              </a:rPr>
              <a:t/>
            </a:r>
            <a:br>
              <a:rPr lang="ru-RU" sz="1600" b="1" i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●</a:t>
            </a:r>
            <a:r>
              <a:rPr lang="ru-RU" sz="1600" b="1" dirty="0" err="1" smtClean="0">
                <a:solidFill>
                  <a:srgbClr val="002060"/>
                </a:solidFill>
              </a:rPr>
              <a:t>поліпшення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існуючих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створення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нових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порід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сільськогосподарських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тварин</a:t>
            </a:r>
            <a:r>
              <a:rPr lang="ru-RU" sz="1600" b="1" dirty="0">
                <a:solidFill>
                  <a:srgbClr val="002060"/>
                </a:solidFill>
              </a:rPr>
              <a:t>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●</a:t>
            </a:r>
            <a:r>
              <a:rPr lang="ru-RU" sz="1600" b="1" dirty="0" err="1" smtClean="0">
                <a:solidFill>
                  <a:srgbClr val="002060"/>
                </a:solidFill>
              </a:rPr>
              <a:t>розробка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питань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годівлі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сільськогосподарських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тварин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технології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продуктів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</a:t>
            </a:r>
            <a:r>
              <a:rPr lang="ru-RU" sz="1600" b="1" dirty="0" err="1" smtClean="0">
                <a:solidFill>
                  <a:srgbClr val="002060"/>
                </a:solidFill>
              </a:rPr>
              <a:t>тваринництва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економіки</a:t>
            </a:r>
            <a:r>
              <a:rPr lang="ru-RU" sz="1600" b="1" dirty="0">
                <a:solidFill>
                  <a:srgbClr val="002060"/>
                </a:solidFill>
              </a:rPr>
              <a:t> й </a:t>
            </a:r>
            <a:r>
              <a:rPr lang="ru-RU" sz="1600" b="1" dirty="0" err="1">
                <a:solidFill>
                  <a:srgbClr val="002060"/>
                </a:solidFill>
              </a:rPr>
              <a:t>організації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тваринництва</a:t>
            </a:r>
            <a:r>
              <a:rPr lang="ru-RU" sz="1600" b="1" dirty="0">
                <a:solidFill>
                  <a:srgbClr val="002060"/>
                </a:solidFill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</a:rPr>
              <a:t>степовій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зоні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України</a:t>
            </a:r>
            <a:r>
              <a:rPr lang="ru-RU" sz="1600" b="1" dirty="0">
                <a:solidFill>
                  <a:srgbClr val="002060"/>
                </a:solidFill>
              </a:rPr>
              <a:t>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●</a:t>
            </a:r>
            <a:r>
              <a:rPr lang="ru-RU" sz="1600" b="1" dirty="0" err="1" smtClean="0">
                <a:solidFill>
                  <a:srgbClr val="002060"/>
                </a:solidFill>
              </a:rPr>
              <a:t>акліматизації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й </a:t>
            </a:r>
            <a:r>
              <a:rPr lang="ru-RU" sz="1600" b="1" dirty="0" err="1">
                <a:solidFill>
                  <a:srgbClr val="002060"/>
                </a:solidFill>
              </a:rPr>
              <a:t>гібридизації</a:t>
            </a:r>
            <a:r>
              <a:rPr lang="ru-RU" sz="1600" b="1" dirty="0">
                <a:solidFill>
                  <a:srgbClr val="002060"/>
                </a:solidFill>
              </a:rPr>
              <a:t> диких </a:t>
            </a:r>
            <a:r>
              <a:rPr lang="ru-RU" sz="1600" b="1" dirty="0" err="1">
                <a:solidFill>
                  <a:srgbClr val="002060"/>
                </a:solidFill>
              </a:rPr>
              <a:t>копитних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птахів</a:t>
            </a:r>
            <a:r>
              <a:rPr lang="ru-RU" sz="1600" b="1" dirty="0">
                <a:solidFill>
                  <a:srgbClr val="002060"/>
                </a:solidFill>
              </a:rPr>
              <a:t>;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  <a:latin typeface="Franklin Gothic Book"/>
              </a:rPr>
              <a:t>●</a:t>
            </a:r>
            <a:r>
              <a:rPr lang="ru-RU" sz="1600" b="1" dirty="0" err="1" smtClean="0">
                <a:solidFill>
                  <a:srgbClr val="002060"/>
                </a:solidFill>
              </a:rPr>
              <a:t>акліматизації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й </a:t>
            </a:r>
            <a:r>
              <a:rPr lang="ru-RU" sz="1600" b="1" dirty="0" err="1">
                <a:solidFill>
                  <a:srgbClr val="002060"/>
                </a:solidFill>
              </a:rPr>
              <a:t>інтродукції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деревних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чагарникових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рослин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вивчення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заповідного</a:t>
            </a:r>
            <a:r>
              <a:rPr lang="ru-RU" sz="1600" b="1" dirty="0">
                <a:solidFill>
                  <a:srgbClr val="002060"/>
                </a:solidFill>
              </a:rPr>
              <a:t> степу та </a:t>
            </a:r>
            <a:r>
              <a:rPr lang="ru-RU" sz="1600" b="1" dirty="0" err="1">
                <a:solidFill>
                  <a:srgbClr val="002060"/>
                </a:solidFill>
              </a:rPr>
              <a:t>ін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6408712" cy="3411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54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908720"/>
            <a:ext cx="3300573" cy="4824536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заповіднику</a:t>
            </a:r>
            <a:r>
              <a:rPr lang="ru-RU" dirty="0"/>
              <a:t> з </a:t>
            </a:r>
            <a:r>
              <a:rPr lang="ru-RU" dirty="0" err="1"/>
              <a:t>порушенням</a:t>
            </a:r>
            <a:r>
              <a:rPr lang="ru-RU" dirty="0"/>
              <a:t> закону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режимне</a:t>
            </a:r>
            <a:r>
              <a:rPr lang="ru-RU" dirty="0"/>
              <a:t> </a:t>
            </a:r>
            <a:r>
              <a:rPr lang="ru-RU" dirty="0" err="1"/>
              <a:t>сінокосіння</a:t>
            </a:r>
            <a:r>
              <a:rPr lang="ru-RU" dirty="0"/>
              <a:t> (в </a:t>
            </a:r>
            <a:r>
              <a:rPr lang="ru-RU" dirty="0" err="1"/>
              <a:t>середньому</a:t>
            </a:r>
            <a:r>
              <a:rPr lang="ru-RU" dirty="0"/>
              <a:t> в </a:t>
            </a:r>
            <a:r>
              <a:rPr lang="ru-RU" dirty="0" err="1"/>
              <a:t>рік</a:t>
            </a:r>
            <a:r>
              <a:rPr lang="ru-RU" dirty="0"/>
              <a:t> коситься </a:t>
            </a:r>
            <a:r>
              <a:rPr lang="ru-RU" dirty="0" err="1"/>
              <a:t>близько</a:t>
            </a:r>
            <a:r>
              <a:rPr lang="ru-RU" dirty="0"/>
              <a:t> 700 га)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розмноження</a:t>
            </a:r>
            <a:r>
              <a:rPr lang="ru-RU" dirty="0"/>
              <a:t> диких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[1][2][3]. З </a:t>
            </a:r>
            <a:r>
              <a:rPr lang="ru-RU" dirty="0" err="1"/>
              <a:t>порушенням</a:t>
            </a:r>
            <a:r>
              <a:rPr lang="ru-RU" dirty="0"/>
              <a:t> закону в </a:t>
            </a:r>
            <a:r>
              <a:rPr lang="ru-RU" dirty="0" err="1"/>
              <a:t>заповідній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Великого </a:t>
            </a:r>
            <a:r>
              <a:rPr lang="ru-RU" dirty="0" err="1"/>
              <a:t>Чапельського</a:t>
            </a:r>
            <a:r>
              <a:rPr lang="ru-RU" dirty="0"/>
              <a:t> поду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випас</a:t>
            </a:r>
            <a:r>
              <a:rPr lang="ru-RU" dirty="0"/>
              <a:t> </a:t>
            </a:r>
            <a:r>
              <a:rPr lang="ru-RU" dirty="0" err="1"/>
              <a:t>тварин-інтродуцентів</a:t>
            </a:r>
            <a:r>
              <a:rPr lang="ru-RU" dirty="0"/>
              <a:t> (</a:t>
            </a:r>
            <a:r>
              <a:rPr lang="ru-RU" dirty="0" err="1"/>
              <a:t>верблюди</a:t>
            </a:r>
            <a:r>
              <a:rPr lang="ru-RU" dirty="0"/>
              <a:t>, </a:t>
            </a:r>
            <a:r>
              <a:rPr lang="ru-RU" dirty="0" err="1"/>
              <a:t>антилопи</a:t>
            </a:r>
            <a:r>
              <a:rPr lang="ru-RU" dirty="0"/>
              <a:t>, </a:t>
            </a:r>
            <a:r>
              <a:rPr lang="ru-RU" dirty="0" err="1"/>
              <a:t>зебри</a:t>
            </a:r>
            <a:r>
              <a:rPr lang="ru-RU" dirty="0"/>
              <a:t>, </a:t>
            </a:r>
            <a:r>
              <a:rPr lang="ru-RU" dirty="0" err="1"/>
              <a:t>буйволи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для штучного водопою,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підтоплення</a:t>
            </a:r>
            <a:r>
              <a:rPr lang="ru-RU" dirty="0"/>
              <a:t> </a:t>
            </a:r>
            <a:r>
              <a:rPr lang="ru-RU" dirty="0" err="1"/>
              <a:t>цілинного</a:t>
            </a:r>
            <a:r>
              <a:rPr lang="ru-RU" dirty="0"/>
              <a:t> </a:t>
            </a:r>
            <a:r>
              <a:rPr lang="ru-RU" dirty="0" smtClean="0"/>
              <a:t>степу.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8395" y="170269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Стан </a:t>
            </a:r>
            <a:r>
              <a:rPr lang="ru-RU" sz="2000" b="1" dirty="0" err="1" smtClean="0">
                <a:solidFill>
                  <a:srgbClr val="002060"/>
                </a:solidFill>
              </a:rPr>
              <a:t>охорони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біорізноманіття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3" y="570379"/>
            <a:ext cx="4248472" cy="2910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" y="3573016"/>
            <a:ext cx="4248472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2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168760" cy="1575048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Декретами </a:t>
            </a:r>
            <a:r>
              <a:rPr lang="ru-RU" sz="1600" b="1" dirty="0">
                <a:solidFill>
                  <a:srgbClr val="002060"/>
                </a:solidFill>
              </a:rPr>
              <a:t>Ради </a:t>
            </a:r>
            <a:r>
              <a:rPr lang="ru-RU" sz="1600" b="1" dirty="0" err="1">
                <a:solidFill>
                  <a:srgbClr val="002060"/>
                </a:solidFill>
              </a:rPr>
              <a:t>Народних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Комісарів</a:t>
            </a:r>
            <a:r>
              <a:rPr lang="ru-RU" sz="1600" b="1" dirty="0">
                <a:solidFill>
                  <a:srgbClr val="002060"/>
                </a:solidFill>
              </a:rPr>
              <a:t> УРСР </a:t>
            </a:r>
            <a:r>
              <a:rPr lang="ru-RU" sz="1600" b="1" dirty="0" err="1">
                <a:solidFill>
                  <a:srgbClr val="002060"/>
                </a:solidFill>
              </a:rPr>
              <a:t>Асканія</a:t>
            </a:r>
            <a:r>
              <a:rPr lang="ru-RU" sz="1600" b="1" dirty="0">
                <a:solidFill>
                  <a:srgbClr val="002060"/>
                </a:solidFill>
              </a:rPr>
              <a:t>-Нова 1 </a:t>
            </a:r>
            <a:r>
              <a:rPr lang="ru-RU" sz="1600" b="1" dirty="0" err="1">
                <a:solidFill>
                  <a:srgbClr val="002060"/>
                </a:solidFill>
              </a:rPr>
              <a:t>квітня</a:t>
            </a:r>
            <a:r>
              <a:rPr lang="ru-RU" sz="1600" b="1" dirty="0">
                <a:solidFill>
                  <a:srgbClr val="002060"/>
                </a:solidFill>
              </a:rPr>
              <a:t> 1919 </a:t>
            </a:r>
            <a:r>
              <a:rPr lang="ru-RU" sz="1600" b="1" dirty="0" err="1">
                <a:solidFill>
                  <a:srgbClr val="002060"/>
                </a:solidFill>
              </a:rPr>
              <a:t>була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оголошена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народним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заповідним</a:t>
            </a:r>
            <a:r>
              <a:rPr lang="ru-RU" sz="1600" b="1" dirty="0">
                <a:solidFill>
                  <a:srgbClr val="002060"/>
                </a:solidFill>
              </a:rPr>
              <a:t> парком, а 8 лютого 1921 — </a:t>
            </a:r>
            <a:r>
              <a:rPr lang="ru-RU" sz="1600" b="1" dirty="0" err="1">
                <a:solidFill>
                  <a:srgbClr val="002060"/>
                </a:solidFill>
              </a:rPr>
              <a:t>Державним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степовим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заповідником</a:t>
            </a:r>
            <a:r>
              <a:rPr lang="ru-RU" sz="1600" b="1" dirty="0">
                <a:solidFill>
                  <a:srgbClr val="002060"/>
                </a:solidFill>
              </a:rPr>
              <a:t> УРСР.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У 1993 р. </a:t>
            </a:r>
            <a:r>
              <a:rPr lang="ru-RU" sz="1600" b="1" dirty="0" err="1">
                <a:solidFill>
                  <a:srgbClr val="002060"/>
                </a:solidFill>
              </a:rPr>
              <a:t>Україна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підтверджує</a:t>
            </a:r>
            <a:r>
              <a:rPr lang="ru-RU" sz="1600" b="1" dirty="0">
                <a:solidFill>
                  <a:srgbClr val="002060"/>
                </a:solidFill>
              </a:rPr>
              <a:t> статус </a:t>
            </a:r>
            <a:r>
              <a:rPr lang="ru-RU" sz="1600" b="1" dirty="0" err="1">
                <a:solidFill>
                  <a:srgbClr val="002060"/>
                </a:solidFill>
              </a:rPr>
              <a:t>заповідника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У </a:t>
            </a:r>
            <a:r>
              <a:rPr lang="ru-RU" sz="1600" b="1" dirty="0">
                <a:solidFill>
                  <a:srgbClr val="002060"/>
                </a:solidFill>
              </a:rPr>
              <a:t>1995 </a:t>
            </a:r>
            <a:r>
              <a:rPr lang="ru-RU" sz="1600" b="1" dirty="0" err="1">
                <a:solidFill>
                  <a:srgbClr val="002060"/>
                </a:solidFill>
              </a:rPr>
              <a:t>Біосферний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заповідник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Асканія</a:t>
            </a:r>
            <a:r>
              <a:rPr lang="ru-RU" sz="1600" b="1" dirty="0">
                <a:solidFill>
                  <a:srgbClr val="002060"/>
                </a:solidFill>
              </a:rPr>
              <a:t>-Нова» </a:t>
            </a:r>
            <a:r>
              <a:rPr lang="ru-RU" sz="1600" b="1" dirty="0" err="1">
                <a:solidFill>
                  <a:srgbClr val="002060"/>
                </a:solidFill>
              </a:rPr>
              <a:t>ім</a:t>
            </a:r>
            <a:r>
              <a:rPr lang="ru-RU" sz="1600" b="1" dirty="0">
                <a:solidFill>
                  <a:srgbClr val="002060"/>
                </a:solidFill>
              </a:rPr>
              <a:t>. Ф. Е. Фальц-</a:t>
            </a:r>
            <a:r>
              <a:rPr lang="ru-RU" sz="1600" b="1" dirty="0" err="1">
                <a:solidFill>
                  <a:srgbClr val="002060"/>
                </a:solidFill>
              </a:rPr>
              <a:t>Фейна</a:t>
            </a:r>
            <a:r>
              <a:rPr lang="ru-RU" sz="1600" b="1" dirty="0">
                <a:solidFill>
                  <a:srgbClr val="002060"/>
                </a:solidFill>
              </a:rPr>
              <a:t> став </a:t>
            </a:r>
            <a:r>
              <a:rPr lang="ru-RU" sz="1600" b="1" dirty="0" err="1">
                <a:solidFill>
                  <a:srgbClr val="002060"/>
                </a:solidFill>
              </a:rPr>
              <a:t>самостійним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5472608" cy="350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26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</TotalTime>
  <Words>409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Біосферний заповідник «Асканія-Нова» ім. Ф. Е. Фальц-Фейна</vt:lpstr>
      <vt:lpstr>«Асканія-Нова» ім. Ф. Е. Фальц-Фейна — науково-дослідна установа в системі Національної академії аграрних наук України, державний заповідник, заснований в 1874 році Фрідріхом Фальц-Фейном.</vt:lpstr>
      <vt:lpstr>Презентация PowerPoint</vt:lpstr>
      <vt:lpstr>Презентация PowerPoint</vt:lpstr>
      <vt:lpstr>Презентация PowerPoint</vt:lpstr>
      <vt:lpstr>  Відділом зоопарку є орнітопарк, що розмішений поблизу ставків з протоками та острівцями. В орнітопарку нараховують більш ніж 60 різновидів птахів — лебеді, фазани, качки, лелеки, гуси єгипетські та індійські, страуси.   В заповіднику чотири види страусів:      африканський      південноамериканський нанду      австралійський ему тощо.</vt:lpstr>
      <vt:lpstr>                                            Головні напрями роботи: ●поліпшення існуючих і створення нових порід сільськогосподарських тварин; ●розробка питань годівлі сільськогосподарських тварин, технології продуктів     тваринництва, економіки й організації тваринництва в степовій зоні України; ●акліматизації й гібридизації диких копитних і птахів; ●акліматизації й інтродукції деревних та чагарникових рослин, вивчення заповідного степу та ін.</vt:lpstr>
      <vt:lpstr>Презентация PowerPoint</vt:lpstr>
      <vt:lpstr>Декретами Ради Народних Комісарів УРСР Асканія-Нова 1 квітня 1919 була оголошена народним заповідним парком, а 8 лютого 1921 — Державним степовим заповідником УРСР.  У 1993 р. Україна підтверджує статус заповідника. У 1995 Біосферний заповідник «Асканія-Нова» ім. Ф. Е. Фальц-Фейна став самостійним.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Біосферний заповідник «Асканія-Нова» ім. Ф. Е. Фальц-Фейна</dc:title>
  <dc:creator>user</dc:creator>
  <cp:lastModifiedBy>user</cp:lastModifiedBy>
  <cp:revision>7</cp:revision>
  <dcterms:created xsi:type="dcterms:W3CDTF">2015-04-28T15:36:28Z</dcterms:created>
  <dcterms:modified xsi:type="dcterms:W3CDTF">2015-04-28T16:48:18Z</dcterms:modified>
</cp:coreProperties>
</file>