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FF"/>
    <a:srgbClr val="00FF00"/>
    <a:srgbClr val="66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ІРА\іра\верховна рада\презентации фон\f_499a94232d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-6170"/>
            <a:ext cx="9192870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5542" y="0"/>
            <a:ext cx="5792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Презентація на тему:</a:t>
            </a:r>
            <a:endParaRPr lang="uk-UA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340768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i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Різноманітність птахів</a:t>
            </a:r>
            <a:endParaRPr lang="uk-UA" sz="5400" b="1" i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573325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Виконала</a:t>
            </a:r>
          </a:p>
          <a:p>
            <a:r>
              <a:rPr lang="uk-UA" sz="2000" b="1" dirty="0" smtClean="0"/>
              <a:t>Учениця 8-А класу</a:t>
            </a:r>
          </a:p>
          <a:p>
            <a:r>
              <a:rPr lang="uk-UA" sz="2000" b="1" smtClean="0"/>
              <a:t>Безсмола Оксана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4683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ІРА\іра\верховна рада\презентации фон\f_499a94232d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-6170"/>
            <a:ext cx="9192870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112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</a:rPr>
              <a:t>Висновок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88" y="404664"/>
            <a:ext cx="9023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Птахи-це надзвичайно різноманітний вид, який поділяється  на багато рядів. Кожен з яких відрізняється за виглядом, способом життя, місцем існування та пристосованістю до польоту. 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J:\Documents and Settings\2 русик\Рабочий стол\мала оксана\0b014da62a817368d81f7ce1ddb13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28" y="1509382"/>
            <a:ext cx="7021530" cy="52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ІРА\іра\верховна рада\презентации фон\f_499a94232d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-6170"/>
            <a:ext cx="9192870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Птахи надзвичайно  різноманітні</a:t>
            </a:r>
            <a:endParaRPr lang="uk-UA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2594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Ряди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58" y="2194218"/>
            <a:ext cx="2808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>
                <a:solidFill>
                  <a:srgbClr val="FF0000"/>
                </a:solidFill>
              </a:rPr>
              <a:t>Одудоподібні</a:t>
            </a:r>
            <a:r>
              <a:rPr lang="uk-UA" sz="2000" b="1" i="1" dirty="0">
                <a:solidFill>
                  <a:srgbClr val="FF0000"/>
                </a:solidFill>
              </a:rPr>
              <a:t> </a:t>
            </a:r>
          </a:p>
          <a:p>
            <a:r>
              <a:rPr lang="uk-UA" sz="2000" b="1" i="1" dirty="0" err="1">
                <a:solidFill>
                  <a:srgbClr val="FF0000"/>
                </a:solidFill>
              </a:rPr>
              <a:t>Папугоподібні</a:t>
            </a:r>
            <a:r>
              <a:rPr lang="uk-UA" sz="2000" b="1" i="1" dirty="0">
                <a:solidFill>
                  <a:srgbClr val="FF0000"/>
                </a:solidFill>
              </a:rPr>
              <a:t> </a:t>
            </a:r>
          </a:p>
          <a:p>
            <a:r>
              <a:rPr lang="uk-UA" sz="2000" b="1" i="1" dirty="0" err="1">
                <a:solidFill>
                  <a:srgbClr val="FF0000"/>
                </a:solidFill>
              </a:rPr>
              <a:t>Пеліканоподібні</a:t>
            </a:r>
            <a:r>
              <a:rPr lang="uk-UA" sz="2000" b="1" i="1" dirty="0">
                <a:solidFill>
                  <a:srgbClr val="FF0000"/>
                </a:solidFill>
              </a:rPr>
              <a:t> </a:t>
            </a:r>
          </a:p>
          <a:p>
            <a:r>
              <a:rPr lang="uk-UA" sz="2000" b="1" i="1" dirty="0" err="1">
                <a:solidFill>
                  <a:srgbClr val="FF0000"/>
                </a:solidFill>
              </a:rPr>
              <a:t>Пінгвіноподібні</a:t>
            </a:r>
            <a:r>
              <a:rPr lang="uk-UA" sz="2000" b="1" i="1" dirty="0">
                <a:solidFill>
                  <a:srgbClr val="FF0000"/>
                </a:solidFill>
              </a:rPr>
              <a:t> </a:t>
            </a:r>
          </a:p>
          <a:p>
            <a:r>
              <a:rPr lang="uk-UA" sz="2000" b="1" i="1" dirty="0" err="1">
                <a:solidFill>
                  <a:srgbClr val="FF0000"/>
                </a:solidFill>
              </a:rPr>
              <a:t>Пірникозоподібні</a:t>
            </a:r>
            <a:r>
              <a:rPr lang="uk-UA" sz="2000" b="1" i="1" dirty="0">
                <a:solidFill>
                  <a:srgbClr val="FF0000"/>
                </a:solidFill>
              </a:rPr>
              <a:t> </a:t>
            </a:r>
          </a:p>
          <a:p>
            <a:r>
              <a:rPr lang="uk-UA" sz="2000" b="1" i="1" dirty="0">
                <a:solidFill>
                  <a:srgbClr val="FF0000"/>
                </a:solidFill>
              </a:rPr>
              <a:t>Птахи-миші </a:t>
            </a:r>
          </a:p>
          <a:p>
            <a:r>
              <a:rPr lang="uk-UA" sz="2000" b="1" i="1" dirty="0" err="1">
                <a:solidFill>
                  <a:srgbClr val="FF0000"/>
                </a:solidFill>
              </a:rPr>
              <a:t>Сиворакшеподібні</a:t>
            </a:r>
            <a:endParaRPr lang="uk-UA" sz="2000" b="1" i="1" dirty="0">
              <a:solidFill>
                <a:srgbClr val="FF0000"/>
              </a:solidFill>
            </a:endParaRPr>
          </a:p>
          <a:p>
            <a:r>
              <a:rPr lang="uk-UA" sz="2000" b="1" i="1" dirty="0" err="1">
                <a:solidFill>
                  <a:srgbClr val="FF0000"/>
                </a:solidFill>
              </a:rPr>
              <a:t> Серпокрильцеподібн</a:t>
            </a:r>
            <a:r>
              <a:rPr lang="uk-UA" sz="2000" b="1" i="1" dirty="0">
                <a:solidFill>
                  <a:srgbClr val="FF0000"/>
                </a:solidFill>
              </a:rPr>
              <a:t>і </a:t>
            </a:r>
          </a:p>
          <a:p>
            <a:r>
              <a:rPr lang="uk-UA" sz="2000" b="1" i="1" dirty="0" err="1">
                <a:solidFill>
                  <a:srgbClr val="FF0000"/>
                </a:solidFill>
              </a:rPr>
              <a:t>Сивкоподібні</a:t>
            </a:r>
            <a:r>
              <a:rPr lang="uk-UA" sz="2000" b="1" i="1" dirty="0">
                <a:solidFill>
                  <a:srgbClr val="FF0000"/>
                </a:solidFill>
              </a:rPr>
              <a:t> </a:t>
            </a:r>
          </a:p>
          <a:p>
            <a:r>
              <a:rPr lang="uk-UA" sz="2000" b="1" i="1" dirty="0">
                <a:solidFill>
                  <a:srgbClr val="FF0000"/>
                </a:solidFill>
              </a:rPr>
              <a:t>Совоподібні</a:t>
            </a:r>
          </a:p>
          <a:p>
            <a:r>
              <a:rPr lang="uk-UA" sz="2000" b="1" i="1" dirty="0" err="1">
                <a:solidFill>
                  <a:srgbClr val="FF0000"/>
                </a:solidFill>
              </a:rPr>
              <a:t> Соколоподібн</a:t>
            </a:r>
            <a:r>
              <a:rPr lang="uk-UA" sz="2000" b="1" i="1" dirty="0">
                <a:solidFill>
                  <a:srgbClr val="FF0000"/>
                </a:solidFill>
              </a:rPr>
              <a:t>і </a:t>
            </a:r>
          </a:p>
          <a:p>
            <a:r>
              <a:rPr lang="uk-UA" sz="2000" b="1" i="1" dirty="0" err="1">
                <a:solidFill>
                  <a:srgbClr val="FF0000"/>
                </a:solidFill>
              </a:rPr>
              <a:t>Трогоноподібні</a:t>
            </a:r>
            <a:endParaRPr lang="uk-UA" sz="2000" b="1" i="1" dirty="0">
              <a:solidFill>
                <a:srgbClr val="FF0000"/>
              </a:solidFill>
            </a:endParaRPr>
          </a:p>
          <a:p>
            <a:r>
              <a:rPr lang="uk-UA" sz="2000" b="1" i="1" dirty="0" err="1">
                <a:solidFill>
                  <a:srgbClr val="FF0000"/>
                </a:solidFill>
              </a:rPr>
              <a:t> Фламінгоподібн</a:t>
            </a:r>
            <a:r>
              <a:rPr lang="uk-UA" sz="2000" b="1" i="1" dirty="0">
                <a:solidFill>
                  <a:srgbClr val="FF0000"/>
                </a:solidFill>
              </a:rPr>
              <a:t>і</a:t>
            </a:r>
          </a:p>
        </p:txBody>
      </p:sp>
      <p:pic>
        <p:nvPicPr>
          <p:cNvPr id="7" name="Picture 22" descr="Uraeginthus%20cyanocephalus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9310" y="2194218"/>
            <a:ext cx="3323274" cy="4090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2204344"/>
            <a:ext cx="23762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>
                <a:solidFill>
                  <a:srgbClr val="FF0066"/>
                </a:solidFill>
              </a:rPr>
              <a:t>Буревісникоподібні</a:t>
            </a:r>
            <a:r>
              <a:rPr lang="uk-UA" sz="2000" b="1" i="1" dirty="0">
                <a:solidFill>
                  <a:srgbClr val="FF0066"/>
                </a:solidFill>
              </a:rPr>
              <a:t> </a:t>
            </a:r>
          </a:p>
          <a:p>
            <a:r>
              <a:rPr lang="uk-UA" sz="2000" b="1" i="1" dirty="0">
                <a:solidFill>
                  <a:srgbClr val="FF0066"/>
                </a:solidFill>
              </a:rPr>
              <a:t>Гагароподібні </a:t>
            </a:r>
          </a:p>
          <a:p>
            <a:r>
              <a:rPr lang="uk-UA" sz="2000" b="1" i="1" dirty="0">
                <a:solidFill>
                  <a:srgbClr val="FF0066"/>
                </a:solidFill>
              </a:rPr>
              <a:t>Голубоподібні </a:t>
            </a:r>
          </a:p>
          <a:p>
            <a:r>
              <a:rPr lang="uk-UA" sz="2000" b="1" i="1" dirty="0">
                <a:solidFill>
                  <a:srgbClr val="FF0066"/>
                </a:solidFill>
              </a:rPr>
              <a:t>Горобцеподібні </a:t>
            </a:r>
          </a:p>
          <a:p>
            <a:r>
              <a:rPr lang="uk-UA" sz="2000" b="1" i="1" dirty="0">
                <a:solidFill>
                  <a:srgbClr val="FF0066"/>
                </a:solidFill>
              </a:rPr>
              <a:t>Гусеподібні </a:t>
            </a:r>
          </a:p>
          <a:p>
            <a:r>
              <a:rPr lang="uk-UA" sz="2000" b="1" i="1" dirty="0" err="1">
                <a:solidFill>
                  <a:srgbClr val="FF0066"/>
                </a:solidFill>
              </a:rPr>
              <a:t>Дрімлюгоподібні</a:t>
            </a:r>
            <a:r>
              <a:rPr lang="uk-UA" sz="2000" b="1" i="1" dirty="0">
                <a:solidFill>
                  <a:srgbClr val="FF0066"/>
                </a:solidFill>
              </a:rPr>
              <a:t> </a:t>
            </a:r>
          </a:p>
          <a:p>
            <a:r>
              <a:rPr lang="uk-UA" sz="2000" b="1" i="1" dirty="0" err="1">
                <a:solidFill>
                  <a:srgbClr val="FF0066"/>
                </a:solidFill>
              </a:rPr>
              <a:t>Дятлоподібні</a:t>
            </a:r>
            <a:r>
              <a:rPr lang="uk-UA" sz="2000" b="1" i="1" dirty="0">
                <a:solidFill>
                  <a:srgbClr val="FF0066"/>
                </a:solidFill>
              </a:rPr>
              <a:t> </a:t>
            </a:r>
          </a:p>
          <a:p>
            <a:r>
              <a:rPr lang="uk-UA" sz="2000" b="1" i="1" dirty="0" err="1">
                <a:solidFill>
                  <a:srgbClr val="FF0066"/>
                </a:solidFill>
              </a:rPr>
              <a:t>Журавлеподібні</a:t>
            </a:r>
            <a:endParaRPr lang="uk-UA" sz="2000" b="1" i="1" dirty="0">
              <a:solidFill>
                <a:srgbClr val="FF0066"/>
              </a:solidFill>
            </a:endParaRPr>
          </a:p>
          <a:p>
            <a:r>
              <a:rPr lang="uk-UA" sz="2000" b="1" i="1" dirty="0">
                <a:solidFill>
                  <a:srgbClr val="FF0066"/>
                </a:solidFill>
              </a:rPr>
              <a:t> </a:t>
            </a:r>
            <a:r>
              <a:rPr lang="uk-UA" sz="2000" b="1" i="1" dirty="0" err="1">
                <a:solidFill>
                  <a:srgbClr val="FF0066"/>
                </a:solidFill>
              </a:rPr>
              <a:t>Зозулеподібні</a:t>
            </a:r>
            <a:endParaRPr lang="uk-UA" sz="2000" b="1" i="1" dirty="0">
              <a:solidFill>
                <a:srgbClr val="FF0066"/>
              </a:solidFill>
            </a:endParaRPr>
          </a:p>
          <a:p>
            <a:r>
              <a:rPr lang="uk-UA" sz="2000" b="1" i="1" dirty="0">
                <a:solidFill>
                  <a:srgbClr val="FF0066"/>
                </a:solidFill>
              </a:rPr>
              <a:t> Куроподібні </a:t>
            </a:r>
          </a:p>
          <a:p>
            <a:r>
              <a:rPr lang="uk-UA" sz="2000" b="1" i="1" dirty="0">
                <a:solidFill>
                  <a:srgbClr val="FF0066"/>
                </a:solidFill>
              </a:rPr>
              <a:t>Лелекоподібні </a:t>
            </a:r>
          </a:p>
        </p:txBody>
      </p:sp>
    </p:spTree>
    <p:extLst>
      <p:ext uri="{BB962C8B-B14F-4D97-AF65-F5344CB8AC3E}">
        <p14:creationId xmlns:p14="http://schemas.microsoft.com/office/powerpoint/2010/main" val="10877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ІРА\іра\верховна рада\презентации фон\f_499a94232d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-6170"/>
            <a:ext cx="9192870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4528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66FF66"/>
                </a:solidFill>
              </a:rPr>
              <a:t>Ряд </a:t>
            </a:r>
            <a:r>
              <a:rPr lang="uk-UA" sz="3200" b="1" i="1" dirty="0" err="1" smtClean="0">
                <a:solidFill>
                  <a:srgbClr val="66FF66"/>
                </a:solidFill>
              </a:rPr>
              <a:t>Горопцеподібні</a:t>
            </a:r>
            <a:endParaRPr lang="uk-UA" sz="3200" b="1" i="1" dirty="0">
              <a:solidFill>
                <a:srgbClr val="66FF66"/>
              </a:solidFill>
            </a:endParaRPr>
          </a:p>
        </p:txBody>
      </p:sp>
      <p:pic>
        <p:nvPicPr>
          <p:cNvPr id="1026" name="Picture 2" descr="J:\Documents and Settings\2 русик\Рабочий стол\мала оксана\dlinnohvostyi-sorokop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8500"/>
            <a:ext cx="4118043" cy="30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Documents and Settings\2 русик\Рабочий стол\мала оксана\150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42" y="3933056"/>
            <a:ext cx="4727558" cy="28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83671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FF00"/>
                </a:solidFill>
              </a:rPr>
              <a:t>Ряд Горобцеподібні охоплює більше 5000 видів птахів. Близько 63 % видів птахів, що населяють Землю, належить до цього ряду. Найбільше їх у лісах теплих і жарких широт.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933056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00FF00"/>
                </a:solidFill>
              </a:rPr>
              <a:t>Зовні горобцеподібні птахи дуже різноманітні. Дзьоб у них різної форми, частіше більш-менш прямий, але буває й довгий вигнутий, іноді короткий масивний, іноді трикутний, сплющений зверху донизу, із широким розрізом рота.</a:t>
            </a:r>
          </a:p>
        </p:txBody>
      </p:sp>
    </p:spTree>
    <p:extLst>
      <p:ext uri="{BB962C8B-B14F-4D97-AF65-F5344CB8AC3E}">
        <p14:creationId xmlns:p14="http://schemas.microsoft.com/office/powerpoint/2010/main" val="7185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ІРА\іра\верховна рада\презентации фон\f_499a94232d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-6170"/>
            <a:ext cx="9192870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FF"/>
                </a:solidFill>
              </a:rPr>
              <a:t>Ряд Гусеподібні</a:t>
            </a:r>
            <a:endParaRPr lang="uk-UA" sz="3200" b="1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84775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Гусеподібні — великі й середньої величини птахи, рідше меншого розміру. </a:t>
            </a:r>
          </a:p>
          <a:p>
            <a:r>
              <a:rPr lang="uk-UA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зв’язку з водним способом життя тіло в гусеподібних щільне, валикоподібної форми, з подовженою, а іноді й дуже довгою шиєю, що полегшує добування їжі з-під води. Ноги чотирипалі, помірної довжини, трохи відставлені назад. Передні три пальці відносно довгі, з’єднані плавальною перетинкою, задній — короткий, знаходиться вище рівня передніх. </a:t>
            </a:r>
          </a:p>
        </p:txBody>
      </p:sp>
      <p:pic>
        <p:nvPicPr>
          <p:cNvPr id="2050" name="Picture 2" descr="J:\Documents and Settings\2 русик\Рабочий стол\мала оксана\Common-shelduck-pair-on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888"/>
            <a:ext cx="6191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ІРА\іра\верховна рада\презентации фон\f_499a94232d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-6170"/>
            <a:ext cx="9192870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9309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66"/>
                </a:solidFill>
              </a:rPr>
              <a:t>Ряд Зозулі</a:t>
            </a:r>
          </a:p>
        </p:txBody>
      </p:sp>
      <p:pic>
        <p:nvPicPr>
          <p:cNvPr id="3074" name="Picture 2" descr="J:\Documents and Settings\2 русик\Рабочий стол\мала оксана\Common-Cuckoo_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88" y="18981"/>
            <a:ext cx="5052722" cy="33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Documents and Settings\2 русик\Рабочий стол\мала оксана\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87" y="3446140"/>
            <a:ext cx="5065742" cy="34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69" y="836712"/>
            <a:ext cx="3558335" cy="5940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FF66"/>
                </a:solidFill>
              </a:rPr>
              <a:t>Зозулі — птахи середніх розмірів. </a:t>
            </a:r>
            <a:r>
              <a:rPr lang="uk-UA" sz="2000" b="1" i="1" dirty="0" smtClean="0">
                <a:solidFill>
                  <a:srgbClr val="FFFF66"/>
                </a:solidFill>
              </a:rPr>
              <a:t>  </a:t>
            </a:r>
            <a:r>
              <a:rPr lang="uk-UA" sz="2000" b="1" i="1" dirty="0">
                <a:solidFill>
                  <a:srgbClr val="FFFF66"/>
                </a:solidFill>
              </a:rPr>
              <a:t>Поширені зозулі по всій земній кулі, немає їх тільки в Антарктиці й Арктиці. </a:t>
            </a:r>
            <a:r>
              <a:rPr lang="uk-UA" sz="2000" b="1" i="1" dirty="0" smtClean="0">
                <a:solidFill>
                  <a:srgbClr val="FFFF66"/>
                </a:solidFill>
              </a:rPr>
              <a:t> </a:t>
            </a:r>
            <a:endParaRPr lang="uk-UA" sz="2000" b="1" i="1" dirty="0">
              <a:solidFill>
                <a:srgbClr val="FFFF66"/>
              </a:solidFill>
            </a:endParaRPr>
          </a:p>
          <a:p>
            <a:r>
              <a:rPr lang="uk-UA" sz="2000" b="1" i="1" dirty="0">
                <a:solidFill>
                  <a:srgbClr val="FFFF66"/>
                </a:solidFill>
              </a:rPr>
              <a:t>Деякі види, що гніздяться в помірних широтах, — перелітні, інші осілі або кочують. Спосіб життя зозуль надзвичайно різноманітний: є види, які все життя проводять серед крон дерев і дуже рідко, лише на короткий час, спускаються на землю; є чисто наземні види, що живуть на чагарникових рівнинах, у степах і напівпустелях. </a:t>
            </a:r>
            <a:r>
              <a:rPr lang="uk-UA" sz="2000" b="1" i="1" dirty="0" smtClean="0">
                <a:solidFill>
                  <a:srgbClr val="FFFF66"/>
                </a:solidFill>
              </a:rPr>
              <a:t> </a:t>
            </a:r>
            <a:endParaRPr lang="uk-UA" sz="2000" b="1" i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ІРА\іра\верховна рада\презентации фон\f_499a94232d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-6170"/>
            <a:ext cx="9192870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8863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Ряд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Соколоподібні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J:\Documents and Settings\2 русик\Рабочий стол\мала оксана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6" y="-6170"/>
            <a:ext cx="4062755" cy="27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Documents and Settings\2 русик\Рабочий стол\мала оксана\Levant sparrowhaw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74" y="2889825"/>
            <a:ext cx="4076893" cy="39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650304"/>
            <a:ext cx="4536504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Ряд включає майже 290 видів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птахів.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усіх видів хижих птахів є характерним міцний, загнутий гачком дзьоб, основа якого вкрита голою яскраво забарвленою (зазвичай у жовтий колір), часом нібито полакованою шкірою —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восковицею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де відкриваються зовнішні отвори ніздрів. Ноги помірної довжини (крім довгоногого птаха-секретаря), але дуже сильні, із серпоподібно вигнутими гострими пазурами.</a:t>
            </a:r>
          </a:p>
        </p:txBody>
      </p:sp>
    </p:spTree>
    <p:extLst>
      <p:ext uri="{BB962C8B-B14F-4D97-AF65-F5344CB8AC3E}">
        <p14:creationId xmlns:p14="http://schemas.microsoft.com/office/powerpoint/2010/main" val="23659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ІРА\іра\верховна рада\презентации фон\f_499a94232d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-6170"/>
            <a:ext cx="9192870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Ряд </a:t>
            </a:r>
            <a:r>
              <a:rPr lang="uk-UA" sz="28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Пінгвіноподібні</a:t>
            </a:r>
            <a:endParaRPr lang="uk-UA" sz="2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688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Ряд </a:t>
            </a:r>
            <a:r>
              <a:rPr lang="uk-UA" sz="20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Пінгвіноподібні</a:t>
            </a:r>
            <a:r>
              <a:rPr lang="uk-UA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налічує 16 видів, які не можуть літати, хоча в них добре розвинена кіль.</a:t>
            </a:r>
          </a:p>
          <a:p>
            <a:r>
              <a:rPr lang="uk-UA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Передні кінцівки пінгвінів видозмінені на еластичні ласти, які слугують для плавання. При цьому рухи крил пінгвінів у воді нагадують рухи крил інших птахів під час польоту. </a:t>
            </a:r>
          </a:p>
        </p:txBody>
      </p:sp>
      <p:pic>
        <p:nvPicPr>
          <p:cNvPr id="5122" name="Picture 2" descr="J:\Documents and Settings\2 русик\Рабочий стол\мала оксана\92810181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9506"/>
            <a:ext cx="52365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ІРА\іра\верховна рада\презентации фон\f_499a94232d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-6170"/>
            <a:ext cx="9192870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4462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Совоподібні</a:t>
            </a:r>
          </a:p>
        </p:txBody>
      </p:sp>
      <p:pic>
        <p:nvPicPr>
          <p:cNvPr id="6146" name="Picture 2" descr="J:\Documents and Settings\2 русик\Рабочий стол\мала оксана\im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764703"/>
            <a:ext cx="4613042" cy="60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2020" y="690504"/>
            <a:ext cx="40684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Представники </a:t>
            </a:r>
            <a:r>
              <a:rPr lang="uk-UA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ряду Совоподібні мають великі очі з розширеними зіницями.</a:t>
            </a:r>
          </a:p>
          <a:p>
            <a:r>
              <a:rPr lang="uk-UA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Удень сови ховаються у схованках, полюють переважно вночі. У них гачкоподібний дзьоб, міцні та загнуті кігті на пальцях ніг. Голова широка й округла, оперення утворює характерний лицьовий диск. Навколо слухових отворів є пір'я, яке спрямовує звуки до барабанної перетинки. Крила у сов довгі, а хвіст короткий. Живляться сови дрібними та середніми за розмірами ссавцями (зайці, мишоподібні гризуни), птахами, комахами тощо, іноді - рибою чи ракоподібними.</a:t>
            </a:r>
          </a:p>
        </p:txBody>
      </p:sp>
    </p:spTree>
    <p:extLst>
      <p:ext uri="{BB962C8B-B14F-4D97-AF65-F5344CB8AC3E}">
        <p14:creationId xmlns:p14="http://schemas.microsoft.com/office/powerpoint/2010/main" val="6458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ІРА\іра\верховна рада\презентации фон\f_499a94232d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5" y="-6170"/>
            <a:ext cx="9192870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7236" y="-617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Ряд </a:t>
            </a:r>
            <a:r>
              <a:rPr lang="uk-UA" sz="32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Дятлоподібні</a:t>
            </a:r>
            <a:endParaRPr lang="uk-UA" sz="32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435" y="692697"/>
            <a:ext cx="913293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Ряд </a:t>
            </a:r>
            <a:r>
              <a:rPr lang="uk-UA" sz="2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Дятлоподібні</a:t>
            </a:r>
            <a:r>
              <a:rPr lang="uk-UA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включає птахів дрібних і середніх розмірів, спосіб життя яких пов'язаний з деревною рослинністю. На їхніх ногах розташовані чотири пальці, з яких два спрямовані вперед, а два - назад, допомагаючи птахам утримуватися на стовбурах дерев під час лазіння. Крім того, дятли спираються на жорсткі стрижні рульових пер. Кігті на пальцях ніг гострі, </a:t>
            </a:r>
            <a:r>
              <a:rPr lang="uk-UA" sz="2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гачкоподібно</a:t>
            </a:r>
            <a:r>
              <a:rPr lang="uk-UA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загнуті, що допомагає птахам утримуватись на стовбурах дерев.</a:t>
            </a:r>
          </a:p>
        </p:txBody>
      </p:sp>
      <p:pic>
        <p:nvPicPr>
          <p:cNvPr id="7170" name="Picture 2" descr="J:\Documents and Settings\2 русик\Рабочий стол\мала оксана\1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91954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Documents and Settings\2 русик\Рабочий стол\мала оксана\227259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00" y="3140968"/>
            <a:ext cx="5252661" cy="36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559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рем</cp:lastModifiedBy>
  <cp:revision>11</cp:revision>
  <dcterms:modified xsi:type="dcterms:W3CDTF">2015-02-21T13:35:12Z</dcterms:modified>
</cp:coreProperties>
</file>