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1" r:id="rId4"/>
    <p:sldId id="258" r:id="rId5"/>
    <p:sldId id="259" r:id="rId6"/>
    <p:sldId id="260" r:id="rId7"/>
    <p:sldId id="263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99FF"/>
    <a:srgbClr val="FF0066"/>
    <a:srgbClr val="0033CC"/>
    <a:srgbClr val="FFFF66"/>
    <a:srgbClr val="0000FF"/>
    <a:srgbClr val="6600FF"/>
    <a:srgbClr val="33CC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2" autoAdjust="0"/>
  </p:normalViewPr>
  <p:slideViewPr>
    <p:cSldViewPr>
      <p:cViewPr varScale="1">
        <p:scale>
          <a:sx n="108" d="100"/>
          <a:sy n="108" d="100"/>
        </p:scale>
        <p:origin x="-1068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C8E48-0076-4C23-86A0-0AA42C0A7418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EA684-DC83-4820-B502-90DBCC78E5E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0845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7" name="Picture 3" descr="J:\Documents and Settings\2 русик\Рабочий стол\мала оксана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3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76600" y="0"/>
            <a:ext cx="54726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C00000"/>
                </a:solidFill>
              </a:rPr>
              <a:t>Презентація на тему: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5616" y="1697015"/>
            <a:ext cx="7525498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Кишковопорожнинні та їх</a:t>
            </a:r>
          </a:p>
          <a:p>
            <a:r>
              <a:rPr lang="uk-UA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           значення                            </a:t>
            </a:r>
            <a:endParaRPr lang="uk-UA" sz="4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19210" y="5925324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Виконала учениця 8-А класу Безсмола Оксана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0272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J:\Documents and Settings\2 русик\Рабочий стол\мала оксана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683" y="-10102"/>
            <a:ext cx="916414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75656" y="2302913"/>
            <a:ext cx="53285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solidFill>
                  <a:srgbClr val="0033CC"/>
                </a:solidFill>
              </a:rPr>
              <a:t>Кишковопорожнинні потерпають </a:t>
            </a:r>
            <a:r>
              <a:rPr lang="uk-UA" b="1" i="1" dirty="0">
                <a:solidFill>
                  <a:srgbClr val="0033CC"/>
                </a:solidFill>
              </a:rPr>
              <a:t>від забруднення світового океану. Коралові рифи відіграють важливу роль в екосистемі океанів, але за останні 40 років кількість </a:t>
            </a:r>
            <a:r>
              <a:rPr lang="uk-UA" b="1" i="1" dirty="0" err="1">
                <a:solidFill>
                  <a:srgbClr val="0033CC"/>
                </a:solidFill>
              </a:rPr>
              <a:t>рифоутворюючих</a:t>
            </a:r>
            <a:r>
              <a:rPr lang="uk-UA" b="1" i="1" dirty="0">
                <a:solidFill>
                  <a:srgbClr val="0033CC"/>
                </a:solidFill>
              </a:rPr>
              <a:t> коралів у світі скоротилася наполовину. </a:t>
            </a:r>
            <a:r>
              <a:rPr lang="uk-UA" b="1" i="1" dirty="0" smtClean="0">
                <a:solidFill>
                  <a:srgbClr val="0033CC"/>
                </a:solidFill>
              </a:rPr>
              <a:t> </a:t>
            </a:r>
            <a:endParaRPr lang="uk-UA" b="1" i="1" dirty="0">
              <a:solidFill>
                <a:srgbClr val="0033CC"/>
              </a:solidFill>
            </a:endParaRPr>
          </a:p>
        </p:txBody>
      </p:sp>
      <p:pic>
        <p:nvPicPr>
          <p:cNvPr id="10243" name="Picture 3" descr="J:\Documents and Settings\2 русик\Рабочий стол\мала оксана\jelly-fish-pi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" y="4325640"/>
            <a:ext cx="3275856" cy="256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J:\Documents and Settings\2 русик\Рабочий стол\мала оксана\Monterey-04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252" y="4303936"/>
            <a:ext cx="3402748" cy="255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 descr="J:\Documents and Settings\2 русик\Рабочий стол\мала оксана\1033_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3287903" cy="227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7" name="Picture 7" descr="J:\Documents and Settings\2 русик\Рабочий стол\мала оксана\66094855_hyd005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974" y="12709"/>
            <a:ext cx="2508026" cy="3748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532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J:\Documents and Settings\2 русик\Рабочий стол\мала оксана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532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56436" y="1124744"/>
            <a:ext cx="403244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rgbClr val="FF3300"/>
                </a:solidFill>
              </a:rPr>
              <a:t>- </a:t>
            </a:r>
            <a:r>
              <a:rPr lang="uk-UA" sz="2000" b="1" i="1" dirty="0">
                <a:solidFill>
                  <a:srgbClr val="FF3300"/>
                </a:solidFill>
              </a:rPr>
              <a:t>входять до ланцюгів живлення;</a:t>
            </a:r>
          </a:p>
          <a:p>
            <a:r>
              <a:rPr lang="uk-UA" sz="2000" b="1" i="1" dirty="0">
                <a:solidFill>
                  <a:srgbClr val="FF3300"/>
                </a:solidFill>
              </a:rPr>
              <a:t>- гідра є представником наукових досліджень щодо регенерації.</a:t>
            </a:r>
          </a:p>
          <a:p>
            <a:r>
              <a:rPr lang="uk-UA" sz="2000" b="1" i="1" dirty="0">
                <a:solidFill>
                  <a:srgbClr val="FF3300"/>
                </a:solidFill>
              </a:rPr>
              <a:t>- вапняковий скелет коралових поліпів використовує людина;</a:t>
            </a:r>
          </a:p>
          <a:p>
            <a:r>
              <a:rPr lang="uk-UA" sz="2000" b="1" i="1" dirty="0">
                <a:solidFill>
                  <a:srgbClr val="FF3300"/>
                </a:solidFill>
              </a:rPr>
              <a:t>- червоний і чорний корали – ювелірні прикраси;</a:t>
            </a:r>
          </a:p>
          <a:p>
            <a:r>
              <a:rPr lang="uk-UA" sz="2000" b="1" i="1" dirty="0">
                <a:solidFill>
                  <a:srgbClr val="FF3300"/>
                </a:solidFill>
              </a:rPr>
              <a:t>- утворюють коралові острови – атоли;</a:t>
            </a:r>
          </a:p>
          <a:p>
            <a:r>
              <a:rPr lang="uk-UA" sz="2000" b="1" i="1" dirty="0">
                <a:solidFill>
                  <a:srgbClr val="FF3300"/>
                </a:solidFill>
              </a:rPr>
              <a:t>- актинії – фантастичні квіти морів;</a:t>
            </a:r>
          </a:p>
          <a:p>
            <a:r>
              <a:rPr lang="uk-UA" sz="2000" b="1" i="1" dirty="0">
                <a:solidFill>
                  <a:srgbClr val="FF3300"/>
                </a:solidFill>
              </a:rPr>
              <a:t>- отруйні медузи небезпечні для здоров’я.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87661" y="22811"/>
            <a:ext cx="3240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rgbClr val="FFFF66"/>
                </a:solidFill>
              </a:rPr>
              <a:t>Значення кишковопорожнинних:</a:t>
            </a:r>
          </a:p>
        </p:txBody>
      </p:sp>
      <p:pic>
        <p:nvPicPr>
          <p:cNvPr id="11267" name="Picture 3" descr="J:\Documents and Settings\2 русик\Рабочий стол\мала оксана\Гребневик-мнемиопсис-Mnemiopsis-leidy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55711"/>
            <a:ext cx="2556436" cy="190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J:\Documents and Settings\2 русик\Рабочий стол\мала оксана\2_13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309" y="-34120"/>
            <a:ext cx="2697163" cy="198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393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:\Documents and Settings\2 русик\Рабочий стол\мала оксана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532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75856" y="1988840"/>
            <a:ext cx="334786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>
                <a:solidFill>
                  <a:srgbClr val="0033CC"/>
                </a:solidFill>
              </a:rPr>
              <a:t>Кишковопорожнинні здавна відомі людині. Ще давньогрецький учений</a:t>
            </a:r>
          </a:p>
          <a:p>
            <a:r>
              <a:rPr lang="uk-UA" sz="2000" b="1" i="1" dirty="0">
                <a:solidFill>
                  <a:srgbClr val="0033CC"/>
                </a:solidFill>
              </a:rPr>
              <a:t>Аристотель писав про деяких представників цього типу. Він, як згодом і</a:t>
            </a:r>
          </a:p>
          <a:p>
            <a:r>
              <a:rPr lang="uk-UA" sz="2000" b="1" i="1" dirty="0">
                <a:solidFill>
                  <a:srgbClr val="0033CC"/>
                </a:solidFill>
              </a:rPr>
              <a:t>багато інших вчених, вважав їх чимось середнім між тваринами та</a:t>
            </a:r>
          </a:p>
          <a:p>
            <a:r>
              <a:rPr lang="uk-UA" sz="2000" b="1" i="1" dirty="0">
                <a:solidFill>
                  <a:srgbClr val="0033CC"/>
                </a:solidFill>
              </a:rPr>
              <a:t>рослинами</a:t>
            </a:r>
          </a:p>
        </p:txBody>
      </p:sp>
      <p:pic>
        <p:nvPicPr>
          <p:cNvPr id="2051" name="Picture 3" descr="J:\Documents and Settings\2 русик\Рабочий стол\мала оксана\Копия 050202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61048"/>
            <a:ext cx="2495260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J:\Documents and Settings\2 русик\Рабочий стол\мала оксана\Копия (2) 0502020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050" y="-1"/>
            <a:ext cx="2344088" cy="3019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J:\Documents and Settings\2 русик\Рабочий стол\мала оксана\Копия 0502020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3358"/>
            <a:ext cx="2378819" cy="3033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J:\Documents and Settings\2 русик\Рабочий стол\мала оксана\Копия (3) 0502020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880" y="3861048"/>
            <a:ext cx="2495259" cy="2996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51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J:\Documents and Settings\2 русик\Рабочий стол\мала оксана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3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23709" y="0"/>
            <a:ext cx="29529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>
                <a:solidFill>
                  <a:srgbClr val="0033CC"/>
                </a:solidFill>
              </a:rPr>
              <a:t>Кишковопорожнинні</a:t>
            </a:r>
            <a:r>
              <a:rPr lang="ru-RU" b="1" i="1" dirty="0">
                <a:solidFill>
                  <a:srgbClr val="0033CC"/>
                </a:solidFill>
              </a:rPr>
              <a:t> - </a:t>
            </a:r>
            <a:r>
              <a:rPr lang="ru-RU" b="1" i="1" dirty="0" err="1">
                <a:solidFill>
                  <a:srgbClr val="0033CC"/>
                </a:solidFill>
              </a:rPr>
              <a:t>найдавніші</a:t>
            </a:r>
            <a:r>
              <a:rPr lang="ru-RU" b="1" i="1" dirty="0">
                <a:solidFill>
                  <a:srgbClr val="0033CC"/>
                </a:solidFill>
              </a:rPr>
              <a:t> </a:t>
            </a:r>
            <a:r>
              <a:rPr lang="ru-RU" b="1" i="1" dirty="0" smtClean="0">
                <a:solidFill>
                  <a:srgbClr val="0033CC"/>
                </a:solidFill>
              </a:rPr>
              <a:t>з </a:t>
            </a:r>
            <a:r>
              <a:rPr lang="ru-RU" b="1" i="1" dirty="0" err="1" smtClean="0">
                <a:solidFill>
                  <a:srgbClr val="0033CC"/>
                </a:solidFill>
              </a:rPr>
              <a:t>багатоклітинних</a:t>
            </a:r>
            <a:r>
              <a:rPr lang="ru-RU" b="1" i="1" dirty="0" smtClean="0">
                <a:solidFill>
                  <a:srgbClr val="0033CC"/>
                </a:solidFill>
              </a:rPr>
              <a:t> </a:t>
            </a:r>
            <a:r>
              <a:rPr lang="ru-RU" b="1" i="1" dirty="0" err="1">
                <a:solidFill>
                  <a:srgbClr val="0033CC"/>
                </a:solidFill>
              </a:rPr>
              <a:t>тварин</a:t>
            </a:r>
            <a:r>
              <a:rPr lang="ru-RU" b="1" i="1" dirty="0">
                <a:solidFill>
                  <a:srgbClr val="0033CC"/>
                </a:solidFill>
              </a:rPr>
              <a:t>. За час </a:t>
            </a:r>
            <a:r>
              <a:rPr lang="ru-RU" b="1" i="1" dirty="0" err="1">
                <a:solidFill>
                  <a:srgbClr val="0033CC"/>
                </a:solidFill>
              </a:rPr>
              <a:t>тривалої</a:t>
            </a:r>
            <a:r>
              <a:rPr lang="ru-RU" b="1" i="1" dirty="0">
                <a:solidFill>
                  <a:srgbClr val="0033CC"/>
                </a:solidFill>
              </a:rPr>
              <a:t> </a:t>
            </a:r>
            <a:r>
              <a:rPr lang="ru-RU" b="1" i="1" dirty="0" err="1">
                <a:solidFill>
                  <a:srgbClr val="0033CC"/>
                </a:solidFill>
              </a:rPr>
              <a:t>історії</a:t>
            </a:r>
            <a:r>
              <a:rPr lang="ru-RU" b="1" i="1" dirty="0">
                <a:solidFill>
                  <a:srgbClr val="0033CC"/>
                </a:solidFill>
              </a:rPr>
              <a:t> </a:t>
            </a:r>
            <a:r>
              <a:rPr lang="ru-RU" b="1" i="1" dirty="0" err="1">
                <a:solidFill>
                  <a:srgbClr val="0033CC"/>
                </a:solidFill>
              </a:rPr>
              <a:t>розвитку</a:t>
            </a:r>
            <a:r>
              <a:rPr lang="ru-RU" b="1" i="1" dirty="0">
                <a:solidFill>
                  <a:srgbClr val="0033CC"/>
                </a:solidFill>
              </a:rPr>
              <a:t> </a:t>
            </a:r>
            <a:r>
              <a:rPr lang="ru-RU" b="1" i="1" dirty="0" err="1">
                <a:solidFill>
                  <a:srgbClr val="0033CC"/>
                </a:solidFill>
              </a:rPr>
              <a:t>цього</a:t>
            </a:r>
            <a:r>
              <a:rPr lang="ru-RU" b="1" i="1" dirty="0">
                <a:solidFill>
                  <a:srgbClr val="0033CC"/>
                </a:solidFill>
              </a:rPr>
              <a:t> типу </a:t>
            </a:r>
            <a:r>
              <a:rPr lang="ru-RU" b="1" i="1" dirty="0" err="1">
                <a:solidFill>
                  <a:srgbClr val="0033CC"/>
                </a:solidFill>
              </a:rPr>
              <a:t>його</a:t>
            </a:r>
            <a:r>
              <a:rPr lang="ru-RU" b="1" i="1" dirty="0">
                <a:solidFill>
                  <a:srgbClr val="0033CC"/>
                </a:solidFill>
              </a:rPr>
              <a:t> </a:t>
            </a:r>
            <a:r>
              <a:rPr lang="ru-RU" b="1" i="1" dirty="0" err="1">
                <a:solidFill>
                  <a:srgbClr val="0033CC"/>
                </a:solidFill>
              </a:rPr>
              <a:t>представники</a:t>
            </a:r>
            <a:r>
              <a:rPr lang="ru-RU" b="1" i="1" dirty="0">
                <a:solidFill>
                  <a:srgbClr val="0033CC"/>
                </a:solidFill>
              </a:rPr>
              <a:t> </a:t>
            </a:r>
            <a:r>
              <a:rPr lang="ru-RU" b="1" i="1" dirty="0" err="1">
                <a:solidFill>
                  <a:srgbClr val="0033CC"/>
                </a:solidFill>
              </a:rPr>
              <a:t>зуміли</a:t>
            </a:r>
            <a:r>
              <a:rPr lang="ru-RU" b="1" i="1" dirty="0">
                <a:solidFill>
                  <a:srgbClr val="0033CC"/>
                </a:solidFill>
              </a:rPr>
              <a:t> </a:t>
            </a:r>
            <a:r>
              <a:rPr lang="ru-RU" b="1" i="1" dirty="0" err="1">
                <a:solidFill>
                  <a:srgbClr val="0033CC"/>
                </a:solidFill>
              </a:rPr>
              <a:t>дуже</a:t>
            </a:r>
            <a:r>
              <a:rPr lang="ru-RU" b="1" i="1" dirty="0">
                <a:solidFill>
                  <a:srgbClr val="0033CC"/>
                </a:solidFill>
              </a:rPr>
              <a:t> добре </a:t>
            </a:r>
            <a:r>
              <a:rPr lang="ru-RU" b="1" i="1" dirty="0" err="1">
                <a:solidFill>
                  <a:srgbClr val="0033CC"/>
                </a:solidFill>
              </a:rPr>
              <a:t>пристосуватися</a:t>
            </a:r>
            <a:r>
              <a:rPr lang="ru-RU" b="1" i="1" dirty="0">
                <a:solidFill>
                  <a:srgbClr val="0033CC"/>
                </a:solidFill>
              </a:rPr>
              <a:t> до </a:t>
            </a:r>
            <a:r>
              <a:rPr lang="ru-RU" b="1" i="1" dirty="0" err="1">
                <a:solidFill>
                  <a:srgbClr val="0033CC"/>
                </a:solidFill>
              </a:rPr>
              <a:t>найрізноманітніших</a:t>
            </a:r>
            <a:r>
              <a:rPr lang="ru-RU" b="1" i="1" dirty="0">
                <a:solidFill>
                  <a:srgbClr val="0033CC"/>
                </a:solidFill>
              </a:rPr>
              <a:t> умов </a:t>
            </a:r>
            <a:r>
              <a:rPr lang="ru-RU" b="1" i="1" dirty="0" err="1">
                <a:solidFill>
                  <a:srgbClr val="0033CC"/>
                </a:solidFill>
              </a:rPr>
              <a:t>проживання</a:t>
            </a:r>
            <a:r>
              <a:rPr lang="ru-RU" b="1" i="1" dirty="0">
                <a:solidFill>
                  <a:srgbClr val="0033CC"/>
                </a:solidFill>
              </a:rPr>
              <a:t>. Вони заселили буквально весь океан </a:t>
            </a:r>
            <a:r>
              <a:rPr lang="ru-RU" b="1" i="1" dirty="0" err="1">
                <a:solidFill>
                  <a:srgbClr val="0033CC"/>
                </a:solidFill>
              </a:rPr>
              <a:t>від</a:t>
            </a:r>
            <a:r>
              <a:rPr lang="ru-RU" b="1" i="1" dirty="0">
                <a:solidFill>
                  <a:srgbClr val="0033CC"/>
                </a:solidFill>
              </a:rPr>
              <a:t> </a:t>
            </a:r>
            <a:r>
              <a:rPr lang="ru-RU" b="1" i="1" dirty="0" err="1">
                <a:solidFill>
                  <a:srgbClr val="0033CC"/>
                </a:solidFill>
              </a:rPr>
              <a:t>його</a:t>
            </a:r>
            <a:r>
              <a:rPr lang="ru-RU" b="1" i="1" dirty="0">
                <a:solidFill>
                  <a:srgbClr val="0033CC"/>
                </a:solidFill>
              </a:rPr>
              <a:t> </a:t>
            </a:r>
            <a:r>
              <a:rPr lang="ru-RU" b="1" i="1" dirty="0" err="1">
                <a:solidFill>
                  <a:srgbClr val="0033CC"/>
                </a:solidFill>
              </a:rPr>
              <a:t>поверхні</a:t>
            </a:r>
            <a:r>
              <a:rPr lang="ru-RU" b="1" i="1" dirty="0">
                <a:solidFill>
                  <a:srgbClr val="0033CC"/>
                </a:solidFill>
              </a:rPr>
              <a:t> до </a:t>
            </a:r>
            <a:r>
              <a:rPr lang="ru-RU" b="1" i="1" dirty="0" err="1" smtClean="0">
                <a:solidFill>
                  <a:srgbClr val="0033CC"/>
                </a:solidFill>
              </a:rPr>
              <a:t>глибин</a:t>
            </a:r>
            <a:r>
              <a:rPr lang="ru-RU" b="1" i="1" dirty="0">
                <a:solidFill>
                  <a:srgbClr val="0033CC"/>
                </a:solidFill>
              </a:rPr>
              <a:t>, </a:t>
            </a:r>
            <a:r>
              <a:rPr lang="ru-RU" b="1" i="1" dirty="0" err="1">
                <a:solidFill>
                  <a:srgbClr val="0033CC"/>
                </a:solidFill>
              </a:rPr>
              <a:t>їх</a:t>
            </a:r>
            <a:r>
              <a:rPr lang="ru-RU" b="1" i="1" dirty="0">
                <a:solidFill>
                  <a:srgbClr val="0033CC"/>
                </a:solidFill>
              </a:rPr>
              <a:t> </a:t>
            </a:r>
            <a:r>
              <a:rPr lang="ru-RU" b="1" i="1" dirty="0" err="1">
                <a:solidFill>
                  <a:srgbClr val="0033CC"/>
                </a:solidFill>
              </a:rPr>
              <a:t>можна</a:t>
            </a:r>
            <a:r>
              <a:rPr lang="ru-RU" b="1" i="1" dirty="0">
                <a:solidFill>
                  <a:srgbClr val="0033CC"/>
                </a:solidFill>
              </a:rPr>
              <a:t> </a:t>
            </a:r>
            <a:r>
              <a:rPr lang="ru-RU" b="1" i="1" dirty="0" err="1">
                <a:solidFill>
                  <a:srgbClr val="0033CC"/>
                </a:solidFill>
              </a:rPr>
              <a:t>виявити</a:t>
            </a:r>
            <a:r>
              <a:rPr lang="ru-RU" b="1" i="1" dirty="0">
                <a:solidFill>
                  <a:srgbClr val="0033CC"/>
                </a:solidFill>
              </a:rPr>
              <a:t> і в </a:t>
            </a:r>
            <a:r>
              <a:rPr lang="ru-RU" b="1" i="1" dirty="0" err="1">
                <a:solidFill>
                  <a:srgbClr val="0033CC"/>
                </a:solidFill>
              </a:rPr>
              <a:t>полярних</a:t>
            </a:r>
            <a:r>
              <a:rPr lang="ru-RU" b="1" i="1" dirty="0">
                <a:solidFill>
                  <a:srgbClr val="0033CC"/>
                </a:solidFill>
              </a:rPr>
              <a:t> областях і в </a:t>
            </a:r>
            <a:r>
              <a:rPr lang="ru-RU" b="1" i="1" dirty="0" err="1">
                <a:solidFill>
                  <a:srgbClr val="0033CC"/>
                </a:solidFill>
              </a:rPr>
              <a:t>тропіках</a:t>
            </a:r>
            <a:r>
              <a:rPr lang="ru-RU" b="1" i="1" dirty="0">
                <a:solidFill>
                  <a:srgbClr val="0033CC"/>
                </a:solidFill>
              </a:rPr>
              <a:t>.</a:t>
            </a:r>
            <a:endParaRPr lang="uk-UA" b="1" i="1" dirty="0">
              <a:solidFill>
                <a:srgbClr val="0033CC"/>
              </a:solidFill>
            </a:endParaRPr>
          </a:p>
        </p:txBody>
      </p:sp>
      <p:pic>
        <p:nvPicPr>
          <p:cNvPr id="6147" name="Picture 3" descr="J:\Documents and Settings\2 русик\Рабочий стол\мала оксана\3-6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188" y="0"/>
            <a:ext cx="51435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78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J:\Documents and Settings\2 русик\Рабочий стол\мала оксана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48"/>
            <a:ext cx="9144000" cy="6848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0"/>
            <a:ext cx="29523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>
                <a:solidFill>
                  <a:srgbClr val="0033CC"/>
                </a:solidFill>
              </a:rPr>
              <a:t>Кишковопорожнинні – багатоклітинні тварини, у яких закладається два шари клітин, розмежованих мезоглеєю. Внаслідок диференціації клітин у них формуються примітивні тканини. Характерною є наявність кишкової порожнини. Завдяки нервовій системі вони здатні реагувати на подразнення зовнішнього середовища у вигляді рефлексів.</a:t>
            </a:r>
          </a:p>
        </p:txBody>
      </p:sp>
      <p:pic>
        <p:nvPicPr>
          <p:cNvPr id="3075" name="Picture 3" descr="J:\Documents and Settings\2 русик\Рабочий стол\мала оксана\79876380_1320824731_aurel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5099" y="2420888"/>
            <a:ext cx="5898902" cy="4466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64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J:\Documents and Settings\2 русик\Рабочий стол\мала оксана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" y="-11352"/>
            <a:ext cx="9160889" cy="6869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43808" y="0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err="1" smtClean="0">
                <a:solidFill>
                  <a:srgbClr val="0033CC"/>
                </a:solidFill>
              </a:rPr>
              <a:t>Значення</a:t>
            </a:r>
            <a:r>
              <a:rPr lang="ru-RU" sz="2000" b="1" i="1" dirty="0" smtClean="0">
                <a:solidFill>
                  <a:srgbClr val="0033CC"/>
                </a:solidFill>
              </a:rPr>
              <a:t> </a:t>
            </a:r>
            <a:r>
              <a:rPr lang="ru-RU" sz="2000" b="1" i="1" dirty="0" err="1">
                <a:solidFill>
                  <a:srgbClr val="0033CC"/>
                </a:solidFill>
              </a:rPr>
              <a:t>кишковопорожнинних</a:t>
            </a:r>
            <a:r>
              <a:rPr lang="ru-RU" sz="2000" b="1" i="1" dirty="0">
                <a:solidFill>
                  <a:srgbClr val="0033CC"/>
                </a:solidFill>
              </a:rPr>
              <a:t> у </a:t>
            </a:r>
            <a:r>
              <a:rPr lang="ru-RU" sz="2000" b="1" i="1" dirty="0" err="1">
                <a:solidFill>
                  <a:srgbClr val="0033CC"/>
                </a:solidFill>
              </a:rPr>
              <a:t>природі</a:t>
            </a:r>
            <a:r>
              <a:rPr lang="ru-RU" sz="2000" b="1" i="1" dirty="0">
                <a:solidFill>
                  <a:srgbClr val="0033CC"/>
                </a:solidFill>
              </a:rPr>
              <a:t> </a:t>
            </a:r>
            <a:r>
              <a:rPr lang="ru-RU" sz="2000" b="1" i="1" dirty="0" err="1">
                <a:solidFill>
                  <a:srgbClr val="0033CC"/>
                </a:solidFill>
              </a:rPr>
              <a:t>досить</a:t>
            </a:r>
            <a:r>
              <a:rPr lang="ru-RU" sz="2000" b="1" i="1" dirty="0">
                <a:solidFill>
                  <a:srgbClr val="0033CC"/>
                </a:solidFill>
              </a:rPr>
              <a:t> </a:t>
            </a:r>
            <a:r>
              <a:rPr lang="ru-RU" sz="2000" b="1" i="1" dirty="0" err="1">
                <a:solidFill>
                  <a:srgbClr val="0033CC"/>
                </a:solidFill>
              </a:rPr>
              <a:t>велике</a:t>
            </a:r>
            <a:r>
              <a:rPr lang="ru-RU" sz="2000" b="1" i="1" dirty="0">
                <a:solidFill>
                  <a:srgbClr val="0033CC"/>
                </a:solidFill>
              </a:rPr>
              <a:t>.</a:t>
            </a:r>
            <a:endParaRPr lang="uk-UA" sz="2000" b="1" i="1" dirty="0">
              <a:solidFill>
                <a:srgbClr val="0033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1484784"/>
            <a:ext cx="6336704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err="1">
                <a:solidFill>
                  <a:srgbClr val="6600FF"/>
                </a:solidFill>
              </a:rPr>
              <a:t>Кишковопорожнинні</a:t>
            </a:r>
            <a:r>
              <a:rPr lang="ru-RU" sz="2000" b="1" i="1" dirty="0">
                <a:solidFill>
                  <a:srgbClr val="6600FF"/>
                </a:solidFill>
              </a:rPr>
              <a:t> є </a:t>
            </a:r>
            <a:r>
              <a:rPr lang="ru-RU" sz="2000" b="1" i="1" dirty="0" err="1">
                <a:solidFill>
                  <a:srgbClr val="6600FF"/>
                </a:solidFill>
              </a:rPr>
              <a:t>об’єктами</a:t>
            </a:r>
            <a:r>
              <a:rPr lang="ru-RU" sz="2000" b="1" i="1" dirty="0">
                <a:solidFill>
                  <a:srgbClr val="6600FF"/>
                </a:solidFill>
              </a:rPr>
              <a:t> </a:t>
            </a:r>
            <a:r>
              <a:rPr lang="ru-RU" sz="2000" b="1" i="1" dirty="0" err="1">
                <a:solidFill>
                  <a:srgbClr val="6600FF"/>
                </a:solidFill>
              </a:rPr>
              <a:t>промислу</a:t>
            </a:r>
            <a:r>
              <a:rPr lang="ru-RU" sz="2000" b="1" i="1" dirty="0">
                <a:solidFill>
                  <a:srgbClr val="6600FF"/>
                </a:solidFill>
              </a:rPr>
              <a:t>. У </a:t>
            </a:r>
            <a:r>
              <a:rPr lang="ru-RU" sz="2000" b="1" i="1" dirty="0" err="1">
                <a:solidFill>
                  <a:srgbClr val="6600FF"/>
                </a:solidFill>
              </a:rPr>
              <a:t>їжу</a:t>
            </a:r>
            <a:r>
              <a:rPr lang="ru-RU" sz="2000" b="1" i="1" dirty="0">
                <a:solidFill>
                  <a:srgbClr val="6600FF"/>
                </a:solidFill>
              </a:rPr>
              <a:t> </a:t>
            </a:r>
            <a:r>
              <a:rPr lang="ru-RU" sz="2000" b="1" i="1" dirty="0" err="1">
                <a:solidFill>
                  <a:srgbClr val="6600FF"/>
                </a:solidFill>
              </a:rPr>
              <a:t>використовують</a:t>
            </a:r>
            <a:r>
              <a:rPr lang="ru-RU" sz="2000" b="1" i="1" dirty="0">
                <a:solidFill>
                  <a:srgbClr val="6600FF"/>
                </a:solidFill>
              </a:rPr>
              <a:t> медуз у </a:t>
            </a:r>
            <a:r>
              <a:rPr lang="ru-RU" sz="2000" b="1" i="1" dirty="0" err="1">
                <a:solidFill>
                  <a:srgbClr val="6600FF"/>
                </a:solidFill>
              </a:rPr>
              <a:t>засоленому</a:t>
            </a:r>
            <a:r>
              <a:rPr lang="ru-RU" sz="2000" b="1" i="1" dirty="0">
                <a:solidFill>
                  <a:srgbClr val="6600FF"/>
                </a:solidFill>
              </a:rPr>
              <a:t> </a:t>
            </a:r>
            <a:r>
              <a:rPr lang="ru-RU" sz="2000" b="1" i="1" dirty="0" err="1">
                <a:solidFill>
                  <a:srgbClr val="6600FF"/>
                </a:solidFill>
              </a:rPr>
              <a:t>вигляді</a:t>
            </a:r>
            <a:r>
              <a:rPr lang="ru-RU" sz="2000" b="1" i="1" dirty="0">
                <a:solidFill>
                  <a:srgbClr val="6600FF"/>
                </a:solidFill>
              </a:rPr>
              <a:t>. </a:t>
            </a:r>
            <a:r>
              <a:rPr lang="ru-RU" sz="2000" b="1" i="1" dirty="0" err="1">
                <a:solidFill>
                  <a:srgbClr val="6600FF"/>
                </a:solidFill>
              </a:rPr>
              <a:t>їхній</a:t>
            </a:r>
            <a:r>
              <a:rPr lang="ru-RU" sz="2000" b="1" i="1" dirty="0">
                <a:solidFill>
                  <a:srgbClr val="6600FF"/>
                </a:solidFill>
              </a:rPr>
              <a:t> </a:t>
            </a:r>
            <a:r>
              <a:rPr lang="ru-RU" sz="2000" b="1" i="1" dirty="0" err="1">
                <a:solidFill>
                  <a:srgbClr val="6600FF"/>
                </a:solidFill>
              </a:rPr>
              <a:t>промисел</a:t>
            </a:r>
            <a:r>
              <a:rPr lang="ru-RU" sz="2000" b="1" i="1" dirty="0">
                <a:solidFill>
                  <a:srgbClr val="6600FF"/>
                </a:solidFill>
              </a:rPr>
              <a:t> </a:t>
            </a:r>
            <a:r>
              <a:rPr lang="ru-RU" sz="2000" b="1" i="1" dirty="0" err="1">
                <a:solidFill>
                  <a:srgbClr val="6600FF"/>
                </a:solidFill>
              </a:rPr>
              <a:t>має</a:t>
            </a:r>
            <a:r>
              <a:rPr lang="ru-RU" sz="2000" b="1" i="1" dirty="0">
                <a:solidFill>
                  <a:srgbClr val="6600FF"/>
                </a:solidFill>
              </a:rPr>
              <a:t> </a:t>
            </a:r>
            <a:r>
              <a:rPr lang="ru-RU" sz="2000" b="1" i="1" dirty="0" err="1">
                <a:solidFill>
                  <a:srgbClr val="6600FF"/>
                </a:solidFill>
              </a:rPr>
              <a:t>місцеве</a:t>
            </a:r>
            <a:r>
              <a:rPr lang="ru-RU" sz="2000" b="1" i="1" dirty="0">
                <a:solidFill>
                  <a:srgbClr val="6600FF"/>
                </a:solidFill>
              </a:rPr>
              <a:t> </a:t>
            </a:r>
            <a:r>
              <a:rPr lang="ru-RU" sz="2000" b="1" i="1" dirty="0" err="1">
                <a:solidFill>
                  <a:srgbClr val="6600FF"/>
                </a:solidFill>
              </a:rPr>
              <a:t>значення</a:t>
            </a:r>
            <a:r>
              <a:rPr lang="ru-RU" sz="2000" b="1" i="1" dirty="0">
                <a:solidFill>
                  <a:srgbClr val="6600FF"/>
                </a:solidFill>
              </a:rPr>
              <a:t>, в основному в </a:t>
            </a:r>
            <a:r>
              <a:rPr lang="ru-RU" sz="2000" b="1" i="1" dirty="0" err="1">
                <a:solidFill>
                  <a:srgbClr val="6600FF"/>
                </a:solidFill>
              </a:rPr>
              <a:t>Японії</a:t>
            </a:r>
            <a:r>
              <a:rPr lang="ru-RU" sz="2000" b="1" i="1" dirty="0">
                <a:solidFill>
                  <a:srgbClr val="6600FF"/>
                </a:solidFill>
              </a:rPr>
              <a:t> й </a:t>
            </a:r>
            <a:r>
              <a:rPr lang="ru-RU" sz="2000" b="1" i="1" dirty="0" err="1">
                <a:solidFill>
                  <a:srgbClr val="6600FF"/>
                </a:solidFill>
              </a:rPr>
              <a:t>Китаї</a:t>
            </a:r>
            <a:r>
              <a:rPr lang="ru-RU" sz="2000" b="1" i="1" dirty="0">
                <a:solidFill>
                  <a:srgbClr val="6600FF"/>
                </a:solidFill>
              </a:rPr>
              <a:t>.</a:t>
            </a:r>
            <a:endParaRPr lang="uk-UA" sz="2000" b="1" i="1" dirty="0">
              <a:solidFill>
                <a:srgbClr val="6600FF"/>
              </a:solidFill>
            </a:endParaRPr>
          </a:p>
        </p:txBody>
      </p:sp>
      <p:pic>
        <p:nvPicPr>
          <p:cNvPr id="4099" name="Picture 3" descr="J:\Documents and Settings\2 русик\Рабочий стол\мала оксана\7e93477b758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4" y="3847750"/>
            <a:ext cx="3972572" cy="2979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J:\Documents and Settings\2 русик\Рабочий стол\мала оксана\12151809_ko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844" y="3926740"/>
            <a:ext cx="4488496" cy="295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10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6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J:\Documents and Settings\2 русик\Рабочий стол\мала оксана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3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554"/>
            <a:ext cx="3600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>
                <a:solidFill>
                  <a:srgbClr val="0033CC"/>
                </a:solidFill>
              </a:rPr>
              <a:t>Кишковопорожнинні мають велике значення в природі. Багато </a:t>
            </a:r>
            <a:r>
              <a:rPr lang="uk-UA" sz="2000" b="1" i="1" dirty="0" smtClean="0">
                <a:solidFill>
                  <a:srgbClr val="0033CC"/>
                </a:solidFill>
              </a:rPr>
              <a:t>риб </a:t>
            </a:r>
            <a:r>
              <a:rPr lang="uk-UA" sz="2000" b="1" i="1" dirty="0">
                <a:solidFill>
                  <a:srgbClr val="0033CC"/>
                </a:solidFill>
              </a:rPr>
              <a:t>харчуються кораловими поліпами і ховаються серед вапняних гіллястих «лісів», побудованих цими тваринами. Морські черепахи і деякі риби харчуються медузами.</a:t>
            </a:r>
          </a:p>
        </p:txBody>
      </p:sp>
      <p:pic>
        <p:nvPicPr>
          <p:cNvPr id="5123" name="Picture 3" descr="J:\Documents and Settings\2 русик\Рабочий стол\мала оксана\1343950a9c5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324" y="228600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52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3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13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1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15" tmFilter="0, 0; 0.125,0.2665; 0.25,0.4; 0.375,0.465; 0.5,0.5;  0.625,0.535; 0.75,0.6; 0.875,0.7335; 1,1">
                                          <p:stCondLst>
                                            <p:cond delay="41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7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3" tmFilter="0, 0; 0.125,0.2665; 0.25,0.4; 0.375,0.465; 0.5,0.5;  0.625,0.535; 0.75,0.6; 0.875,0.7335; 1,1">
                                          <p:stCondLst>
                                            <p:cond delay="103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16">
                                          <p:stCondLst>
                                            <p:cond delay="40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04" decel="50000">
                                          <p:stCondLst>
                                            <p:cond delay="42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6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04" decel="50000">
                                          <p:stCondLst>
                                            <p:cond delay="83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6">
                                          <p:stCondLst>
                                            <p:cond delay="102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04" decel="50000">
                                          <p:stCondLst>
                                            <p:cond delay="10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6">
                                          <p:stCondLst>
                                            <p:cond delay="11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04" decel="50000">
                                          <p:stCondLst>
                                            <p:cond delay="11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J:\Documents and Settings\2 русик\Рабочий стол\мала оксана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868144" y="-9054"/>
            <a:ext cx="32758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solidFill>
                  <a:srgbClr val="002060"/>
                </a:solidFill>
              </a:rPr>
              <a:t>Біологічне </a:t>
            </a:r>
            <a:r>
              <a:rPr lang="uk-UA" b="1" i="1" dirty="0">
                <a:solidFill>
                  <a:srgbClr val="002060"/>
                </a:solidFill>
              </a:rPr>
              <a:t>значення кишковопорожнинних велике в ланцюгах харчування у Світовому океані. Особливо велике значення вони мають в поглинанні </a:t>
            </a:r>
            <a:r>
              <a:rPr lang="uk-UA" b="1" i="1" dirty="0" smtClean="0">
                <a:solidFill>
                  <a:srgbClr val="002060"/>
                </a:solidFill>
              </a:rPr>
              <a:t>органіки </a:t>
            </a:r>
            <a:r>
              <a:rPr lang="uk-UA" b="1" i="1" dirty="0">
                <a:solidFill>
                  <a:srgbClr val="002060"/>
                </a:solidFill>
              </a:rPr>
              <a:t>і очищенні морської води. Велика роль коралових поліпів у кругообігу кальцію в біосфері та освіті осадових порід.</a:t>
            </a:r>
          </a:p>
        </p:txBody>
      </p:sp>
      <p:pic>
        <p:nvPicPr>
          <p:cNvPr id="8196" name="Picture 4" descr="J:\Documents and Settings\2 русик\Рабочий стол\мала оксана\2_13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21087"/>
            <a:ext cx="3584092" cy="263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J:\Documents and Settings\2 русик\Рабочий стол\мала оксана\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91881" cy="2487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J:\Documents and Settings\2 русик\Рабочий стол\мала оксана\scy00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022008"/>
            <a:ext cx="4211960" cy="2818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821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25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25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J:\Documents and Settings\2 русик\Рабочий стол\мала оксана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25" y="6125"/>
            <a:ext cx="9145325" cy="685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-1"/>
            <a:ext cx="3203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>
                <a:solidFill>
                  <a:srgbClr val="0033CC"/>
                </a:solidFill>
              </a:rPr>
              <a:t>Самі кишковопорожнинні, будучи хижаками, впливають на морські співтовариства тварин, поїдаючи планктонні організми, а великі актинії й медузи - також і дрібних риб.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40152" y="4653136"/>
            <a:ext cx="3203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>
                <a:solidFill>
                  <a:srgbClr val="002060"/>
                </a:solidFill>
              </a:rPr>
              <a:t>Деякі плаваючі медузи, </a:t>
            </a:r>
            <a:r>
              <a:rPr lang="uk-UA" b="1" i="1" dirty="0" smtClean="0">
                <a:solidFill>
                  <a:srgbClr val="002060"/>
                </a:solidFill>
              </a:rPr>
              <a:t>корали жалкими клітинами </a:t>
            </a:r>
            <a:r>
              <a:rPr lang="uk-UA" b="1" i="1" dirty="0">
                <a:solidFill>
                  <a:srgbClr val="002060"/>
                </a:solidFill>
              </a:rPr>
              <a:t>можуть завдати сильні опіки рибалкам, нирцям і плавцям. Коралові рифи в деяких місцях перешкоджають судноплавству.</a:t>
            </a:r>
          </a:p>
        </p:txBody>
      </p:sp>
      <p:pic>
        <p:nvPicPr>
          <p:cNvPr id="7172" name="Picture 4" descr="J:\Documents and Settings\2 русик\Рабочий стол\мала оксана\050202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31235"/>
            <a:ext cx="3851920" cy="4636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J:\Documents and Settings\2 русик\Рабочий стол\мала оксана\Копия Копия 0502020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-18956"/>
            <a:ext cx="3491880" cy="4500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3950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J:\Documents and Settings\2 русик\Рабочий стол\мала оксана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720"/>
            <a:ext cx="9155911" cy="6865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J:\Documents and Settings\2 русик\Рабочий стол\мала оксана\105279466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031976"/>
            <a:ext cx="6191251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23728" y="-20187"/>
            <a:ext cx="43204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>
                <a:solidFill>
                  <a:srgbClr val="0033CC"/>
                </a:solidFill>
              </a:rPr>
              <a:t>Медузи чуйно вловлюють звукові коливання, що виникають при терті води об повітря, і задовго до наближення шторму відпливають від берега. На підставі цієї властивості вчені біоніки створили прилад «Вухо медузи», що дозволяє визначити наближення шторму приблизно за 15 годин до його настання.</a:t>
            </a:r>
          </a:p>
        </p:txBody>
      </p:sp>
    </p:spTree>
    <p:extLst>
      <p:ext uri="{BB962C8B-B14F-4D97-AF65-F5344CB8AC3E}">
        <p14:creationId xmlns:p14="http://schemas.microsoft.com/office/powerpoint/2010/main" val="158634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427</Words>
  <Application>Microsoft Office PowerPoint</Application>
  <PresentationFormat>Экран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рем</cp:lastModifiedBy>
  <cp:revision>11</cp:revision>
  <dcterms:modified xsi:type="dcterms:W3CDTF">2013-10-15T17:23:14Z</dcterms:modified>
</cp:coreProperties>
</file>