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54F641-0F3E-4362-86CE-6EC03CA0A12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D1F6AB5-ACC0-4E43-9468-83C07DDB4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572140"/>
            <a:ext cx="6400800" cy="1600200"/>
          </a:xfrm>
        </p:spPr>
        <p:txBody>
          <a:bodyPr/>
          <a:lstStyle/>
          <a:p>
            <a:pPr algn="r"/>
            <a:r>
              <a:rPr lang="uk-UA" dirty="0" smtClean="0"/>
              <a:t>Виконала учениця 10-А класу </a:t>
            </a:r>
          </a:p>
          <a:p>
            <a:pPr algn="r"/>
            <a:r>
              <a:rPr lang="uk-UA" dirty="0" smtClean="0"/>
              <a:t>Ковальова Анастасія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Захворювання обміну речовин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err="1" smtClean="0">
                <a:solidFill>
                  <a:schemeClr val="accent1"/>
                </a:solidFill>
                <a:latin typeface="Calibri" pitchFamily="34" charset="0"/>
              </a:rPr>
              <a:t>Обмін</a:t>
            </a:r>
            <a:r>
              <a:rPr lang="ru-RU" b="1" i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Calibri" pitchFamily="34" charset="0"/>
              </a:rPr>
              <a:t>речовин</a:t>
            </a:r>
            <a:r>
              <a:rPr lang="ru-RU" b="1" i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- </a:t>
            </a:r>
            <a:r>
              <a:rPr lang="ru-RU" dirty="0" err="1" smtClean="0">
                <a:latin typeface="Calibri" pitchFamily="34" charset="0"/>
              </a:rPr>
              <a:t>це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сукупність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всіх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відбуваються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організмі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Calibri" pitchFamily="34" charset="0"/>
              </a:rPr>
              <a:t>перетворень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речовини</a:t>
            </a:r>
            <a:r>
              <a:rPr lang="ru-RU" dirty="0" smtClean="0">
                <a:latin typeface="Calibri" pitchFamily="34" charset="0"/>
              </a:rPr>
              <a:t> та </a:t>
            </a:r>
            <a:r>
              <a:rPr lang="ru-RU" dirty="0" err="1" smtClean="0">
                <a:latin typeface="Calibri" pitchFamily="34" charset="0"/>
              </a:rPr>
              <a:t>енергії</a:t>
            </a:r>
            <a:r>
              <a:rPr lang="ru-RU" dirty="0" smtClean="0">
                <a:latin typeface="Calibri" pitchFamily="34" charset="0"/>
              </a:rPr>
              <a:t>. У </a:t>
            </a:r>
            <a:r>
              <a:rPr lang="ru-RU" dirty="0" err="1" smtClean="0">
                <a:latin typeface="Calibri" pitchFamily="34" charset="0"/>
              </a:rPr>
              <a:t>результаті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процесів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Calibri" pitchFamily="34" charset="0"/>
              </a:rPr>
              <a:t>обміну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речовин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виділяється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енергія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виводяться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організму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Calibri" pitchFamily="34" charset="0"/>
              </a:rPr>
              <a:t>непотрібні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речовини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здійснюється</a:t>
            </a:r>
            <a:r>
              <a:rPr lang="ru-RU" dirty="0" smtClean="0">
                <a:latin typeface="Calibri" pitchFamily="34" charset="0"/>
              </a:rPr>
              <a:t> контроль </a:t>
            </a:r>
            <a:r>
              <a:rPr lang="ru-RU" dirty="0" err="1" smtClean="0">
                <a:latin typeface="Calibri" pitchFamily="34" charset="0"/>
              </a:rPr>
              <a:t>інших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функцій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Calibri" pitchFamily="34" charset="0"/>
              </a:rPr>
              <a:t>організму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доставляють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живильні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речовини</a:t>
            </a:r>
            <a:r>
              <a:rPr lang="ru-RU" dirty="0" smtClean="0">
                <a:latin typeface="Calibri" pitchFamily="34" charset="0"/>
              </a:rPr>
              <a:t> в кров, </a:t>
            </a:r>
            <a:r>
              <a:rPr lang="ru-RU" dirty="0" err="1" smtClean="0">
                <a:latin typeface="Calibri" pitchFamily="34" charset="0"/>
              </a:rPr>
              <a:t>після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того як </a:t>
            </a:r>
            <a:r>
              <a:rPr lang="ru-RU" dirty="0" err="1" smtClean="0">
                <a:latin typeface="Calibri" pitchFamily="34" charset="0"/>
              </a:rPr>
              <a:t>їжа</a:t>
            </a:r>
            <a:r>
              <a:rPr lang="ru-RU" dirty="0" smtClean="0">
                <a:latin typeface="Calibri" pitchFamily="34" charset="0"/>
              </a:rPr>
              <a:t> перетравиться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accent1"/>
                </a:solidFill>
                <a:latin typeface="+mj-lt"/>
              </a:rPr>
              <a:t>Хвороби</a:t>
            </a:r>
            <a:r>
              <a:rPr lang="ru-RU" b="1" i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+mj-lt"/>
              </a:rPr>
              <a:t>обміну</a:t>
            </a:r>
            <a:r>
              <a:rPr lang="ru-RU" b="1" i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+mj-lt"/>
              </a:rPr>
              <a:t>речовин</a:t>
            </a:r>
            <a:r>
              <a:rPr lang="ru-RU" b="1" i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dirty="0" smtClean="0">
                <a:latin typeface="+mj-lt"/>
              </a:rPr>
              <a:t>- </a:t>
            </a:r>
            <a:r>
              <a:rPr lang="ru-RU" dirty="0" err="1" smtClean="0">
                <a:latin typeface="+mj-lt"/>
              </a:rPr>
              <a:t>це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група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захворювань</a:t>
            </a:r>
            <a:r>
              <a:rPr lang="ru-RU" dirty="0" smtClean="0">
                <a:latin typeface="+mj-lt"/>
              </a:rPr>
              <a:t>, </a:t>
            </a:r>
            <a:r>
              <a:rPr lang="ru-RU" dirty="0" err="1" smtClean="0">
                <a:latin typeface="+mj-lt"/>
              </a:rPr>
              <a:t>які</a:t>
            </a:r>
            <a:r>
              <a:rPr lang="ru-RU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+mj-lt"/>
              </a:rPr>
              <a:t>пов'язані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з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порушенням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обміну</a:t>
            </a:r>
            <a:r>
              <a:rPr lang="ru-RU" dirty="0" smtClean="0">
                <a:latin typeface="+mj-lt"/>
              </a:rPr>
              <a:t> набором </a:t>
            </a:r>
            <a:r>
              <a:rPr lang="ru-RU" dirty="0" err="1" smtClean="0">
                <a:latin typeface="+mj-lt"/>
              </a:rPr>
              <a:t>хімічних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сполук</a:t>
            </a:r>
            <a:r>
              <a:rPr lang="ru-RU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+mj-lt"/>
              </a:rPr>
              <a:t>між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людиною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і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навколишнім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середовищем</a:t>
            </a:r>
            <a:r>
              <a:rPr lang="ru-RU" dirty="0" smtClean="0">
                <a:latin typeface="+mj-lt"/>
              </a:rPr>
              <a:t>. До хвороб </a:t>
            </a:r>
            <a:r>
              <a:rPr lang="ru-RU" dirty="0" err="1" smtClean="0">
                <a:latin typeface="+mj-lt"/>
              </a:rPr>
              <a:t>обміну</a:t>
            </a:r>
            <a:r>
              <a:rPr lang="ru-RU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+mj-lt"/>
              </a:rPr>
              <a:t>речовин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відносяться</a:t>
            </a:r>
            <a:r>
              <a:rPr lang="ru-RU" dirty="0" smtClean="0">
                <a:latin typeface="+mj-lt"/>
              </a:rPr>
              <a:t>:</a:t>
            </a:r>
          </a:p>
          <a:p>
            <a:r>
              <a:rPr lang="uk-UA" dirty="0" smtClean="0"/>
              <a:t> цукровий діабет</a:t>
            </a:r>
            <a:endParaRPr lang="ru-RU" dirty="0" smtClean="0"/>
          </a:p>
          <a:p>
            <a:r>
              <a:rPr lang="ru-RU" dirty="0" err="1" smtClean="0"/>
              <a:t>фенілкетонурія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хвороба </a:t>
            </a:r>
            <a:r>
              <a:rPr lang="ru-RU" dirty="0" err="1" smtClean="0"/>
              <a:t>Гирке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ожиріння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подагра;</a:t>
            </a:r>
          </a:p>
          <a:p>
            <a:r>
              <a:rPr lang="ru-RU" dirty="0" err="1" smtClean="0"/>
              <a:t>рахіт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endParaRPr lang="ru-RU" dirty="0" smtClean="0"/>
          </a:p>
          <a:p>
            <a:pPr>
              <a:buNone/>
            </a:pPr>
            <a:endParaRPr lang="uk-UA" dirty="0" smtClean="0">
              <a:latin typeface="+mj-lt"/>
            </a:endParaRPr>
          </a:p>
        </p:txBody>
      </p:sp>
      <p:pic>
        <p:nvPicPr>
          <p:cNvPr id="4" name="Рисунок 3" descr="1394635913_vitami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714752"/>
            <a:ext cx="4214810" cy="3143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0"/>
            <a:ext cx="8786874" cy="70723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err="1" smtClean="0">
                <a:latin typeface="+mj-lt"/>
              </a:rPr>
              <a:t>Основні</a:t>
            </a:r>
            <a:r>
              <a:rPr lang="ru-RU" sz="2400" i="1" dirty="0" smtClean="0">
                <a:latin typeface="+mj-lt"/>
              </a:rPr>
              <a:t> причини </a:t>
            </a:r>
            <a:r>
              <a:rPr lang="ru-RU" sz="2400" i="1" dirty="0" err="1" smtClean="0">
                <a:latin typeface="+mj-lt"/>
              </a:rPr>
              <a:t>порушення</a:t>
            </a:r>
            <a:r>
              <a:rPr lang="ru-RU" sz="2400" i="1" dirty="0" smtClean="0">
                <a:latin typeface="+mj-lt"/>
              </a:rPr>
              <a:t> </a:t>
            </a:r>
            <a:r>
              <a:rPr lang="ru-RU" sz="2400" i="1" dirty="0" err="1" smtClean="0">
                <a:latin typeface="+mj-lt"/>
              </a:rPr>
              <a:t>обміну</a:t>
            </a:r>
            <a:r>
              <a:rPr lang="ru-RU" sz="2400" i="1" dirty="0" smtClean="0">
                <a:latin typeface="+mj-lt"/>
              </a:rPr>
              <a:t> </a:t>
            </a:r>
            <a:r>
              <a:rPr lang="ru-RU" sz="2400" i="1" dirty="0" err="1" smtClean="0">
                <a:latin typeface="+mj-lt"/>
              </a:rPr>
              <a:t>речовин</a:t>
            </a:r>
            <a:r>
              <a:rPr lang="ru-RU" sz="2400" i="1" dirty="0" smtClean="0">
                <a:latin typeface="+mj-lt"/>
              </a:rPr>
              <a:t>: </a:t>
            </a:r>
          </a:p>
          <a:p>
            <a:r>
              <a:rPr lang="ru-RU" sz="2400" dirty="0" err="1" smtClean="0">
                <a:latin typeface="+mj-lt"/>
              </a:rPr>
              <a:t>порушення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діяльності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нервової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ендокринної</a:t>
            </a:r>
            <a:r>
              <a:rPr lang="ru-RU" sz="2400" dirty="0" smtClean="0">
                <a:latin typeface="+mj-lt"/>
              </a:rPr>
              <a:t> систем </a:t>
            </a:r>
          </a:p>
          <a:p>
            <a:r>
              <a:rPr lang="ru-RU" sz="2400" dirty="0" err="1" smtClean="0">
                <a:latin typeface="+mj-lt"/>
              </a:rPr>
              <a:t>порушення</a:t>
            </a:r>
            <a:r>
              <a:rPr lang="ru-RU" sz="2400" dirty="0" smtClean="0">
                <a:latin typeface="+mj-lt"/>
              </a:rPr>
              <a:t> синтезу </a:t>
            </a:r>
            <a:r>
              <a:rPr lang="ru-RU" sz="2400" dirty="0" err="1" smtClean="0">
                <a:latin typeface="+mj-lt"/>
              </a:rPr>
              <a:t>ферментів</a:t>
            </a:r>
            <a:r>
              <a:rPr lang="ru-RU" sz="2400" dirty="0" smtClean="0">
                <a:latin typeface="+mj-lt"/>
              </a:rPr>
              <a:t> </a:t>
            </a:r>
          </a:p>
          <a:p>
            <a:r>
              <a:rPr lang="ru-RU" sz="2400" dirty="0" err="1" smtClean="0">
                <a:latin typeface="+mj-lt"/>
              </a:rPr>
              <a:t>зміни</a:t>
            </a:r>
            <a:r>
              <a:rPr lang="ru-RU" sz="2400" dirty="0" smtClean="0">
                <a:latin typeface="+mj-lt"/>
              </a:rPr>
              <a:t> в </a:t>
            </a:r>
            <a:r>
              <a:rPr lang="ru-RU" sz="2400" dirty="0" err="1" smtClean="0">
                <a:latin typeface="+mj-lt"/>
              </a:rPr>
              <a:t>складі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їжі</a:t>
            </a:r>
            <a:r>
              <a:rPr lang="ru-RU" sz="2400" dirty="0" smtClean="0">
                <a:latin typeface="+mj-lt"/>
              </a:rPr>
              <a:t> (</a:t>
            </a:r>
            <a:r>
              <a:rPr lang="ru-RU" sz="2400" dirty="0" err="1" smtClean="0">
                <a:latin typeface="+mj-lt"/>
              </a:rPr>
              <a:t>нестача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вітамінів</a:t>
            </a:r>
            <a:r>
              <a:rPr lang="ru-RU" sz="2400" dirty="0" smtClean="0">
                <a:latin typeface="+mj-lt"/>
              </a:rPr>
              <a:t>, </a:t>
            </a:r>
            <a:r>
              <a:rPr lang="ru-RU" sz="2400" dirty="0" err="1" smtClean="0">
                <a:latin typeface="+mj-lt"/>
              </a:rPr>
              <a:t>мікроелементів,жирних</a:t>
            </a:r>
            <a:r>
              <a:rPr lang="ru-RU" sz="24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+mj-lt"/>
              </a:rPr>
              <a:t>кислот, а </a:t>
            </a:r>
            <a:r>
              <a:rPr lang="ru-RU" sz="2400" dirty="0" err="1" smtClean="0">
                <a:latin typeface="+mj-lt"/>
              </a:rPr>
              <a:t>також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незамінних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амінокислот</a:t>
            </a:r>
            <a:r>
              <a:rPr lang="ru-RU" sz="2400" dirty="0" smtClean="0">
                <a:latin typeface="+mj-lt"/>
              </a:rPr>
              <a:t>) </a:t>
            </a:r>
          </a:p>
          <a:p>
            <a:r>
              <a:rPr lang="ru-RU" sz="2400" dirty="0" err="1" smtClean="0">
                <a:latin typeface="+mj-lt"/>
              </a:rPr>
              <a:t>накопичення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організмом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важких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металів</a:t>
            </a:r>
            <a:r>
              <a:rPr lang="ru-RU" sz="2400" dirty="0" smtClean="0">
                <a:latin typeface="+mj-lt"/>
              </a:rPr>
              <a:t> </a:t>
            </a:r>
          </a:p>
          <a:p>
            <a:r>
              <a:rPr lang="ru-RU" sz="2400" dirty="0" err="1" smtClean="0">
                <a:latin typeface="+mj-lt"/>
              </a:rPr>
              <a:t>надходження</a:t>
            </a:r>
            <a:r>
              <a:rPr lang="ru-RU" sz="2400" dirty="0" smtClean="0">
                <a:latin typeface="+mj-lt"/>
              </a:rPr>
              <a:t> в </a:t>
            </a:r>
            <a:r>
              <a:rPr lang="ru-RU" sz="2400" dirty="0" err="1" smtClean="0">
                <a:latin typeface="+mj-lt"/>
              </a:rPr>
              <a:t>організм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чужорідних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токсичних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речовин</a:t>
            </a:r>
            <a:r>
              <a:rPr lang="ru-RU" sz="2400" dirty="0" smtClean="0">
                <a:latin typeface="+mj-lt"/>
              </a:rPr>
              <a:t> </a:t>
            </a:r>
          </a:p>
          <a:p>
            <a:r>
              <a:rPr lang="ru-RU" sz="2400" dirty="0" err="1" smtClean="0">
                <a:latin typeface="+mj-lt"/>
              </a:rPr>
              <a:t>стрес</a:t>
            </a:r>
            <a:r>
              <a:rPr lang="ru-RU" sz="2400" dirty="0" smtClean="0">
                <a:latin typeface="+mj-lt"/>
              </a:rPr>
              <a:t> </a:t>
            </a:r>
          </a:p>
          <a:p>
            <a:r>
              <a:rPr lang="ru-RU" sz="2400" dirty="0" err="1" smtClean="0">
                <a:latin typeface="+mj-lt"/>
              </a:rPr>
              <a:t>депресія</a:t>
            </a:r>
            <a:r>
              <a:rPr lang="ru-RU" sz="2400" dirty="0" smtClean="0">
                <a:latin typeface="+mj-lt"/>
              </a:rPr>
              <a:t> </a:t>
            </a:r>
          </a:p>
          <a:p>
            <a:r>
              <a:rPr lang="ru-RU" sz="2400" dirty="0" err="1" smtClean="0">
                <a:latin typeface="+mj-lt"/>
              </a:rPr>
              <a:t>серйозне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емоційне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потрясіння</a:t>
            </a:r>
            <a:endParaRPr lang="ru-RU" sz="2400" dirty="0" smtClean="0">
              <a:latin typeface="+mj-lt"/>
            </a:endParaRPr>
          </a:p>
          <a:p>
            <a:r>
              <a:rPr lang="uk-UA" sz="2400" dirty="0" smtClean="0">
                <a:latin typeface="+mj-lt"/>
              </a:rPr>
              <a:t>дієти</a:t>
            </a:r>
            <a:endParaRPr lang="ru-RU" sz="2400" dirty="0" smtClean="0">
              <a:latin typeface="+mj-lt"/>
            </a:endParaRPr>
          </a:p>
          <a:p>
            <a:pPr>
              <a:buNone/>
            </a:pPr>
            <a:r>
              <a:rPr lang="ru-RU" sz="2400" dirty="0" smtClean="0">
                <a:latin typeface="+mj-lt"/>
              </a:rPr>
              <a:t>У </a:t>
            </a:r>
            <a:r>
              <a:rPr lang="ru-RU" sz="2400" dirty="0" err="1" smtClean="0">
                <a:latin typeface="+mj-lt"/>
              </a:rPr>
              <a:t>більшості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випадків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порушення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обміну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речовин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виникає</a:t>
            </a:r>
            <a:r>
              <a:rPr lang="ru-RU" sz="24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sz="2400" dirty="0" err="1" smtClean="0">
                <a:latin typeface="+mj-lt"/>
              </a:rPr>
              <a:t>внаслідок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втрати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функції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організму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переробляти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жири</a:t>
            </a:r>
            <a:r>
              <a:rPr lang="ru-RU" sz="2400" dirty="0" smtClean="0">
                <a:latin typeface="+mj-lt"/>
              </a:rPr>
              <a:t>. </a:t>
            </a:r>
            <a:r>
              <a:rPr lang="ru-RU" sz="2400" dirty="0" err="1" smtClean="0">
                <a:latin typeface="+mj-lt"/>
              </a:rPr>
              <a:t>З-за</a:t>
            </a:r>
            <a:r>
              <a:rPr lang="ru-RU" sz="24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sz="2400" dirty="0" err="1" smtClean="0">
                <a:latin typeface="+mj-lt"/>
              </a:rPr>
              <a:t>цього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організм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наповнюється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ліпопротеїнами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і</a:t>
            </a:r>
            <a:r>
              <a:rPr lang="ru-RU" sz="24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+mj-lt"/>
              </a:rPr>
              <a:t>холестерином</a:t>
            </a:r>
          </a:p>
          <a:p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1500"/>
            <a:ext cx="9144000" cy="1143000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accent1"/>
                </a:solidFill>
              </a:rPr>
              <a:t>Симптоми хвороб при  порушенні обміну речовин:</a:t>
            </a:r>
            <a:endParaRPr lang="ru-RU" sz="28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9144000" cy="6072230"/>
          </a:xfrm>
        </p:spPr>
        <p:txBody>
          <a:bodyPr>
            <a:normAutofit/>
          </a:bodyPr>
          <a:lstStyle/>
          <a:p>
            <a:pPr lvl="0"/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надмірної</a:t>
            </a:r>
            <a:r>
              <a:rPr lang="ru-RU" dirty="0" smtClean="0"/>
              <a:t> ваги -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проблемою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ліпідів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набряклість</a:t>
            </a:r>
            <a:r>
              <a:rPr lang="ru-RU" dirty="0" smtClean="0"/>
              <a:t> - </a:t>
            </a:r>
            <a:r>
              <a:rPr lang="ru-RU" dirty="0" err="1" smtClean="0"/>
              <a:t>рідина</a:t>
            </a:r>
            <a:r>
              <a:rPr lang="ru-RU" dirty="0" smtClean="0"/>
              <a:t> погано </a:t>
            </a:r>
            <a:r>
              <a:rPr lang="ru-RU" dirty="0" err="1" smtClean="0"/>
              <a:t>виводиться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обмінні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уповільнені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блідість</a:t>
            </a:r>
            <a:r>
              <a:rPr lang="ru-RU" dirty="0" smtClean="0"/>
              <a:t> </a:t>
            </a:r>
            <a:r>
              <a:rPr lang="ru-RU" dirty="0" err="1" smtClean="0"/>
              <a:t>шкірних</a:t>
            </a:r>
            <a:r>
              <a:rPr lang="ru-RU" dirty="0" smtClean="0"/>
              <a:t> </a:t>
            </a:r>
            <a:r>
              <a:rPr lang="ru-RU" dirty="0" err="1" smtClean="0"/>
              <a:t>покривів</a:t>
            </a:r>
            <a:r>
              <a:rPr lang="ru-RU" dirty="0" smtClean="0"/>
              <a:t> -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м'які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кисневе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dirty="0" err="1" smtClean="0"/>
              <a:t>голодування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ламкість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і </a:t>
            </a:r>
            <a:r>
              <a:rPr lang="ru-RU" dirty="0" err="1" smtClean="0"/>
              <a:t>нігтьових</a:t>
            </a:r>
            <a:r>
              <a:rPr lang="ru-RU" dirty="0" smtClean="0"/>
              <a:t> пластин -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кальцієвий</a:t>
            </a:r>
            <a:r>
              <a:rPr lang="ru-RU" dirty="0" smtClean="0"/>
              <a:t>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дисбаланс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відкладення</a:t>
            </a:r>
            <a:r>
              <a:rPr lang="ru-RU" dirty="0" smtClean="0"/>
              <a:t> солей - характерно для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поширеної</a:t>
            </a:r>
            <a:r>
              <a:rPr lang="ru-RU" dirty="0" smtClean="0"/>
              <a:t> 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- </a:t>
            </a:r>
            <a:r>
              <a:rPr lang="ru-RU" dirty="0" err="1" smtClean="0"/>
              <a:t>подагри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714356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chemeClr val="accent1"/>
                </a:solidFill>
              </a:rPr>
              <a:t>Цукровий діабет</a:t>
            </a:r>
            <a:endParaRPr lang="ru-RU" sz="32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9144000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i="1" dirty="0" smtClean="0"/>
              <a:t>Цукровий діабет – </a:t>
            </a:r>
            <a:r>
              <a:rPr lang="uk-UA" sz="2400" dirty="0" smtClean="0"/>
              <a:t>небезпечне для життя хронічне </a:t>
            </a:r>
          </a:p>
          <a:p>
            <a:pPr>
              <a:buNone/>
            </a:pPr>
            <a:r>
              <a:rPr lang="uk-UA" sz="2400" dirty="0" smtClean="0"/>
              <a:t>захворювання, </a:t>
            </a:r>
            <a:r>
              <a:rPr lang="uk-UA" sz="2400" dirty="0" err="1" smtClean="0"/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язане</a:t>
            </a:r>
            <a:r>
              <a:rPr lang="uk-UA" sz="2400" dirty="0" smtClean="0"/>
              <a:t> з порушенням обміну речовин, </a:t>
            </a:r>
          </a:p>
          <a:p>
            <a:pPr>
              <a:buNone/>
            </a:pPr>
            <a:r>
              <a:rPr lang="uk-UA" sz="2400" dirty="0" smtClean="0"/>
              <a:t>початком якого є безмірна спрага, часте сечовиділення и </a:t>
            </a:r>
          </a:p>
          <a:p>
            <a:pPr>
              <a:buNone/>
            </a:pPr>
            <a:r>
              <a:rPr lang="uk-UA" sz="2400" dirty="0" smtClean="0"/>
              <a:t>швидка втрата </a:t>
            </a:r>
            <a:r>
              <a:rPr lang="uk-UA" sz="2400" dirty="0" smtClean="0"/>
              <a:t>маси</a:t>
            </a:r>
            <a:r>
              <a:rPr lang="uk-UA" sz="2400" dirty="0" smtClean="0"/>
              <a:t>, якщо не додержуватися строгої дієти може </a:t>
            </a:r>
          </a:p>
          <a:p>
            <a:pPr>
              <a:buNone/>
            </a:pPr>
            <a:r>
              <a:rPr lang="uk-UA" sz="2400" dirty="0" smtClean="0"/>
              <a:t>розвинутися небезпечне ускладнення – діабетична кома.</a:t>
            </a:r>
          </a:p>
          <a:p>
            <a:pPr>
              <a:buNone/>
            </a:pPr>
            <a:r>
              <a:rPr lang="uk-UA" sz="2400" i="1" dirty="0" smtClean="0"/>
              <a:t>Симптоми діабетичної коми:</a:t>
            </a:r>
          </a:p>
          <a:p>
            <a:r>
              <a:rPr lang="uk-UA" sz="2400" dirty="0" smtClean="0"/>
              <a:t>у хворого раптово порушується вестибулярний апарат</a:t>
            </a:r>
          </a:p>
          <a:p>
            <a:r>
              <a:rPr lang="uk-UA" sz="2400" dirty="0" smtClean="0"/>
              <a:t>о</a:t>
            </a:r>
            <a:r>
              <a:rPr lang="uk-UA" sz="2400" dirty="0" smtClean="0"/>
              <a:t>бличчя  бліде</a:t>
            </a:r>
          </a:p>
          <a:p>
            <a:r>
              <a:rPr lang="uk-UA" sz="2400" dirty="0" smtClean="0"/>
              <a:t>п</a:t>
            </a:r>
            <a:r>
              <a:rPr lang="uk-UA" sz="2400" dirty="0" smtClean="0"/>
              <a:t>ульс прискорений </a:t>
            </a:r>
          </a:p>
          <a:p>
            <a:r>
              <a:rPr lang="uk-UA" sz="2400" dirty="0" smtClean="0"/>
              <a:t> </a:t>
            </a:r>
            <a:r>
              <a:rPr lang="uk-UA" sz="2400" dirty="0" smtClean="0"/>
              <a:t>головний біль</a:t>
            </a:r>
          </a:p>
          <a:p>
            <a:r>
              <a:rPr lang="uk-UA" sz="2400" dirty="0" smtClean="0"/>
              <a:t> </a:t>
            </a:r>
            <a:r>
              <a:rPr lang="uk-UA" sz="2400" dirty="0" smtClean="0"/>
              <a:t>спрага</a:t>
            </a:r>
          </a:p>
          <a:p>
            <a:pPr>
              <a:buNone/>
            </a:pPr>
            <a:r>
              <a:rPr lang="uk-UA" sz="2400" i="1" dirty="0" smtClean="0"/>
              <a:t>Перша допомога:</a:t>
            </a:r>
            <a:r>
              <a:rPr lang="uk-UA" sz="2400" dirty="0" smtClean="0"/>
              <a:t> хворому треба дати з</a:t>
            </a:r>
            <a:r>
              <a:rPr lang="en-US" sz="2400" dirty="0" smtClean="0"/>
              <a:t>’</a:t>
            </a:r>
            <a:r>
              <a:rPr lang="uk-UA" sz="2400" dirty="0" smtClean="0"/>
              <a:t>їсти те, що містить </a:t>
            </a:r>
          </a:p>
          <a:p>
            <a:pPr>
              <a:buNone/>
            </a:pPr>
            <a:r>
              <a:rPr lang="uk-UA" sz="2400" dirty="0" smtClean="0"/>
              <a:t>цукор, але якщо хворий знепритомнів, слід покласти його так, </a:t>
            </a:r>
          </a:p>
          <a:p>
            <a:pPr>
              <a:buNone/>
            </a:pPr>
            <a:r>
              <a:rPr lang="uk-UA" sz="2400" dirty="0" smtClean="0"/>
              <a:t>щоб він міг вільно дихати</a:t>
            </a:r>
            <a:endParaRPr lang="uk-UA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ietadiab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8501122" cy="6215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5woqtvA4f4aOu3UZ5q6kcHBIHc9RL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67194"/>
            <a:ext cx="3796052" cy="25908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1500"/>
            <a:ext cx="7772400" cy="11430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1"/>
                </a:solidFill>
              </a:rPr>
              <a:t>Лікування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4857752" cy="5857916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В першу </a:t>
            </a:r>
            <a:r>
              <a:rPr lang="ru-RU" i="1" dirty="0" err="1" smtClean="0"/>
              <a:t>чергу</a:t>
            </a:r>
            <a:r>
              <a:rPr lang="ru-RU" i="1" dirty="0" smtClean="0"/>
              <a:t> </a:t>
            </a:r>
            <a:r>
              <a:rPr lang="ru-RU" i="1" dirty="0" err="1" smtClean="0"/>
              <a:t>пацієнту</a:t>
            </a:r>
            <a:r>
              <a:rPr lang="ru-RU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ru-RU" i="1" dirty="0" err="1" smtClean="0"/>
              <a:t>призначається</a:t>
            </a:r>
            <a:r>
              <a:rPr lang="ru-RU" i="1" dirty="0" smtClean="0"/>
              <a:t> </a:t>
            </a:r>
            <a:r>
              <a:rPr lang="ru-RU" i="1" dirty="0" smtClean="0"/>
              <a:t>строгий 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режим </a:t>
            </a:r>
            <a:r>
              <a:rPr lang="ru-RU" i="1" dirty="0" err="1" smtClean="0"/>
              <a:t>харчування</a:t>
            </a:r>
            <a:r>
              <a:rPr lang="ru-RU" i="1" dirty="0" smtClean="0"/>
              <a:t>, </a:t>
            </a:r>
            <a:endParaRPr lang="ru-RU" i="1" dirty="0" smtClean="0"/>
          </a:p>
          <a:p>
            <a:pPr>
              <a:buNone/>
            </a:pPr>
            <a:r>
              <a:rPr lang="ru-RU" i="1" dirty="0" err="1" smtClean="0"/>
              <a:t>здійснюється</a:t>
            </a:r>
            <a:r>
              <a:rPr lang="ru-RU" i="1" dirty="0" smtClean="0"/>
              <a:t> </a:t>
            </a:r>
            <a:r>
              <a:rPr lang="ru-RU" i="1" dirty="0" err="1" smtClean="0"/>
              <a:t>постійний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контроль </a:t>
            </a:r>
            <a:r>
              <a:rPr lang="ru-RU" i="1" dirty="0" err="1" smtClean="0"/>
              <a:t>ваги.Крім</a:t>
            </a:r>
            <a:r>
              <a:rPr lang="ru-RU" i="1" dirty="0" smtClean="0"/>
              <a:t> </a:t>
            </a:r>
            <a:r>
              <a:rPr lang="ru-RU" i="1" dirty="0" smtClean="0"/>
              <a:t>того, </a:t>
            </a:r>
            <a:endParaRPr lang="ru-RU" i="1" dirty="0" smtClean="0"/>
          </a:p>
          <a:p>
            <a:pPr>
              <a:buNone/>
            </a:pPr>
            <a:r>
              <a:rPr lang="ru-RU" i="1" dirty="0" err="1" smtClean="0"/>
              <a:t>Пропонуються</a:t>
            </a:r>
            <a:r>
              <a:rPr lang="ru-RU" i="1" dirty="0" smtClean="0"/>
              <a:t> </a:t>
            </a:r>
          </a:p>
          <a:p>
            <a:pPr>
              <a:buNone/>
            </a:pPr>
            <a:r>
              <a:rPr lang="ru-RU" i="1" dirty="0" err="1" smtClean="0"/>
              <a:t>медикаментозне</a:t>
            </a:r>
            <a:r>
              <a:rPr lang="ru-RU" i="1" dirty="0" smtClean="0"/>
              <a:t> та</a:t>
            </a:r>
          </a:p>
          <a:p>
            <a:pPr>
              <a:buNone/>
            </a:pPr>
            <a:r>
              <a:rPr lang="ru-RU" i="1" dirty="0" err="1" smtClean="0"/>
              <a:t>санаторно-курортне</a:t>
            </a:r>
            <a:r>
              <a:rPr lang="ru-RU" i="1" dirty="0" smtClean="0"/>
              <a:t> </a:t>
            </a:r>
          </a:p>
          <a:p>
            <a:pPr>
              <a:buNone/>
            </a:pPr>
            <a:r>
              <a:rPr lang="ru-RU" i="1" dirty="0" err="1" smtClean="0"/>
              <a:t>лікування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76210705_3437689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2571744"/>
            <a:ext cx="5143504" cy="37147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Food_Fruits_and_Berryes_Fruit_Mix_024160_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285728"/>
            <a:ext cx="3857652" cy="2340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5400" i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uk-UA" sz="5400" i="1" dirty="0" smtClean="0">
                <a:solidFill>
                  <a:schemeClr val="accent1"/>
                </a:solidFill>
              </a:rPr>
              <a:t>Дякую за увагу!</a:t>
            </a:r>
            <a:endParaRPr lang="ru-RU" sz="54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</TotalTime>
  <Words>293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Захворювання обміну речовин</vt:lpstr>
      <vt:lpstr>Слайд 2</vt:lpstr>
      <vt:lpstr>Слайд 3</vt:lpstr>
      <vt:lpstr>Симптоми хвороб при  порушенні обміну речовин:</vt:lpstr>
      <vt:lpstr>Цукровий діабет</vt:lpstr>
      <vt:lpstr>Слайд 6</vt:lpstr>
      <vt:lpstr>Лікування</vt:lpstr>
      <vt:lpstr>Слайд 8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Захворювання обміну речовин</dc:title>
  <dc:creator>Admin</dc:creator>
  <cp:lastModifiedBy>Admin</cp:lastModifiedBy>
  <cp:revision>10</cp:revision>
  <dcterms:created xsi:type="dcterms:W3CDTF">2014-05-03T17:48:14Z</dcterms:created>
  <dcterms:modified xsi:type="dcterms:W3CDTF">2014-05-07T17:03:32Z</dcterms:modified>
</cp:coreProperties>
</file>