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56" r:id="rId2"/>
    <p:sldId id="257" r:id="rId3"/>
    <p:sldId id="259" r:id="rId4"/>
    <p:sldId id="262" r:id="rId5"/>
    <p:sldId id="280" r:id="rId6"/>
    <p:sldId id="281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FD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Помірний стиль 2 –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Помірний стиль 4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Помірний стиль 4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Помірний стиль 4 –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Помірний стиль 4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Стиль із теми 1 –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5" autoAdjust="0"/>
  </p:normalViewPr>
  <p:slideViewPr>
    <p:cSldViewPr>
      <p:cViewPr varScale="1">
        <p:scale>
          <a:sx n="111" d="100"/>
          <a:sy n="111" d="100"/>
        </p:scale>
        <p:origin x="-7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3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525B2-70FD-41AC-B553-7EDB43AEA77E}" type="datetimeFigureOut">
              <a:rPr lang="uk-UA" smtClean="0"/>
              <a:pPr/>
              <a:t>22.12.2014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160E9-FDB9-4749-A021-16F3273A9EC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22.12.2014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22.12.2014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22.12.2014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22.12.2014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22.12.2014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22.12.2014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22.12.2014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22.12.2014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22.12.2014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22.12.2014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з одним вирізаним округленим кут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й трикут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22.12.2014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10" name="Поліліні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іліні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22.12.2014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іліні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4467272" cy="1324744"/>
          </a:xfrm>
        </p:spPr>
        <p:txBody>
          <a:bodyPr>
            <a:normAutofit fontScale="90000"/>
          </a:bodyPr>
          <a:lstStyle/>
          <a:p>
            <a:r>
              <a:rPr lang="uk-UA" sz="5300" dirty="0" err="1" smtClean="0"/>
              <a:t>Біорізноманіття</a:t>
            </a:r>
            <a:r>
              <a:rPr lang="uk-UA" sz="4000" dirty="0" smtClean="0"/>
              <a:t>. </a:t>
            </a:r>
            <a:endParaRPr lang="uk-UA" sz="40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7854696" cy="17526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Причини і наслідки деградації </a:t>
            </a:r>
            <a:r>
              <a:rPr lang="uk-UA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біорізноманіття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uk-UA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Природозаповідання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як одна з ефективних форм збереження </a:t>
            </a:r>
            <a:r>
              <a:rPr lang="uk-UA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біорізноманіття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Основні категорії заповідних об’єктів</a:t>
            </a:r>
            <a:endParaRPr lang="uk-UA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116632"/>
            <a:ext cx="25555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Міністерство освіти і науки України</a:t>
            </a:r>
            <a:endParaRPr lang="uk-UA" sz="11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4653136"/>
            <a:ext cx="3248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Виконала: учениця 11-А класу</a:t>
            </a:r>
            <a:br>
              <a:rPr lang="uk-UA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                   Личак Анна</a:t>
            </a:r>
            <a:endParaRPr lang="uk-UA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Рисунок 7" descr="Papua-coral-reef-http_environment_nationalgeographic_c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645024"/>
            <a:ext cx="4176464" cy="2717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23928" y="6381328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Добротвір</a:t>
            </a:r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2014</a:t>
            </a:r>
            <a:endParaRPr lang="uk-UA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кутник 3"/>
          <p:cNvSpPr/>
          <p:nvPr/>
        </p:nvSpPr>
        <p:spPr>
          <a:xfrm>
            <a:off x="0" y="0"/>
            <a:ext cx="81446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Українські Карпати</a:t>
            </a:r>
            <a:endParaRPr lang="uk-UA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6" name="Picture 4" descr="D:\1309871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2075723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D:\95655163_morda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417840"/>
            <a:ext cx="2037797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D:\images (1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717032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кутник 10"/>
          <p:cNvSpPr/>
          <p:nvPr/>
        </p:nvSpPr>
        <p:spPr>
          <a:xfrm>
            <a:off x="3516344" y="1556792"/>
            <a:ext cx="5627656" cy="23762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Dow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частина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гірської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системи </a:t>
            </a:r>
            <a:endParaRPr lang="uk-UA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1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1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1(36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6445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-126679" y="5733256"/>
            <a:ext cx="9270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Гранітно-степове Побужжя</a:t>
            </a:r>
            <a:endParaRPr lang="uk-U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9" name="Picture 3" descr="D:\21811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2468116" cy="16412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D:\Pobuzhya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32656"/>
            <a:ext cx="2496277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D:\pobuzhy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0"/>
            <a:ext cx="2842749" cy="1791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depositphotos_4271600-Beautiful-watercolor-background-in-soft-green-blue-and-yel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Природозаповідання</a:t>
            </a:r>
            <a: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як одна з ефективних форм збереження </a:t>
            </a:r>
            <a:r>
              <a:rPr lang="uk-UA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біорізноманіття</a:t>
            </a:r>
            <a: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Основні категорії заповідних об'єктів. </a:t>
            </a:r>
            <a:endParaRPr lang="uk-U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2468880"/>
            <a:ext cx="8229600" cy="438912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None/>
            </a:pPr>
            <a:r>
              <a:rPr lang="uk-UA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</a:t>
            </a:r>
            <a:r>
              <a:rPr lang="uk-UA" b="1" i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Заповідна справа - це не тільки збереження і охорона заповідних об’єктів різних рангів. Заповідання виконує ряд важливих наукових, господарських, екологічних завдань. Зокрема заповідні об’єкти виконують роль природних ядер;</a:t>
            </a:r>
            <a:r>
              <a:rPr lang="ru-RU" b="1" i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i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їм</a:t>
            </a:r>
            <a:r>
              <a:rPr lang="ru-RU" b="1" i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належать </a:t>
            </a:r>
            <a:r>
              <a:rPr lang="ru-RU" b="1" i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важлива</a:t>
            </a:r>
            <a:r>
              <a:rPr lang="ru-RU" b="1" i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i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ресурсознавча</a:t>
            </a:r>
            <a:r>
              <a:rPr lang="ru-RU" b="1" i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роль, вони </a:t>
            </a:r>
            <a:r>
              <a:rPr lang="ru-RU" b="1" i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формують</a:t>
            </a:r>
            <a:r>
              <a:rPr lang="ru-RU" b="1" i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так званий </a:t>
            </a:r>
            <a:r>
              <a:rPr lang="ru-RU" b="1" i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екологічний</a:t>
            </a:r>
            <a:r>
              <a:rPr lang="ru-RU" b="1" i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каркас </a:t>
            </a:r>
            <a:r>
              <a:rPr lang="ru-RU" b="1" i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території</a:t>
            </a:r>
            <a:r>
              <a:rPr lang="ru-RU" b="1" i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b="1" i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є</a:t>
            </a:r>
            <a:r>
              <a:rPr lang="ru-RU" b="1" i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центрами </a:t>
            </a:r>
            <a:r>
              <a:rPr lang="ru-RU" b="1" i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екологічного</a:t>
            </a:r>
            <a:r>
              <a:rPr lang="ru-RU" b="1" i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i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виховання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uk-UA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7000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0_88236_7fd5a8d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природно-заповідного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фонду   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належать: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природні території та об’єкти - природні заповідники, біосферні заповідники, національні природні парки, регіональні ландшафтні парки, заказники, пам’ятки природи, заповідні урочища;</a:t>
            </a:r>
            <a:endParaRPr lang="uk-UA" b="1" spc="1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штучно </a:t>
            </a:r>
            <a:r>
              <a:rPr lang="ru-RU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створені</a:t>
            </a:r>
            <a:r>
              <a:rPr lang="ru-RU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об'єкти</a:t>
            </a:r>
            <a:r>
              <a:rPr lang="ru-RU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- </a:t>
            </a:r>
            <a:r>
              <a:rPr lang="ru-RU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ботанічні</a:t>
            </a:r>
            <a:r>
              <a:rPr lang="ru-RU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сади, </a:t>
            </a:r>
            <a:r>
              <a:rPr lang="ru-RU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дендрологічні</a:t>
            </a:r>
            <a:r>
              <a:rPr lang="ru-RU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парки, </a:t>
            </a:r>
            <a:r>
              <a:rPr lang="ru-RU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зоологічні</a:t>
            </a:r>
            <a:r>
              <a:rPr lang="ru-RU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парки, парки - </a:t>
            </a:r>
            <a:r>
              <a:rPr lang="ru-RU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пам’ятки</a:t>
            </a:r>
            <a:r>
              <a:rPr lang="ru-RU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садово-паркового </a:t>
            </a:r>
            <a:r>
              <a:rPr lang="ru-RU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мистецтва</a:t>
            </a:r>
            <a:r>
              <a:rPr lang="ru-RU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uk-UA" b="1" spc="1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5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23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766"/>
          </a:xfrm>
          <a:prstGeom prst="rect">
            <a:avLst/>
          </a:prstGeom>
          <a:noFill/>
        </p:spPr>
      </p:pic>
      <p:pic>
        <p:nvPicPr>
          <p:cNvPr id="12291" name="Picture 3" descr="D:\Lake-of-yaniw-www_beskyd_lviv_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725144"/>
            <a:ext cx="2927735" cy="1948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D:\1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836712"/>
            <a:ext cx="2123728" cy="1592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 descr="D:\завантаження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1048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кутник 5"/>
          <p:cNvSpPr/>
          <p:nvPr/>
        </p:nvSpPr>
        <p:spPr>
          <a:xfrm>
            <a:off x="3131840" y="1052736"/>
            <a:ext cx="636723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Природний заповідник </a:t>
            </a:r>
            <a:r>
              <a:rPr lang="uk-UA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“Розточчя”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 advTm="1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images (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5" name="Picture 3" descr="D: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984253" cy="4608512"/>
          </a:xfrm>
          <a:prstGeom prst="irregularSeal2">
            <a:avLst/>
          </a:prstGeom>
          <a:noFill/>
          <a:effectLst>
            <a:softEdge rad="63500"/>
          </a:effectLst>
        </p:spPr>
      </p:pic>
      <p:pic>
        <p:nvPicPr>
          <p:cNvPr id="13316" name="Picture 4" descr="D: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6723">
            <a:off x="4920724" y="260648"/>
            <a:ext cx="4223276" cy="2252414"/>
          </a:xfrm>
          <a:prstGeom prst="star4">
            <a:avLst>
              <a:gd name="adj" fmla="val 11599"/>
            </a:avLst>
          </a:prstGeom>
          <a:noFill/>
          <a:effectLst>
            <a:softEdge rad="63500"/>
          </a:effectLst>
        </p:spPr>
      </p:pic>
      <p:pic>
        <p:nvPicPr>
          <p:cNvPr id="13317" name="Picture 5" descr="D:\еucommia-ulmoides-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41077">
            <a:off x="4362810" y="2374198"/>
            <a:ext cx="5007932" cy="3224486"/>
          </a:xfrm>
          <a:prstGeom prst="star5">
            <a:avLst>
              <a:gd name="adj" fmla="val 31126"/>
              <a:gd name="hf" fmla="val 105146"/>
              <a:gd name="vf" fmla="val 110557"/>
            </a:avLst>
          </a:prstGeom>
          <a:noFill/>
          <a:effectLst>
            <a:softEdge rad="63500"/>
          </a:effectLst>
        </p:spPr>
      </p:pic>
      <p:sp>
        <p:nvSpPr>
          <p:cNvPr id="9" name="Прямокутник 8"/>
          <p:cNvSpPr/>
          <p:nvPr/>
        </p:nvSpPr>
        <p:spPr>
          <a:xfrm>
            <a:off x="-33900" y="5103674"/>
            <a:ext cx="91779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</a:rPr>
              <a:t>Біосферний заповідник </a:t>
            </a:r>
            <a:r>
              <a:rPr lang="uk-UA" sz="5400" b="1" dirty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</a:rPr>
              <a:t>“Асканія-Нова”</a:t>
            </a:r>
            <a:endParaRPr lang="uk-UA" sz="5400" b="1" cap="none" spc="0" dirty="0">
              <a:ln/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pic>
        <p:nvPicPr>
          <p:cNvPr id="10" name="Picture 4" descr="D: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6723">
            <a:off x="1051576" y="3371236"/>
            <a:ext cx="4223276" cy="2252414"/>
          </a:xfrm>
          <a:prstGeom prst="star4">
            <a:avLst>
              <a:gd name="adj" fmla="val 11599"/>
            </a:avLst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 advTm="1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33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3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20090521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D:\antelope-askania-nova-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808312" cy="195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D:\images (2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293096"/>
            <a:ext cx="3153514" cy="1983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51920" y="69269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Антилопи.</a:t>
            </a:r>
            <a:endParaRPr lang="uk-UA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 advTm="1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images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4" name="Picture 4" descr="D:\grey-crowned-crane-askania-nov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36244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2492896"/>
            <a:ext cx="407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Вінценосний журавель,лебідь шипун</a:t>
            </a:r>
            <a:endParaRPr lang="uk-UA" dirty="0"/>
          </a:p>
        </p:txBody>
      </p:sp>
      <p:pic>
        <p:nvPicPr>
          <p:cNvPr id="15365" name="Picture 5" descr="D: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8100" y="332656"/>
            <a:ext cx="310534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572000" y="191683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Павич</a:t>
            </a:r>
            <a:endParaRPr lang="uk-UA" dirty="0"/>
          </a:p>
        </p:txBody>
      </p:sp>
      <p:pic>
        <p:nvPicPr>
          <p:cNvPr id="15366" name="Picture 6" descr="D:\528034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12976"/>
            <a:ext cx="4962279" cy="3303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50810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3707904" y="6488668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Малий ховрашок</a:t>
            </a:r>
            <a:endParaRPr lang="uk-UA" dirty="0"/>
          </a:p>
        </p:txBody>
      </p:sp>
      <p:pic>
        <p:nvPicPr>
          <p:cNvPr id="15370" name="Picture 10" descr="D:\night-bird-migratioan-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2420888"/>
            <a:ext cx="3362309" cy="2248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6012160" y="4653136"/>
            <a:ext cx="241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Нічна міграція птахів</a:t>
            </a:r>
            <a:endParaRPr lang="uk-UA" dirty="0"/>
          </a:p>
        </p:txBody>
      </p:sp>
    </p:spTree>
  </p:cSld>
  <p:clrMapOvr>
    <a:masterClrMapping/>
  </p:clrMapOvr>
  <p:transition spd="slow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IMG_6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698"/>
          </a:xfrm>
          <a:prstGeom prst="rect">
            <a:avLst/>
          </a:prstGeom>
          <a:noFill/>
        </p:spPr>
      </p:pic>
      <p:sp>
        <p:nvSpPr>
          <p:cNvPr id="4" name="Прямокутник 3"/>
          <p:cNvSpPr/>
          <p:nvPr/>
        </p:nvSpPr>
        <p:spPr>
          <a:xfrm>
            <a:off x="395536" y="836712"/>
            <a:ext cx="817341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Ботанічний</a:t>
            </a:r>
            <a:r>
              <a:rPr lang="ru-RU" sz="54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сад </a:t>
            </a:r>
            <a:r>
              <a:rPr lang="ru-RU" sz="54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Львівського</a:t>
            </a:r>
            <a:r>
              <a:rPr lang="ru-RU" sz="54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54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Національного</a:t>
            </a:r>
            <a:r>
              <a:rPr lang="ru-RU" sz="54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54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університету</a:t>
            </a:r>
            <a:r>
              <a:rPr lang="ru-RU" sz="54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54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ім</a:t>
            </a:r>
            <a:r>
              <a:rPr lang="ru-RU" sz="54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54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Ів</a:t>
            </a:r>
            <a:r>
              <a:rPr lang="ru-RU" sz="54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Франка</a:t>
            </a:r>
            <a:endParaRPr lang="uk-UA" sz="5400" b="1" spc="1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8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D:\2012_N4_IMG_5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9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Категорія </a:t>
            </a:r>
            <a:r>
              <a:rPr lang="uk-UA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“біорізноманіття”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uk-UA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«Біологічне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wcard Gothic" pitchFamily="82" charset="0"/>
              </a:rPr>
              <a:t>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різноманіття» - різноманітність живих організмів з усіх джерел, включаючи наземні, морські та інші водні екосистеми й екологічні комплекси, частиною яких вони є; це поняття включає в себе різноманітність у рамках виду, між видами й різноманітність екосистем.</a:t>
            </a:r>
          </a:p>
          <a:p>
            <a:pPr>
              <a:buNone/>
            </a:pP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r>
              <a:rPr lang="uk-U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Біорізноманіття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належить до  одного з найважливіших надбань кожної  держави, адже живі організми виконують життєво важливі функції, є індикаторами якості навколишнього середовища, творцями середовища  життєдіяльності  людей. Зміни </a:t>
            </a:r>
            <a:r>
              <a:rPr lang="uk-U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біорізноманіття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це одні з найнебезпечніших змін, тому що вони мають незворотній характер.</a:t>
            </a:r>
          </a:p>
          <a:p>
            <a:pPr>
              <a:buNone/>
            </a:pPr>
            <a:endParaRPr lang="uk-UA" sz="1600" dirty="0" smtClean="0"/>
          </a:p>
        </p:txBody>
      </p:sp>
    </p:spTree>
  </p:cSld>
  <p:clrMapOvr>
    <a:masterClrMapping/>
  </p:clrMapOvr>
  <p:transition spd="slow" advTm="30000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2011_N01_zelena_oaza_4s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24197imgmi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1" name="Picture 3" descr="D:\Picture 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576" y="3995391"/>
            <a:ext cx="3816424" cy="28626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773" name="Picture 5" descr="D:\DSC066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0"/>
            <a:ext cx="3168352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774" name="Picture 6" descr="D:\Picture 0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204864"/>
            <a:ext cx="2268712" cy="17017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67544" y="47667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Квіти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ботанічного саду</a:t>
            </a:r>
            <a:endParaRPr lang="uk-UA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24142imgmi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я 2"/>
          <p:cNvGraphicFramePr>
            <a:graphicFrameLocks noGrp="1"/>
          </p:cNvGraphicFramePr>
          <p:nvPr/>
        </p:nvGraphicFramePr>
        <p:xfrm>
          <a:off x="323528" y="332656"/>
          <a:ext cx="2987824" cy="6199624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987824"/>
              </a:tblGrid>
              <a:tr h="6199624">
                <a:tc>
                  <a:txBody>
                    <a:bodyPr/>
                    <a:lstStyle/>
                    <a:p>
                      <a:r>
                        <a:rPr kumimoji="0" lang="uk-UA" kern="1200" dirty="0" smtClean="0">
                          <a:solidFill>
                            <a:schemeClr val="tx1"/>
                          </a:solidFill>
                        </a:rPr>
                        <a:t>Станом на 1.01.2007 р. в Україні налічувалося 4 біосферні, 17 природних заповідників, 17 національних природних парків, 45 регіональних ландшафтних парків, понад 2700 заказників, понад 3000 пам’яток природи, 25 ботанічних садів, 12 зоопарків, 43 дендропарки, 540 парків - пам’яток садово-паркового мистецтва, 790 заповідних урочищ загальною площею близько 3 </a:t>
                      </a:r>
                      <a:r>
                        <a:rPr kumimoji="0" lang="uk-UA" kern="1200" dirty="0" err="1" smtClean="0">
                          <a:solidFill>
                            <a:schemeClr val="tx1"/>
                          </a:solidFill>
                        </a:rPr>
                        <a:t>млн</a:t>
                      </a:r>
                      <a:r>
                        <a:rPr kumimoji="0" lang="uk-UA" kern="1200" dirty="0" smtClean="0">
                          <a:solidFill>
                            <a:schemeClr val="tx1"/>
                          </a:solidFill>
                        </a:rPr>
                        <a:t> га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images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242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332656"/>
            <a:ext cx="722109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Сучасні екологічні спостереження і оцінки показують, що збереження генофонду будь-якого регіону можливе за умови 10-15 % заповідності його площі. Нарощування кількості заповідних об’єктів не є самоціллю й особливого ефекту не дасть. Необхідно цілеспрямовано формувати екологічні мережі, в яких заповідні території виконуватимуть функції основних структурних елементів.</a:t>
            </a:r>
          </a:p>
          <a:p>
            <a:endParaRPr lang="uk-UA" dirty="0"/>
          </a:p>
        </p:txBody>
      </p:sp>
    </p:spTree>
  </p:cSld>
  <p:clrMapOvr>
    <a:masterClrMapping/>
  </p:clrMapOvr>
  <p:transition spd="slow" advTm="30000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images (2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47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1322508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07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429000"/>
            <a:ext cx="7772400" cy="1362456"/>
          </a:xfrm>
        </p:spPr>
        <p:txBody>
          <a:bodyPr/>
          <a:lstStyle/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СПАСИБІ ЗА УВАГУ!!!</a:t>
            </a:r>
            <a:endParaRPr lang="uk-UA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 advTm="15000">
    <p:split dir="in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images (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7544" y="404664"/>
            <a:ext cx="8102929" cy="618630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Заходи збереження </a:t>
            </a:r>
            <a:r>
              <a:rPr lang="uk-UA" sz="3200" dirty="0" err="1" smtClean="0"/>
              <a:t>біорізноманіття</a:t>
            </a:r>
            <a:r>
              <a:rPr lang="uk-UA" sz="3200" dirty="0" smtClean="0"/>
              <a:t>: </a:t>
            </a:r>
          </a:p>
          <a:p>
            <a:endParaRPr lang="uk-UA" sz="3600" dirty="0" smtClean="0"/>
          </a:p>
          <a:p>
            <a:pPr>
              <a:buFont typeface="Wingdings" pitchFamily="2" charset="2"/>
              <a:buChar char="§"/>
            </a:pPr>
            <a:r>
              <a:rPr lang="uk-UA" sz="2800" dirty="0" smtClean="0"/>
              <a:t>Збалансоване використання земельних ресурсів.</a:t>
            </a:r>
          </a:p>
          <a:p>
            <a:pPr>
              <a:buFont typeface="Wingdings" pitchFamily="2" charset="2"/>
              <a:buChar char="§"/>
            </a:pPr>
            <a:endParaRPr lang="uk-UA" sz="2800" dirty="0" smtClean="0"/>
          </a:p>
          <a:p>
            <a:pPr>
              <a:buFont typeface="Wingdings" pitchFamily="2" charset="2"/>
              <a:buChar char="§"/>
            </a:pPr>
            <a:r>
              <a:rPr lang="uk-UA" sz="2800" dirty="0" smtClean="0"/>
              <a:t>Невиснажливе використання природних екосистем.</a:t>
            </a:r>
          </a:p>
          <a:p>
            <a:pPr>
              <a:buFont typeface="Wingdings" pitchFamily="2" charset="2"/>
              <a:buChar char="§"/>
            </a:pPr>
            <a:endParaRPr lang="uk-UA" sz="2800" dirty="0" smtClean="0"/>
          </a:p>
          <a:p>
            <a:pPr>
              <a:buFont typeface="Wingdings" pitchFamily="2" charset="2"/>
              <a:buChar char="§"/>
            </a:pPr>
            <a:r>
              <a:rPr lang="uk-UA" sz="2800" dirty="0" smtClean="0"/>
              <a:t>Зниження рівня техногенних забруднень природних комплексів.</a:t>
            </a:r>
          </a:p>
          <a:p>
            <a:pPr>
              <a:buFont typeface="Wingdings" pitchFamily="2" charset="2"/>
              <a:buChar char="§"/>
            </a:pPr>
            <a:endParaRPr lang="uk-UA" sz="2800" dirty="0" smtClean="0"/>
          </a:p>
          <a:p>
            <a:pPr>
              <a:buFont typeface="Wingdings" pitchFamily="2" charset="2"/>
              <a:buChar char="§"/>
            </a:pPr>
            <a:r>
              <a:rPr lang="uk-UA" sz="2800" dirty="0" smtClean="0"/>
              <a:t>Збільшення площ під лісами й іншою природною рослинністю.</a:t>
            </a:r>
          </a:p>
          <a:p>
            <a:endParaRPr lang="uk-UA" sz="2000" dirty="0"/>
          </a:p>
        </p:txBody>
      </p:sp>
    </p:spTree>
  </p:cSld>
  <p:clrMapOvr>
    <a:masterClrMapping/>
  </p:clrMapOvr>
  <p:transition spd="slow" advTm="20000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images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Види 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</a:rPr>
              <a:t>біорізноманіття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988840"/>
            <a:ext cx="8208912" cy="4104456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Генетичне – сукупність генофондів різних популяцій одного виду.</a:t>
            </a:r>
          </a:p>
          <a:p>
            <a:endParaRPr lang="uk-UA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Видове – це сукупність видів, що населяють територію.</a:t>
            </a:r>
          </a:p>
          <a:p>
            <a:endParaRPr lang="uk-UA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uk-UA" dirty="0" err="1" smtClean="0">
                <a:solidFill>
                  <a:schemeClr val="bg2">
                    <a:lumMod val="10000"/>
                  </a:schemeClr>
                </a:solidFill>
              </a:rPr>
              <a:t>Екосистемне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 (ландшафтне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) – це сукупність унікальних і типових лісових, лучних, болотних, степових, гірських, рівнинних, морських, річкових угрупувань.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ransition advTm="25000"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encrypted-tbn0.gstatic.com/images?q=tbn:ANd9GcRzTMKWuOdHe3bsMczxr2U-9Bc34UltDE5fYpRDVMXQHxvZcDK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66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558608" cy="1162050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solidFill>
                  <a:srgbClr val="0070C0"/>
                </a:solidFill>
              </a:rPr>
              <a:t>М.Д. Гродзинський, П.Г. </a:t>
            </a:r>
            <a:r>
              <a:rPr lang="uk-UA" sz="3200" dirty="0" err="1" smtClean="0">
                <a:solidFill>
                  <a:srgbClr val="0070C0"/>
                </a:solidFill>
              </a:rPr>
              <a:t>Шищенко</a:t>
            </a:r>
            <a:r>
              <a:rPr lang="uk-UA" sz="3200" dirty="0" smtClean="0">
                <a:solidFill>
                  <a:srgbClr val="0070C0"/>
                </a:solidFill>
              </a:rPr>
              <a:t> вказують на чотири аспекти трактування ландшафтного різноманіття: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idx="2"/>
          </p:nvPr>
        </p:nvSpPr>
        <p:spPr>
          <a:xfrm>
            <a:off x="539552" y="4941168"/>
            <a:ext cx="7920880" cy="115212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Ці аспекти взаємодоповнюють один одного і не суперечать один одному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771800" y="2060848"/>
            <a:ext cx="5111750" cy="4572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uk-UA" dirty="0" smtClean="0"/>
              <a:t>ландшафтознавчий</a:t>
            </a:r>
          </a:p>
          <a:p>
            <a:pPr>
              <a:buFont typeface="Wingdings" pitchFamily="2" charset="2"/>
              <a:buChar char="§"/>
            </a:pPr>
            <a:r>
              <a:rPr lang="uk-UA" dirty="0" err="1" smtClean="0"/>
              <a:t>а</a:t>
            </a:r>
            <a:r>
              <a:rPr lang="uk-UA" dirty="0" err="1" smtClean="0"/>
              <a:t>нтропічний</a:t>
            </a:r>
            <a:endParaRPr lang="uk-UA" dirty="0" smtClean="0"/>
          </a:p>
          <a:p>
            <a:pPr>
              <a:buFont typeface="Wingdings" pitchFamily="2" charset="2"/>
              <a:buChar char="§"/>
            </a:pPr>
            <a:r>
              <a:rPr lang="uk-UA" dirty="0" err="1" smtClean="0"/>
              <a:t>б</a:t>
            </a:r>
            <a:r>
              <a:rPr lang="uk-UA" dirty="0" err="1" smtClean="0"/>
              <a:t>іоцентричний</a:t>
            </a:r>
            <a:endParaRPr lang="uk-UA" dirty="0" smtClean="0"/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г</a:t>
            </a:r>
            <a:r>
              <a:rPr lang="uk-UA" dirty="0" smtClean="0"/>
              <a:t>уманістичний</a:t>
            </a:r>
            <a:endParaRPr lang="uk-UA" dirty="0"/>
          </a:p>
        </p:txBody>
      </p:sp>
      <p:pic>
        <p:nvPicPr>
          <p:cNvPr id="1030" name="Picture 6" descr="http://www.geo.univ.kiev.ua/images/kafedra/geography_of_Ukraine/Shischen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132856"/>
            <a:ext cx="1486286" cy="20882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9552" y="436510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М.Д. Гродзинський</a:t>
            </a:r>
            <a:endParaRPr lang="uk-UA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76256" y="4365104"/>
            <a:ext cx="1294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П.Г. </a:t>
            </a:r>
            <a:r>
              <a:rPr lang="uk-UA" sz="1400" dirty="0" err="1" smtClean="0"/>
              <a:t>Шищенко</a:t>
            </a:r>
            <a:endParaRPr lang="uk-UA" sz="1400" dirty="0"/>
          </a:p>
        </p:txBody>
      </p:sp>
      <p:pic>
        <p:nvPicPr>
          <p:cNvPr id="1028" name="Picture 4" descr="http://www.geo.univ.kiev.ua/images/kafedra/fizgeo_geoecologia/grodzinsk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276872"/>
            <a:ext cx="1401237" cy="1944216"/>
          </a:xfrm>
          <a:prstGeom prst="rect">
            <a:avLst/>
          </a:prstGeom>
          <a:noFill/>
        </p:spPr>
      </p:pic>
    </p:spTree>
  </p:cSld>
  <p:clrMapOvr>
    <a:masterClrMapping/>
  </p:clrMapOvr>
  <p:transition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631904"/>
          </a:xfrm>
        </p:spPr>
        <p:txBody>
          <a:bodyPr>
            <a:normAutofit/>
          </a:bodyPr>
          <a:lstStyle/>
          <a:p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Ландшафтознавче трактування ландшафтного різноманіття зводиться до визначення кількості типів ландшафтів і кількості їх контурів у межах певної території. Виявлення ареалів максимуму різноманіття територіальної структури ландшафту має особливе значення для виділення мережі природоохоронних територій. За оцінкою П.Г. </a:t>
            </a:r>
            <a:r>
              <a:rPr lang="uk-UA" sz="1600" b="1" dirty="0" err="1" smtClean="0">
                <a:solidFill>
                  <a:schemeClr val="accent1">
                    <a:lumMod val="50000"/>
                  </a:schemeClr>
                </a:solidFill>
              </a:rPr>
              <a:t>Шищенка</a:t>
            </a: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 та М.Д. Гродзинського, найбільш різноманітну ландшафтну структуру мають території, де межують ландшафти різних природних зон і різних тектонічних структур</a:t>
            </a: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uk-UA" sz="1600" b="1" dirty="0" err="1" smtClean="0">
                <a:solidFill>
                  <a:schemeClr val="accent1">
                    <a:lumMod val="50000"/>
                  </a:schemeClr>
                </a:solidFill>
              </a:rPr>
              <a:t>Антропічне</a:t>
            </a: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1600" b="1" dirty="0" smtClean="0">
                <a:solidFill>
                  <a:srgbClr val="002060"/>
                </a:solidFill>
              </a:rPr>
              <a:t>тлумачення ландшафтного різноманіття побудоване на широкому розумінні цього терміна, а саме - інтегративного ландшафту, зміненого і перетвореного людською діяльністю. Сюди відносять слабо змінені природні ландшафти, перетворені </a:t>
            </a:r>
            <a:r>
              <a:rPr lang="uk-UA" sz="1600" b="1" dirty="0" err="1" smtClean="0">
                <a:solidFill>
                  <a:srgbClr val="002060"/>
                </a:solidFill>
              </a:rPr>
              <a:t>агроландшафти</a:t>
            </a:r>
            <a:r>
              <a:rPr lang="uk-UA" sz="1600" b="1" dirty="0" smtClean="0">
                <a:solidFill>
                  <a:srgbClr val="002060"/>
                </a:solidFill>
              </a:rPr>
              <a:t>,штучно створені </a:t>
            </a:r>
            <a:r>
              <a:rPr lang="uk-UA" sz="1600" b="1" dirty="0" err="1" smtClean="0">
                <a:solidFill>
                  <a:srgbClr val="002060"/>
                </a:solidFill>
              </a:rPr>
              <a:t>селитебні</a:t>
            </a:r>
            <a:r>
              <a:rPr lang="uk-UA" sz="1600" b="1" dirty="0" smtClean="0">
                <a:solidFill>
                  <a:srgbClr val="002060"/>
                </a:solidFill>
              </a:rPr>
              <a:t>, </a:t>
            </a:r>
            <a:r>
              <a:rPr lang="uk-UA" sz="1600" b="1" dirty="0" err="1" smtClean="0">
                <a:solidFill>
                  <a:srgbClr val="002060"/>
                </a:solidFill>
              </a:rPr>
              <a:t>антропогенно-аквальні</a:t>
            </a:r>
            <a:r>
              <a:rPr lang="uk-UA" sz="1600" b="1" dirty="0" smtClean="0">
                <a:solidFill>
                  <a:srgbClr val="002060"/>
                </a:solidFill>
              </a:rPr>
              <a:t>, промислові тощо</a:t>
            </a:r>
            <a:r>
              <a:rPr lang="uk-UA" sz="16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uk-UA" sz="1600" b="1" dirty="0" err="1" smtClean="0">
                <a:solidFill>
                  <a:srgbClr val="002060"/>
                </a:solidFill>
              </a:rPr>
              <a:t>Біоцентричне</a:t>
            </a:r>
            <a:r>
              <a:rPr lang="uk-UA" sz="1600" b="1" dirty="0" smtClean="0">
                <a:solidFill>
                  <a:srgbClr val="002060"/>
                </a:solidFill>
              </a:rPr>
              <a:t> розуміння ландшафтного різноманіття полягає в тому, що досягнення ландшафтного різноманіття передусім необхідне для забезпечення біотичного. Цей підхід найпродуктивніше розроблений у ландшафтній екології. </a:t>
            </a:r>
            <a:endParaRPr lang="uk-UA" sz="1600" b="1" dirty="0" smtClean="0">
              <a:solidFill>
                <a:srgbClr val="002060"/>
              </a:solidFill>
            </a:endParaRPr>
          </a:p>
          <a:p>
            <a:r>
              <a:rPr lang="uk-UA" sz="1600" b="1" dirty="0" smtClean="0">
                <a:solidFill>
                  <a:srgbClr val="002060"/>
                </a:solidFill>
              </a:rPr>
              <a:t>Гуманістичне розуміння ландшафтного </a:t>
            </a:r>
            <a:r>
              <a:rPr lang="uk-UA" sz="1600" b="1" dirty="0" err="1" smtClean="0">
                <a:solidFill>
                  <a:srgbClr val="002060"/>
                </a:solidFill>
              </a:rPr>
              <a:t>біорізноманіття</a:t>
            </a:r>
            <a:r>
              <a:rPr lang="uk-UA" sz="1600" b="1" dirty="0" smtClean="0">
                <a:solidFill>
                  <a:srgbClr val="002060"/>
                </a:solidFill>
              </a:rPr>
              <a:t> зводиться до трактування ландшафту як природо-культурної цілісності. У такому ракурсі ландшафтне різноманіття охоплює природне, культурне й етнічне середовище. Кожний ландшафт наділений специфічними культурними і етнічними рисами, притаманними традиціям, звичаям і обрядам місцевого населення.</a:t>
            </a:r>
            <a:endParaRPr lang="uk-UA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00000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:\images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029"/>
            <a:ext cx="9144000" cy="6884029"/>
          </a:xfrm>
          <a:prstGeom prst="rect">
            <a:avLst/>
          </a:prstGeom>
          <a:noFill/>
        </p:spPr>
      </p:pic>
      <p:pic>
        <p:nvPicPr>
          <p:cNvPr id="2050" name="Picture 2" descr="D: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5536">
            <a:off x="292755" y="829702"/>
            <a:ext cx="2644091" cy="203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losi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1667">
            <a:off x="5192283" y="280303"/>
            <a:ext cx="3774536" cy="255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452f4277c3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85861">
            <a:off x="317577" y="4166816"/>
            <a:ext cx="2952328" cy="2214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133879_dwa_male_lis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23946">
            <a:off x="5224452" y="4230136"/>
            <a:ext cx="3609699" cy="202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кутник 14"/>
          <p:cNvSpPr/>
          <p:nvPr/>
        </p:nvSpPr>
        <p:spPr>
          <a:xfrm>
            <a:off x="0" y="2420888"/>
            <a:ext cx="89339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Генетичне </a:t>
            </a:r>
            <a:r>
              <a:rPr lang="uk-UA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біорізноманіття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5" name="Picture 7" descr="D:\823481_10287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78086">
            <a:off x="3404143" y="4486297"/>
            <a:ext cx="1676102" cy="21802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D:\237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38546">
            <a:off x="3027971" y="736676"/>
            <a:ext cx="2056715" cy="1446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5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mages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D:\pics-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1411">
            <a:off x="5770882" y="4703665"/>
            <a:ext cx="3408656" cy="2157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Дружелюбный слон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28686">
            <a:off x="3026913" y="4018190"/>
            <a:ext cx="3751846" cy="2363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1273861560_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81329">
            <a:off x="6186897" y="3047566"/>
            <a:ext cx="3181333" cy="2239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D:\akula-00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57645">
            <a:off x="1258201" y="81432"/>
            <a:ext cx="3095362" cy="2066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D:\images (1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054486">
            <a:off x="-189609" y="56817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D:\0004-004-Meduz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479477"/>
            <a:ext cx="2366725" cy="3378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D:\images (14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257817">
            <a:off x="-111817" y="1879751"/>
            <a:ext cx="2390091" cy="1590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D:\Chrysopelea-paradisi-www_flickr_com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0"/>
            <a:ext cx="3866281" cy="2546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кутник 13"/>
          <p:cNvSpPr/>
          <p:nvPr/>
        </p:nvSpPr>
        <p:spPr>
          <a:xfrm>
            <a:off x="2267744" y="2060848"/>
            <a:ext cx="2783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Видове 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2699792" y="2996952"/>
            <a:ext cx="41764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</a:t>
            </a:r>
            <a:r>
              <a:rPr lang="uk-UA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іорізноманіття</a:t>
            </a:r>
            <a:endParaRPr lang="uk-UA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 advTm="2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mages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D:\352037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3252799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paralithodes-camtschatic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068960"/>
            <a:ext cx="279664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завантаження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3225" y="1196752"/>
            <a:ext cx="2390775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D:\images (1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9704" y="4862350"/>
            <a:ext cx="2664296" cy="199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D:\d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3" y="188640"/>
            <a:ext cx="2448272" cy="183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D:\tunnel-of-love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1988840"/>
            <a:ext cx="2861187" cy="1900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D:\20130710997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789040"/>
            <a:ext cx="2154063" cy="287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D:\300px-Cherem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4869160"/>
            <a:ext cx="268353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кутник 10"/>
          <p:cNvSpPr/>
          <p:nvPr/>
        </p:nvSpPr>
        <p:spPr>
          <a:xfrm>
            <a:off x="2411760" y="1340768"/>
            <a:ext cx="4455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Екосистемне</a:t>
            </a:r>
            <a:endParaRPr lang="uk-U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3275856" y="2348880"/>
            <a:ext cx="3209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uk-UA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іорізно-</a:t>
            </a:r>
            <a:endParaRPr lang="uk-U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2843808" y="3501008"/>
            <a:ext cx="27988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маніття</a:t>
            </a:r>
            <a:endParaRPr lang="uk-U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ік">
  <a:themeElements>
    <a:clrScheme name="Поті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праведливі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434</TotalTime>
  <Words>694</Words>
  <Application>Microsoft Office PowerPoint</Application>
  <PresentationFormat>Екран (4:3)</PresentationFormat>
  <Paragraphs>61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26" baseType="lpstr">
      <vt:lpstr>Потік</vt:lpstr>
      <vt:lpstr>Біорізноманіття. </vt:lpstr>
      <vt:lpstr>Категорія “біорізноманіття”.</vt:lpstr>
      <vt:lpstr>Слайд 3</vt:lpstr>
      <vt:lpstr> Види біорізноманіття:</vt:lpstr>
      <vt:lpstr>М.Д. Гродзинський, П.Г. Шищенко вказують на чотири аспекти трактування ландшафтного різноманіття:</vt:lpstr>
      <vt:lpstr>Слайд 6</vt:lpstr>
      <vt:lpstr>Слайд 7</vt:lpstr>
      <vt:lpstr>Слайд 8</vt:lpstr>
      <vt:lpstr>Слайд 9</vt:lpstr>
      <vt:lpstr>Слайд 10</vt:lpstr>
      <vt:lpstr>Слайд 11</vt:lpstr>
      <vt:lpstr>Природозаповідання як одна з ефективних форм збереження біорізноманіття. Основні категорії заповідних об'єктів. </vt:lpstr>
      <vt:lpstr>До природно-заповідного фонду    України належать: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СПАСИБІ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Біорізноманіття. </dc:title>
  <dc:creator>АНЯ</dc:creator>
  <cp:lastModifiedBy>Користувач Windows</cp:lastModifiedBy>
  <cp:revision>48</cp:revision>
  <dcterms:created xsi:type="dcterms:W3CDTF">2014-12-05T13:55:10Z</dcterms:created>
  <dcterms:modified xsi:type="dcterms:W3CDTF">2014-12-22T17:06:24Z</dcterms:modified>
</cp:coreProperties>
</file>