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3" r:id="rId5"/>
    <p:sldId id="264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48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461C230-2D46-4777-AF25-7186C1A58C64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F771586-5519-42D0-B561-D14EBFC94525}">
      <dgm:prSet phldrT="[Text]"/>
      <dgm:spPr/>
      <dgm:t>
        <a:bodyPr/>
        <a:lstStyle/>
        <a:p>
          <a:r>
            <a:rPr lang="uk-UA" dirty="0" smtClean="0"/>
            <a:t>Стовбурові клітини</a:t>
          </a:r>
          <a:endParaRPr lang="ru-RU" dirty="0"/>
        </a:p>
      </dgm:t>
    </dgm:pt>
    <dgm:pt modelId="{50EEC756-94C7-4D55-8F34-541EC433A567}" type="parTrans" cxnId="{32E4BA45-3393-45BF-8843-E098236EC2E8}">
      <dgm:prSet/>
      <dgm:spPr/>
      <dgm:t>
        <a:bodyPr/>
        <a:lstStyle/>
        <a:p>
          <a:endParaRPr lang="ru-RU"/>
        </a:p>
      </dgm:t>
    </dgm:pt>
    <dgm:pt modelId="{D1C846F8-C2F1-4E35-872A-74C748329C87}" type="sibTrans" cxnId="{32E4BA45-3393-45BF-8843-E098236EC2E8}">
      <dgm:prSet/>
      <dgm:spPr/>
      <dgm:t>
        <a:bodyPr/>
        <a:lstStyle/>
        <a:p>
          <a:endParaRPr lang="ru-RU"/>
        </a:p>
      </dgm:t>
    </dgm:pt>
    <dgm:pt modelId="{625316CF-7EDF-485B-9D79-4FCF6835ADF7}">
      <dgm:prSet phldrT="[Text]"/>
      <dgm:spPr/>
      <dgm:t>
        <a:bodyPr/>
        <a:lstStyle/>
        <a:p>
          <a:r>
            <a:rPr lang="uk-UA" dirty="0" smtClean="0"/>
            <a:t>Ембріональні</a:t>
          </a:r>
          <a:endParaRPr lang="ru-RU" dirty="0"/>
        </a:p>
      </dgm:t>
    </dgm:pt>
    <dgm:pt modelId="{3F92B3AA-588B-4765-951C-E2052770121B}" type="parTrans" cxnId="{9806CF1D-AF5A-4886-B88E-0F3D903FF890}">
      <dgm:prSet/>
      <dgm:spPr/>
      <dgm:t>
        <a:bodyPr/>
        <a:lstStyle/>
        <a:p>
          <a:endParaRPr lang="ru-RU"/>
        </a:p>
      </dgm:t>
    </dgm:pt>
    <dgm:pt modelId="{386EFC5F-D5E6-4B4F-8008-F7F3E5856BD5}" type="sibTrans" cxnId="{9806CF1D-AF5A-4886-B88E-0F3D903FF890}">
      <dgm:prSet/>
      <dgm:spPr/>
      <dgm:t>
        <a:bodyPr/>
        <a:lstStyle/>
        <a:p>
          <a:endParaRPr lang="ru-RU"/>
        </a:p>
      </dgm:t>
    </dgm:pt>
    <dgm:pt modelId="{C6AFC76B-5710-4F15-B9AB-2EE1AA119E1F}">
      <dgm:prSet phldrT="[Text]"/>
      <dgm:spPr/>
      <dgm:t>
        <a:bodyPr/>
        <a:lstStyle/>
        <a:p>
          <a:r>
            <a:rPr lang="uk-UA" dirty="0" smtClean="0"/>
            <a:t>Стовбурові клітини дорослого організму</a:t>
          </a:r>
          <a:endParaRPr lang="ru-RU" dirty="0"/>
        </a:p>
      </dgm:t>
    </dgm:pt>
    <dgm:pt modelId="{A6AA9F92-8494-421A-A1C5-05EB6C322D7C}" type="parTrans" cxnId="{C0CAF967-21C9-451D-A834-382A854BC3FF}">
      <dgm:prSet/>
      <dgm:spPr/>
      <dgm:t>
        <a:bodyPr/>
        <a:lstStyle/>
        <a:p>
          <a:endParaRPr lang="ru-RU"/>
        </a:p>
      </dgm:t>
    </dgm:pt>
    <dgm:pt modelId="{DB1EF510-FDE7-4984-80D1-0531619CF24F}" type="sibTrans" cxnId="{C0CAF967-21C9-451D-A834-382A854BC3FF}">
      <dgm:prSet/>
      <dgm:spPr/>
      <dgm:t>
        <a:bodyPr/>
        <a:lstStyle/>
        <a:p>
          <a:endParaRPr lang="ru-RU"/>
        </a:p>
      </dgm:t>
    </dgm:pt>
    <dgm:pt modelId="{B736DBAE-381D-4361-A332-862621D09D6A}" type="pres">
      <dgm:prSet presAssocID="{C461C230-2D46-4777-AF25-7186C1A58C6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1D46D4A-0AAB-4128-8307-DEF3B8A3BCB6}" type="pres">
      <dgm:prSet presAssocID="{6F771586-5519-42D0-B561-D14EBFC94525}" presName="hierRoot1" presStyleCnt="0"/>
      <dgm:spPr/>
    </dgm:pt>
    <dgm:pt modelId="{A7146FC0-1A8E-4AE7-9D5A-FB5BE275DE4F}" type="pres">
      <dgm:prSet presAssocID="{6F771586-5519-42D0-B561-D14EBFC94525}" presName="composite" presStyleCnt="0"/>
      <dgm:spPr/>
    </dgm:pt>
    <dgm:pt modelId="{B9FE5F50-A5DE-49B4-AE64-547E013FBE8B}" type="pres">
      <dgm:prSet presAssocID="{6F771586-5519-42D0-B561-D14EBFC94525}" presName="background" presStyleLbl="node0" presStyleIdx="0" presStyleCnt="1"/>
      <dgm:spPr/>
    </dgm:pt>
    <dgm:pt modelId="{64C14004-4F39-40EC-8808-55ADC30B5C44}" type="pres">
      <dgm:prSet presAssocID="{6F771586-5519-42D0-B561-D14EBFC94525}" presName="text" presStyleLbl="fgAcc0" presStyleIdx="0" presStyleCnt="1" custScaleX="257348">
        <dgm:presLayoutVars>
          <dgm:chPref val="3"/>
        </dgm:presLayoutVars>
      </dgm:prSet>
      <dgm:spPr/>
    </dgm:pt>
    <dgm:pt modelId="{D2526221-9350-4508-B723-FC69391C52F5}" type="pres">
      <dgm:prSet presAssocID="{6F771586-5519-42D0-B561-D14EBFC94525}" presName="hierChild2" presStyleCnt="0"/>
      <dgm:spPr/>
    </dgm:pt>
    <dgm:pt modelId="{BB2D323F-E0C9-471C-8B21-E0B981E6E191}" type="pres">
      <dgm:prSet presAssocID="{3F92B3AA-588B-4765-951C-E2052770121B}" presName="Name10" presStyleLbl="parChTrans1D2" presStyleIdx="0" presStyleCnt="2"/>
      <dgm:spPr/>
    </dgm:pt>
    <dgm:pt modelId="{30F262CD-749C-435B-9FA6-878534D8491E}" type="pres">
      <dgm:prSet presAssocID="{625316CF-7EDF-485B-9D79-4FCF6835ADF7}" presName="hierRoot2" presStyleCnt="0"/>
      <dgm:spPr/>
    </dgm:pt>
    <dgm:pt modelId="{EF9AA9D9-979C-4CC1-840A-64D92141FB1F}" type="pres">
      <dgm:prSet presAssocID="{625316CF-7EDF-485B-9D79-4FCF6835ADF7}" presName="composite2" presStyleCnt="0"/>
      <dgm:spPr/>
    </dgm:pt>
    <dgm:pt modelId="{14182F0D-BA47-4F90-B1BF-94AFE3046772}" type="pres">
      <dgm:prSet presAssocID="{625316CF-7EDF-485B-9D79-4FCF6835ADF7}" presName="background2" presStyleLbl="node2" presStyleIdx="0" presStyleCnt="2"/>
      <dgm:spPr/>
    </dgm:pt>
    <dgm:pt modelId="{6E52061D-746E-424B-B2BB-68512F4339EE}" type="pres">
      <dgm:prSet presAssocID="{625316CF-7EDF-485B-9D79-4FCF6835ADF7}" presName="text2" presStyleLbl="fgAcc2" presStyleIdx="0" presStyleCnt="2" custScaleX="246834">
        <dgm:presLayoutVars>
          <dgm:chPref val="3"/>
        </dgm:presLayoutVars>
      </dgm:prSet>
      <dgm:spPr/>
    </dgm:pt>
    <dgm:pt modelId="{BBE2CCD1-2C0D-4195-90E5-EAC7B8C74B1C}" type="pres">
      <dgm:prSet presAssocID="{625316CF-7EDF-485B-9D79-4FCF6835ADF7}" presName="hierChild3" presStyleCnt="0"/>
      <dgm:spPr/>
    </dgm:pt>
    <dgm:pt modelId="{FD25F2BE-7FD7-4F5B-9244-E2B27B213940}" type="pres">
      <dgm:prSet presAssocID="{A6AA9F92-8494-421A-A1C5-05EB6C322D7C}" presName="Name10" presStyleLbl="parChTrans1D2" presStyleIdx="1" presStyleCnt="2"/>
      <dgm:spPr/>
    </dgm:pt>
    <dgm:pt modelId="{8291330C-349F-4DDE-BA4B-D1EAF5DF3924}" type="pres">
      <dgm:prSet presAssocID="{C6AFC76B-5710-4F15-B9AB-2EE1AA119E1F}" presName="hierRoot2" presStyleCnt="0"/>
      <dgm:spPr/>
    </dgm:pt>
    <dgm:pt modelId="{119D5F01-61BC-42B4-A2B7-2C92C22957F4}" type="pres">
      <dgm:prSet presAssocID="{C6AFC76B-5710-4F15-B9AB-2EE1AA119E1F}" presName="composite2" presStyleCnt="0"/>
      <dgm:spPr/>
    </dgm:pt>
    <dgm:pt modelId="{ADBA0CFC-51A7-4319-9993-BF96EEA326DE}" type="pres">
      <dgm:prSet presAssocID="{C6AFC76B-5710-4F15-B9AB-2EE1AA119E1F}" presName="background2" presStyleLbl="node2" presStyleIdx="1" presStyleCnt="2"/>
      <dgm:spPr/>
    </dgm:pt>
    <dgm:pt modelId="{62ED2F1B-81E9-4DB4-856A-A9FE0AF3FABF}" type="pres">
      <dgm:prSet presAssocID="{C6AFC76B-5710-4F15-B9AB-2EE1AA119E1F}" presName="text2" presStyleLbl="fgAcc2" presStyleIdx="1" presStyleCnt="2" custScaleX="22322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EC3C4C5-E06D-404E-B770-D6C82B013EFB}" type="pres">
      <dgm:prSet presAssocID="{C6AFC76B-5710-4F15-B9AB-2EE1AA119E1F}" presName="hierChild3" presStyleCnt="0"/>
      <dgm:spPr/>
    </dgm:pt>
  </dgm:ptLst>
  <dgm:cxnLst>
    <dgm:cxn modelId="{C0CAF967-21C9-451D-A834-382A854BC3FF}" srcId="{6F771586-5519-42D0-B561-D14EBFC94525}" destId="{C6AFC76B-5710-4F15-B9AB-2EE1AA119E1F}" srcOrd="1" destOrd="0" parTransId="{A6AA9F92-8494-421A-A1C5-05EB6C322D7C}" sibTransId="{DB1EF510-FDE7-4984-80D1-0531619CF24F}"/>
    <dgm:cxn modelId="{55D9BC55-50D0-4A29-B49A-0AFE1FE036C6}" type="presOf" srcId="{6F771586-5519-42D0-B561-D14EBFC94525}" destId="{64C14004-4F39-40EC-8808-55ADC30B5C44}" srcOrd="0" destOrd="0" presId="urn:microsoft.com/office/officeart/2005/8/layout/hierarchy1"/>
    <dgm:cxn modelId="{9806CF1D-AF5A-4886-B88E-0F3D903FF890}" srcId="{6F771586-5519-42D0-B561-D14EBFC94525}" destId="{625316CF-7EDF-485B-9D79-4FCF6835ADF7}" srcOrd="0" destOrd="0" parTransId="{3F92B3AA-588B-4765-951C-E2052770121B}" sibTransId="{386EFC5F-D5E6-4B4F-8008-F7F3E5856BD5}"/>
    <dgm:cxn modelId="{32E4BA45-3393-45BF-8843-E098236EC2E8}" srcId="{C461C230-2D46-4777-AF25-7186C1A58C64}" destId="{6F771586-5519-42D0-B561-D14EBFC94525}" srcOrd="0" destOrd="0" parTransId="{50EEC756-94C7-4D55-8F34-541EC433A567}" sibTransId="{D1C846F8-C2F1-4E35-872A-74C748329C87}"/>
    <dgm:cxn modelId="{504C79DA-C5A0-4541-83A8-5CCCC8250EFE}" type="presOf" srcId="{C6AFC76B-5710-4F15-B9AB-2EE1AA119E1F}" destId="{62ED2F1B-81E9-4DB4-856A-A9FE0AF3FABF}" srcOrd="0" destOrd="0" presId="urn:microsoft.com/office/officeart/2005/8/layout/hierarchy1"/>
    <dgm:cxn modelId="{51144CD6-A7F1-4D02-AC79-6FD1F3A347DD}" type="presOf" srcId="{A6AA9F92-8494-421A-A1C5-05EB6C322D7C}" destId="{FD25F2BE-7FD7-4F5B-9244-E2B27B213940}" srcOrd="0" destOrd="0" presId="urn:microsoft.com/office/officeart/2005/8/layout/hierarchy1"/>
    <dgm:cxn modelId="{8C27EF81-09EE-48F8-9782-25FE25A6A2FA}" type="presOf" srcId="{C461C230-2D46-4777-AF25-7186C1A58C64}" destId="{B736DBAE-381D-4361-A332-862621D09D6A}" srcOrd="0" destOrd="0" presId="urn:microsoft.com/office/officeart/2005/8/layout/hierarchy1"/>
    <dgm:cxn modelId="{981C4301-7FB4-4016-908B-AFFFBC6AC5D6}" type="presOf" srcId="{625316CF-7EDF-485B-9D79-4FCF6835ADF7}" destId="{6E52061D-746E-424B-B2BB-68512F4339EE}" srcOrd="0" destOrd="0" presId="urn:microsoft.com/office/officeart/2005/8/layout/hierarchy1"/>
    <dgm:cxn modelId="{6E5DE72E-7A28-4FCA-B514-53E1A75AD5FF}" type="presOf" srcId="{3F92B3AA-588B-4765-951C-E2052770121B}" destId="{BB2D323F-E0C9-471C-8B21-E0B981E6E191}" srcOrd="0" destOrd="0" presId="urn:microsoft.com/office/officeart/2005/8/layout/hierarchy1"/>
    <dgm:cxn modelId="{3AC15EF8-E2A5-42CB-A8E2-5761045C1A4D}" type="presParOf" srcId="{B736DBAE-381D-4361-A332-862621D09D6A}" destId="{E1D46D4A-0AAB-4128-8307-DEF3B8A3BCB6}" srcOrd="0" destOrd="0" presId="urn:microsoft.com/office/officeart/2005/8/layout/hierarchy1"/>
    <dgm:cxn modelId="{5DBFE853-F2CD-43AE-AFA6-9CEF04BBC477}" type="presParOf" srcId="{E1D46D4A-0AAB-4128-8307-DEF3B8A3BCB6}" destId="{A7146FC0-1A8E-4AE7-9D5A-FB5BE275DE4F}" srcOrd="0" destOrd="0" presId="urn:microsoft.com/office/officeart/2005/8/layout/hierarchy1"/>
    <dgm:cxn modelId="{C7EB7F3E-EF57-41C4-A5ED-B354D718E680}" type="presParOf" srcId="{A7146FC0-1A8E-4AE7-9D5A-FB5BE275DE4F}" destId="{B9FE5F50-A5DE-49B4-AE64-547E013FBE8B}" srcOrd="0" destOrd="0" presId="urn:microsoft.com/office/officeart/2005/8/layout/hierarchy1"/>
    <dgm:cxn modelId="{2328A107-5F6D-4308-AE5B-CE76E9CD8174}" type="presParOf" srcId="{A7146FC0-1A8E-4AE7-9D5A-FB5BE275DE4F}" destId="{64C14004-4F39-40EC-8808-55ADC30B5C44}" srcOrd="1" destOrd="0" presId="urn:microsoft.com/office/officeart/2005/8/layout/hierarchy1"/>
    <dgm:cxn modelId="{13171E96-20EB-4B09-881F-81049BAAC898}" type="presParOf" srcId="{E1D46D4A-0AAB-4128-8307-DEF3B8A3BCB6}" destId="{D2526221-9350-4508-B723-FC69391C52F5}" srcOrd="1" destOrd="0" presId="urn:microsoft.com/office/officeart/2005/8/layout/hierarchy1"/>
    <dgm:cxn modelId="{72D62BFE-3FEA-4A0A-AB6C-5E735B59B629}" type="presParOf" srcId="{D2526221-9350-4508-B723-FC69391C52F5}" destId="{BB2D323F-E0C9-471C-8B21-E0B981E6E191}" srcOrd="0" destOrd="0" presId="urn:microsoft.com/office/officeart/2005/8/layout/hierarchy1"/>
    <dgm:cxn modelId="{C39D5E20-AD53-4293-B39D-E1B999786793}" type="presParOf" srcId="{D2526221-9350-4508-B723-FC69391C52F5}" destId="{30F262CD-749C-435B-9FA6-878534D8491E}" srcOrd="1" destOrd="0" presId="urn:microsoft.com/office/officeart/2005/8/layout/hierarchy1"/>
    <dgm:cxn modelId="{2818AE95-46E4-4882-8E10-FE66C3DB9D47}" type="presParOf" srcId="{30F262CD-749C-435B-9FA6-878534D8491E}" destId="{EF9AA9D9-979C-4CC1-840A-64D92141FB1F}" srcOrd="0" destOrd="0" presId="urn:microsoft.com/office/officeart/2005/8/layout/hierarchy1"/>
    <dgm:cxn modelId="{53C47196-B90A-4474-9773-F4C2D70AC337}" type="presParOf" srcId="{EF9AA9D9-979C-4CC1-840A-64D92141FB1F}" destId="{14182F0D-BA47-4F90-B1BF-94AFE3046772}" srcOrd="0" destOrd="0" presId="urn:microsoft.com/office/officeart/2005/8/layout/hierarchy1"/>
    <dgm:cxn modelId="{A16EDAA2-0595-4BB5-9145-591634503398}" type="presParOf" srcId="{EF9AA9D9-979C-4CC1-840A-64D92141FB1F}" destId="{6E52061D-746E-424B-B2BB-68512F4339EE}" srcOrd="1" destOrd="0" presId="urn:microsoft.com/office/officeart/2005/8/layout/hierarchy1"/>
    <dgm:cxn modelId="{A5972FBD-C5D3-43D1-A370-409D67E43657}" type="presParOf" srcId="{30F262CD-749C-435B-9FA6-878534D8491E}" destId="{BBE2CCD1-2C0D-4195-90E5-EAC7B8C74B1C}" srcOrd="1" destOrd="0" presId="urn:microsoft.com/office/officeart/2005/8/layout/hierarchy1"/>
    <dgm:cxn modelId="{CC0B964D-33D2-4671-98BC-799B14260E11}" type="presParOf" srcId="{D2526221-9350-4508-B723-FC69391C52F5}" destId="{FD25F2BE-7FD7-4F5B-9244-E2B27B213940}" srcOrd="2" destOrd="0" presId="urn:microsoft.com/office/officeart/2005/8/layout/hierarchy1"/>
    <dgm:cxn modelId="{A0614BB8-A517-46A2-8960-C0A2706BC117}" type="presParOf" srcId="{D2526221-9350-4508-B723-FC69391C52F5}" destId="{8291330C-349F-4DDE-BA4B-D1EAF5DF3924}" srcOrd="3" destOrd="0" presId="urn:microsoft.com/office/officeart/2005/8/layout/hierarchy1"/>
    <dgm:cxn modelId="{F87107F3-065C-4091-A76A-ABF975FD3652}" type="presParOf" srcId="{8291330C-349F-4DDE-BA4B-D1EAF5DF3924}" destId="{119D5F01-61BC-42B4-A2B7-2C92C22957F4}" srcOrd="0" destOrd="0" presId="urn:microsoft.com/office/officeart/2005/8/layout/hierarchy1"/>
    <dgm:cxn modelId="{5413EC43-45DF-4578-9CB8-17717A911286}" type="presParOf" srcId="{119D5F01-61BC-42B4-A2B7-2C92C22957F4}" destId="{ADBA0CFC-51A7-4319-9993-BF96EEA326DE}" srcOrd="0" destOrd="0" presId="urn:microsoft.com/office/officeart/2005/8/layout/hierarchy1"/>
    <dgm:cxn modelId="{8C2F6DF9-B578-4501-B1BF-D2FC7E161AB8}" type="presParOf" srcId="{119D5F01-61BC-42B4-A2B7-2C92C22957F4}" destId="{62ED2F1B-81E9-4DB4-856A-A9FE0AF3FABF}" srcOrd="1" destOrd="0" presId="urn:microsoft.com/office/officeart/2005/8/layout/hierarchy1"/>
    <dgm:cxn modelId="{70ECD693-4F27-479E-A5F3-5E85D2D6A2C0}" type="presParOf" srcId="{8291330C-349F-4DDE-BA4B-D1EAF5DF3924}" destId="{DEC3C4C5-E06D-404E-B770-D6C82B013EFB}" srcOrd="1" destOrd="0" presId="urn:microsoft.com/office/officeart/2005/8/layout/hierarchy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3/20/2013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3/20/2013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3/20/2013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3/20/2013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3/20/2013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8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jpe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381000"/>
            <a:ext cx="6477000" cy="990600"/>
          </a:xfrm>
        </p:spPr>
        <p:txBody>
          <a:bodyPr/>
          <a:lstStyle/>
          <a:p>
            <a:pPr algn="ctr"/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Стовбурові клітини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3" descr="Mouse_embryonic_stem_cell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2438400"/>
            <a:ext cx="2743200" cy="2322576"/>
          </a:xfrm>
          <a:prstGeom prst="rect">
            <a:avLst/>
          </a:prstGeom>
        </p:spPr>
      </p:pic>
      <p:pic>
        <p:nvPicPr>
          <p:cNvPr id="5" name="Picture 4" descr="300px-Human_embryonic_stem_cell_colony_phas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0" y="2438400"/>
            <a:ext cx="2743200" cy="23957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228600"/>
            <a:ext cx="8458200" cy="3048000"/>
          </a:xfrm>
        </p:spPr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ru-RU" b="1" dirty="0" smtClean="0"/>
              <a:t>         </a:t>
            </a:r>
            <a:r>
              <a:rPr lang="ru-RU" b="1" dirty="0" err="1" smtClean="0"/>
              <a:t>Стовбурові</a:t>
            </a:r>
            <a:r>
              <a:rPr lang="ru-RU" b="1" dirty="0" smtClean="0"/>
              <a:t> </a:t>
            </a:r>
            <a:r>
              <a:rPr lang="ru-RU" b="1" dirty="0" err="1" smtClean="0"/>
              <a:t>клітини</a:t>
            </a:r>
            <a:r>
              <a:rPr lang="ru-RU" dirty="0" smtClean="0"/>
              <a:t>,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відомі</a:t>
            </a:r>
            <a:r>
              <a:rPr lang="ru-RU" dirty="0" smtClean="0"/>
              <a:t> як </a:t>
            </a:r>
            <a:r>
              <a:rPr lang="ru-RU" b="1" dirty="0" err="1" smtClean="0"/>
              <a:t>штампові</a:t>
            </a:r>
            <a:r>
              <a:rPr lang="ru-RU" b="1" dirty="0" smtClean="0"/>
              <a:t> </a:t>
            </a:r>
            <a:r>
              <a:rPr lang="ru-RU" b="1" dirty="0" err="1" smtClean="0"/>
              <a:t>клітини</a:t>
            </a:r>
            <a:r>
              <a:rPr lang="ru-RU" dirty="0" smtClean="0"/>
              <a:t> —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первинні</a:t>
            </a:r>
            <a:r>
              <a:rPr lang="ru-RU" dirty="0" smtClean="0"/>
              <a:t> </a:t>
            </a:r>
            <a:r>
              <a:rPr lang="ru-RU" dirty="0" err="1" smtClean="0"/>
              <a:t>клітини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зустрічаються</a:t>
            </a:r>
            <a:r>
              <a:rPr lang="ru-RU" dirty="0" smtClean="0"/>
              <a:t> в </a:t>
            </a:r>
            <a:r>
              <a:rPr lang="ru-RU" dirty="0" err="1" smtClean="0"/>
              <a:t>усіх</a:t>
            </a:r>
            <a:r>
              <a:rPr lang="ru-RU" dirty="0" smtClean="0"/>
              <a:t> </a:t>
            </a:r>
            <a:r>
              <a:rPr lang="ru-RU" dirty="0" err="1" smtClean="0"/>
              <a:t>багатоклітинних</a:t>
            </a:r>
            <a:r>
              <a:rPr lang="ru-RU" dirty="0" smtClean="0"/>
              <a:t> </a:t>
            </a:r>
            <a:r>
              <a:rPr lang="ru-RU" dirty="0" err="1" smtClean="0"/>
              <a:t>організмах</a:t>
            </a:r>
            <a:r>
              <a:rPr lang="ru-RU" dirty="0" smtClean="0"/>
              <a:t>.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клітини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самовідновлюватися</a:t>
            </a:r>
            <a:r>
              <a:rPr lang="ru-RU" dirty="0" smtClean="0"/>
              <a:t> шляхом </a:t>
            </a:r>
            <a:r>
              <a:rPr lang="ru-RU" dirty="0" err="1" smtClean="0"/>
              <a:t>поділу</a:t>
            </a:r>
            <a:r>
              <a:rPr lang="ru-RU" dirty="0" smtClean="0"/>
              <a:t> </a:t>
            </a:r>
            <a:r>
              <a:rPr lang="ru-RU" dirty="0" err="1" smtClean="0"/>
              <a:t>клітини</a:t>
            </a:r>
            <a:r>
              <a:rPr lang="ru-RU" dirty="0" smtClean="0"/>
              <a:t>, </a:t>
            </a:r>
            <a:r>
              <a:rPr lang="ru-RU" dirty="0" smtClean="0"/>
              <a:t>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дифференціюватися</a:t>
            </a:r>
            <a:r>
              <a:rPr lang="ru-RU" dirty="0" smtClean="0"/>
              <a:t> в </a:t>
            </a:r>
            <a:r>
              <a:rPr lang="ru-RU" dirty="0" err="1" smtClean="0"/>
              <a:t>досить</a:t>
            </a:r>
            <a:r>
              <a:rPr lang="ru-RU" dirty="0" smtClean="0"/>
              <a:t> </a:t>
            </a:r>
            <a:r>
              <a:rPr lang="ru-RU" dirty="0" err="1" smtClean="0"/>
              <a:t>велику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спеціалізованих</a:t>
            </a:r>
            <a:r>
              <a:rPr lang="ru-RU" dirty="0" smtClean="0"/>
              <a:t> </a:t>
            </a:r>
            <a:r>
              <a:rPr lang="ru-RU" dirty="0" err="1" smtClean="0"/>
              <a:t>типів</a:t>
            </a:r>
            <a:r>
              <a:rPr lang="ru-RU" dirty="0" smtClean="0"/>
              <a:t> </a:t>
            </a:r>
            <a:r>
              <a:rPr lang="ru-RU" dirty="0" err="1" smtClean="0"/>
              <a:t>клітин</a:t>
            </a:r>
            <a:r>
              <a:rPr lang="ru-RU" dirty="0" smtClean="0"/>
              <a:t>. </a:t>
            </a:r>
            <a:r>
              <a:rPr lang="ru-RU" dirty="0" err="1" smtClean="0"/>
              <a:t>Дослідження</a:t>
            </a:r>
            <a:r>
              <a:rPr lang="ru-RU" dirty="0" smtClean="0"/>
              <a:t> </a:t>
            </a:r>
            <a:r>
              <a:rPr lang="ru-RU" b="1" dirty="0" err="1" smtClean="0"/>
              <a:t>стовбурових</a:t>
            </a:r>
            <a:r>
              <a:rPr lang="ru-RU" b="1" dirty="0" smtClean="0"/>
              <a:t> </a:t>
            </a:r>
            <a:r>
              <a:rPr lang="ru-RU" b="1" dirty="0" err="1" smtClean="0"/>
              <a:t>клітин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розпочалося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відкриття</a:t>
            </a:r>
            <a:r>
              <a:rPr lang="ru-RU" dirty="0" smtClean="0"/>
              <a:t> </a:t>
            </a:r>
            <a:r>
              <a:rPr lang="ru-RU" dirty="0" err="1" smtClean="0"/>
              <a:t>канадських</a:t>
            </a:r>
            <a:r>
              <a:rPr lang="ru-RU" dirty="0" smtClean="0"/>
              <a:t> </a:t>
            </a:r>
            <a:r>
              <a:rPr lang="ru-RU" dirty="0" err="1" smtClean="0"/>
              <a:t>учених</a:t>
            </a:r>
            <a:r>
              <a:rPr lang="ru-RU" dirty="0" smtClean="0"/>
              <a:t> </a:t>
            </a:r>
            <a:r>
              <a:rPr lang="ru-RU" dirty="0" err="1" smtClean="0"/>
              <a:t>Ернеста</a:t>
            </a:r>
            <a:r>
              <a:rPr lang="ru-RU" dirty="0" smtClean="0"/>
              <a:t> Мак </a:t>
            </a:r>
            <a:r>
              <a:rPr lang="ru-RU" dirty="0" err="1" smtClean="0"/>
              <a:t>Кулоха</a:t>
            </a:r>
            <a:r>
              <a:rPr lang="ru-RU" dirty="0" smtClean="0"/>
              <a:t> </a:t>
            </a:r>
            <a:r>
              <a:rPr lang="ru-RU" dirty="0" smtClean="0"/>
              <a:t>та </a:t>
            </a:r>
            <a:r>
              <a:rPr lang="ru-RU" dirty="0" smtClean="0"/>
              <a:t>Джеймса </a:t>
            </a:r>
            <a:r>
              <a:rPr lang="ru-RU" dirty="0" err="1" smtClean="0"/>
              <a:t>Тілла</a:t>
            </a:r>
            <a:r>
              <a:rPr lang="ru-RU" dirty="0" smtClean="0"/>
              <a:t> </a:t>
            </a:r>
            <a:r>
              <a:rPr lang="ru-RU" dirty="0" smtClean="0"/>
              <a:t>у 1960.</a:t>
            </a:r>
            <a:endParaRPr lang="ru-RU" dirty="0"/>
          </a:p>
        </p:txBody>
      </p:sp>
      <p:pic>
        <p:nvPicPr>
          <p:cNvPr id="4" name="Picture 3" descr="9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3352800"/>
            <a:ext cx="4038600" cy="3035913"/>
          </a:xfrm>
          <a:prstGeom prst="rect">
            <a:avLst/>
          </a:prstGeom>
        </p:spPr>
      </p:pic>
      <p:pic>
        <p:nvPicPr>
          <p:cNvPr id="5" name="Picture 4" descr="d419b6f-23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2999" y="3352800"/>
            <a:ext cx="4123765" cy="304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429000"/>
            <a:ext cx="8153400" cy="2895600"/>
          </a:xfrm>
        </p:spPr>
        <p:txBody>
          <a:bodyPr>
            <a:noAutofit/>
          </a:bodyPr>
          <a:lstStyle/>
          <a:p>
            <a:pPr algn="just"/>
            <a:r>
              <a:rPr lang="ru-RU" sz="2000" dirty="0" err="1" smtClean="0"/>
              <a:t>Існують</a:t>
            </a:r>
            <a:r>
              <a:rPr lang="ru-RU" sz="2000" dirty="0" smtClean="0"/>
              <a:t> </a:t>
            </a:r>
            <a:r>
              <a:rPr lang="ru-RU" sz="2000" dirty="0" err="1" smtClean="0"/>
              <a:t>дві</a:t>
            </a:r>
            <a:r>
              <a:rPr lang="ru-RU" sz="2000" dirty="0" smtClean="0"/>
              <a:t> </a:t>
            </a:r>
            <a:r>
              <a:rPr lang="ru-RU" sz="2000" dirty="0" err="1" smtClean="0"/>
              <a:t>досить</a:t>
            </a:r>
            <a:r>
              <a:rPr lang="ru-RU" sz="2000" dirty="0" smtClean="0"/>
              <a:t> </a:t>
            </a:r>
            <a:r>
              <a:rPr lang="ru-RU" sz="2000" dirty="0" err="1" smtClean="0"/>
              <a:t>широкі</a:t>
            </a:r>
            <a:r>
              <a:rPr lang="ru-RU" sz="2000" dirty="0" smtClean="0"/>
              <a:t> </a:t>
            </a:r>
            <a:r>
              <a:rPr lang="ru-RU" sz="2000" dirty="0" err="1" smtClean="0"/>
              <a:t>категорії</a:t>
            </a:r>
            <a:r>
              <a:rPr lang="ru-RU" sz="2000" dirty="0" smtClean="0"/>
              <a:t> </a:t>
            </a:r>
            <a:r>
              <a:rPr lang="ru-RU" sz="2000" b="1" dirty="0" err="1" smtClean="0"/>
              <a:t>стовбурових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клітин</a:t>
            </a:r>
            <a:r>
              <a:rPr lang="ru-RU" sz="2000" dirty="0" smtClean="0"/>
              <a:t> </a:t>
            </a:r>
            <a:r>
              <a:rPr lang="ru-RU" sz="2000" dirty="0" err="1" smtClean="0"/>
              <a:t>ссавців</a:t>
            </a:r>
            <a:r>
              <a:rPr lang="ru-RU" sz="2000" dirty="0" smtClean="0"/>
              <a:t>: </a:t>
            </a:r>
            <a:r>
              <a:rPr lang="ru-RU" sz="2000" dirty="0" err="1" smtClean="0"/>
              <a:t>ембріональні</a:t>
            </a:r>
            <a:r>
              <a:rPr lang="ru-RU" sz="2000" dirty="0" smtClean="0"/>
              <a:t> </a:t>
            </a:r>
            <a:r>
              <a:rPr lang="ru-RU" sz="2000" dirty="0" err="1" smtClean="0"/>
              <a:t>стовбурові</a:t>
            </a:r>
            <a:r>
              <a:rPr lang="ru-RU" sz="2000" dirty="0" smtClean="0"/>
              <a:t> </a:t>
            </a:r>
            <a:r>
              <a:rPr lang="ru-RU" sz="2000" dirty="0" err="1" smtClean="0"/>
              <a:t>клітини</a:t>
            </a:r>
            <a:r>
              <a:rPr lang="ru-RU" sz="2000" dirty="0" smtClean="0"/>
              <a:t> </a:t>
            </a:r>
            <a:r>
              <a:rPr lang="ru-RU" sz="2000" dirty="0" smtClean="0"/>
              <a:t>та </a:t>
            </a:r>
            <a:r>
              <a:rPr lang="ru-RU" sz="2000" dirty="0" err="1" smtClean="0"/>
              <a:t>стовбурові</a:t>
            </a:r>
            <a:r>
              <a:rPr lang="ru-RU" sz="2000" dirty="0" smtClean="0"/>
              <a:t> </a:t>
            </a:r>
            <a:r>
              <a:rPr lang="ru-RU" sz="2000" dirty="0" err="1" smtClean="0"/>
              <a:t>клітини</a:t>
            </a:r>
            <a:r>
              <a:rPr lang="ru-RU" sz="2000" dirty="0" smtClean="0"/>
              <a:t> </a:t>
            </a:r>
            <a:r>
              <a:rPr lang="ru-RU" sz="2000" dirty="0" err="1" smtClean="0"/>
              <a:t>дорослого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організму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знаходяться</a:t>
            </a:r>
            <a:r>
              <a:rPr lang="ru-RU" sz="2000" dirty="0" smtClean="0"/>
              <a:t> у </a:t>
            </a:r>
            <a:r>
              <a:rPr lang="ru-RU" sz="2000" dirty="0" err="1" smtClean="0"/>
              <a:t>зрілих</a:t>
            </a:r>
            <a:r>
              <a:rPr lang="ru-RU" sz="2000" dirty="0" smtClean="0"/>
              <a:t> </a:t>
            </a:r>
            <a:r>
              <a:rPr lang="ru-RU" sz="2000" dirty="0" smtClean="0"/>
              <a:t>тканинах. </a:t>
            </a:r>
            <a:r>
              <a:rPr lang="ru-RU" sz="2000" dirty="0" smtClean="0"/>
              <a:t>У </a:t>
            </a:r>
            <a:r>
              <a:rPr lang="ru-RU" sz="2000" dirty="0" err="1" smtClean="0"/>
              <a:t>ембріонах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розвиваються</a:t>
            </a:r>
            <a:r>
              <a:rPr lang="ru-RU" sz="2000" dirty="0" smtClean="0"/>
              <a:t>, </a:t>
            </a:r>
            <a:r>
              <a:rPr lang="ru-RU" sz="2000" dirty="0" err="1" smtClean="0"/>
              <a:t>стовбурові</a:t>
            </a:r>
            <a:r>
              <a:rPr lang="ru-RU" sz="2000" dirty="0" smtClean="0"/>
              <a:t> </a:t>
            </a:r>
            <a:r>
              <a:rPr lang="ru-RU" sz="2000" dirty="0" err="1" smtClean="0"/>
              <a:t>клітини</a:t>
            </a:r>
            <a:r>
              <a:rPr lang="ru-RU" sz="2000" dirty="0" smtClean="0"/>
              <a:t> </a:t>
            </a:r>
            <a:r>
              <a:rPr lang="ru-RU" sz="2000" dirty="0" err="1" smtClean="0"/>
              <a:t>можуть</a:t>
            </a:r>
            <a:r>
              <a:rPr lang="ru-RU" sz="2000" dirty="0" smtClean="0"/>
              <a:t> </a:t>
            </a:r>
            <a:r>
              <a:rPr lang="ru-RU" sz="2000" dirty="0" err="1" smtClean="0"/>
              <a:t>дифференціюватися</a:t>
            </a:r>
            <a:r>
              <a:rPr lang="ru-RU" sz="2000" dirty="0" smtClean="0"/>
              <a:t> в </a:t>
            </a:r>
            <a:r>
              <a:rPr lang="ru-RU" sz="2000" dirty="0" err="1" smtClean="0"/>
              <a:t>усі</a:t>
            </a:r>
            <a:r>
              <a:rPr lang="ru-RU" sz="2000" dirty="0" smtClean="0"/>
              <a:t> </a:t>
            </a:r>
            <a:r>
              <a:rPr lang="ru-RU" sz="2000" dirty="0" err="1" smtClean="0"/>
              <a:t>спеціалізовані</a:t>
            </a:r>
            <a:r>
              <a:rPr lang="ru-RU" sz="2000" dirty="0" smtClean="0"/>
              <a:t> </a:t>
            </a:r>
            <a:r>
              <a:rPr lang="ru-RU" sz="2000" dirty="0" err="1" smtClean="0"/>
              <a:t>ембріональні</a:t>
            </a:r>
            <a:r>
              <a:rPr lang="ru-RU" sz="2000" dirty="0" smtClean="0"/>
              <a:t> </a:t>
            </a:r>
            <a:r>
              <a:rPr lang="ru-RU" sz="2000" dirty="0" err="1" smtClean="0"/>
              <a:t>тканини</a:t>
            </a:r>
            <a:r>
              <a:rPr lang="ru-RU" sz="2000" dirty="0" smtClean="0"/>
              <a:t>. </a:t>
            </a:r>
            <a:r>
              <a:rPr lang="ru-RU" sz="2000" dirty="0" err="1" smtClean="0"/>
              <a:t>Стовбурові</a:t>
            </a:r>
            <a:r>
              <a:rPr lang="ru-RU" sz="2000" dirty="0" smtClean="0"/>
              <a:t> </a:t>
            </a:r>
            <a:r>
              <a:rPr lang="ru-RU" sz="2000" dirty="0" err="1" smtClean="0"/>
              <a:t>клітини</a:t>
            </a:r>
            <a:r>
              <a:rPr lang="ru-RU" sz="2000" dirty="0" smtClean="0"/>
              <a:t> </a:t>
            </a:r>
            <a:r>
              <a:rPr lang="ru-RU" sz="2000" dirty="0" err="1" smtClean="0"/>
              <a:t>дорослого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організму</a:t>
            </a:r>
            <a:r>
              <a:rPr lang="ru-RU" sz="2000" dirty="0" smtClean="0"/>
              <a:t> </a:t>
            </a:r>
            <a:r>
              <a:rPr lang="ru-RU" sz="2000" dirty="0" err="1" smtClean="0"/>
              <a:t>діють</a:t>
            </a:r>
            <a:r>
              <a:rPr lang="ru-RU" sz="2000" dirty="0" smtClean="0"/>
              <a:t> як </a:t>
            </a:r>
            <a:r>
              <a:rPr lang="ru-RU" sz="2000" dirty="0" err="1" smtClean="0"/>
              <a:t>репараційна</a:t>
            </a:r>
            <a:r>
              <a:rPr lang="ru-RU" sz="2000" dirty="0" smtClean="0"/>
              <a:t> система для </a:t>
            </a:r>
            <a:r>
              <a:rPr lang="ru-RU" sz="2000" dirty="0" err="1" smtClean="0"/>
              <a:t>тіла</a:t>
            </a:r>
            <a:r>
              <a:rPr lang="ru-RU" sz="2000" dirty="0" smtClean="0"/>
              <a:t>, </a:t>
            </a:r>
            <a:r>
              <a:rPr lang="ru-RU" sz="2000" dirty="0" err="1" smtClean="0"/>
              <a:t>підтримуючи</a:t>
            </a:r>
            <a:r>
              <a:rPr lang="ru-RU" sz="2000" dirty="0" smtClean="0"/>
              <a:t> </a:t>
            </a:r>
            <a:r>
              <a:rPr lang="ru-RU" sz="2000" dirty="0" err="1" smtClean="0"/>
              <a:t>потрібну</a:t>
            </a:r>
            <a:r>
              <a:rPr lang="ru-RU" sz="2000" dirty="0" smtClean="0"/>
              <a:t> </a:t>
            </a:r>
            <a:r>
              <a:rPr lang="ru-RU" sz="2000" dirty="0" err="1" smtClean="0"/>
              <a:t>кількість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спеціалізованих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клітин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381000" y="0"/>
          <a:ext cx="8229600" cy="3124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 descr="dopb476451.zip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57400" y="914400"/>
            <a:ext cx="4800600" cy="5154019"/>
          </a:xfrm>
          <a:prstGeom prst="rect">
            <a:avLst/>
          </a:prstGeom>
        </p:spPr>
      </p:pic>
      <p:pic>
        <p:nvPicPr>
          <p:cNvPr id="6" name="Picture 5" descr="d376049ac0afabb580960fe931ad1927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66800" y="1600200"/>
            <a:ext cx="6553200" cy="39889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Ембріональні стовбурові клітини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dirty="0" smtClean="0"/>
              <a:t>         </a:t>
            </a:r>
            <a:r>
              <a:rPr lang="ru-RU" dirty="0" err="1" smtClean="0"/>
              <a:t>Ембріональні</a:t>
            </a:r>
            <a:r>
              <a:rPr lang="ru-RU" dirty="0" smtClean="0"/>
              <a:t> </a:t>
            </a:r>
            <a:r>
              <a:rPr lang="ru-RU" dirty="0" err="1" smtClean="0"/>
              <a:t>стовбурові</a:t>
            </a:r>
            <a:r>
              <a:rPr lang="ru-RU" dirty="0" smtClean="0"/>
              <a:t> </a:t>
            </a:r>
            <a:r>
              <a:rPr lang="ru-RU" dirty="0" err="1" smtClean="0"/>
              <a:t>клітинні</a:t>
            </a:r>
            <a:r>
              <a:rPr lang="ru-RU" dirty="0" smtClean="0"/>
              <a:t> </a:t>
            </a:r>
            <a:r>
              <a:rPr lang="ru-RU" dirty="0" err="1" smtClean="0"/>
              <a:t>лінії</a:t>
            </a:r>
            <a:r>
              <a:rPr lang="ru-RU" dirty="0" smtClean="0"/>
              <a:t> (ЕС </a:t>
            </a:r>
            <a:r>
              <a:rPr lang="ru-RU" dirty="0" err="1" smtClean="0"/>
              <a:t>клітинні</a:t>
            </a:r>
            <a:r>
              <a:rPr lang="ru-RU" dirty="0" smtClean="0"/>
              <a:t> </a:t>
            </a:r>
            <a:r>
              <a:rPr lang="ru-RU" dirty="0" err="1" smtClean="0"/>
              <a:t>лінії</a:t>
            </a:r>
            <a:r>
              <a:rPr lang="ru-RU" dirty="0" smtClean="0"/>
              <a:t>) —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 </a:t>
            </a:r>
            <a:r>
              <a:rPr lang="ru-RU" dirty="0" err="1" smtClean="0"/>
              <a:t>клітин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походять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тканин </a:t>
            </a:r>
            <a:r>
              <a:rPr lang="ru-RU" dirty="0" err="1" smtClean="0"/>
              <a:t>епібласту</a:t>
            </a:r>
            <a:r>
              <a:rPr lang="ru-RU" dirty="0" smtClean="0"/>
              <a:t>. </a:t>
            </a:r>
            <a:r>
              <a:rPr lang="ru-RU" dirty="0" err="1" smtClean="0"/>
              <a:t>Бластоциста</a:t>
            </a:r>
            <a:r>
              <a:rPr lang="ru-RU" dirty="0" smtClean="0"/>
              <a:t> —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ранній</a:t>
            </a:r>
            <a:r>
              <a:rPr lang="ru-RU" dirty="0" smtClean="0"/>
              <a:t> </a:t>
            </a:r>
            <a:r>
              <a:rPr lang="ru-RU" dirty="0" err="1" smtClean="0"/>
              <a:t>ембріон</a:t>
            </a:r>
            <a:r>
              <a:rPr lang="ru-RU" dirty="0" smtClean="0"/>
              <a:t>, </a:t>
            </a:r>
            <a:r>
              <a:rPr lang="ru-RU" dirty="0" err="1" smtClean="0"/>
              <a:t>містить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50 до 150 </a:t>
            </a:r>
            <a:r>
              <a:rPr lang="ru-RU" dirty="0" err="1" smtClean="0"/>
              <a:t>клітин</a:t>
            </a:r>
            <a:r>
              <a:rPr lang="ru-RU" dirty="0" smtClean="0"/>
              <a:t>. ЕС </a:t>
            </a:r>
            <a:r>
              <a:rPr lang="ru-RU" dirty="0" err="1" smtClean="0"/>
              <a:t>клітини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плюрипотентними</a:t>
            </a:r>
            <a:r>
              <a:rPr lang="ru-RU" dirty="0" smtClean="0"/>
              <a:t>, вони </a:t>
            </a:r>
            <a:r>
              <a:rPr lang="ru-RU" dirty="0" err="1" smtClean="0"/>
              <a:t>дають</a:t>
            </a:r>
            <a:r>
              <a:rPr lang="ru-RU" dirty="0" smtClean="0"/>
              <a:t> початок </a:t>
            </a:r>
            <a:r>
              <a:rPr lang="ru-RU" dirty="0" err="1" smtClean="0"/>
              <a:t>усім</a:t>
            </a:r>
            <a:r>
              <a:rPr lang="ru-RU" dirty="0" smtClean="0"/>
              <a:t> </a:t>
            </a:r>
            <a:r>
              <a:rPr lang="ru-RU" dirty="0" err="1" smtClean="0"/>
              <a:t>трьом</a:t>
            </a:r>
            <a:r>
              <a:rPr lang="ru-RU" dirty="0" smtClean="0"/>
              <a:t> шарам </a:t>
            </a:r>
            <a:r>
              <a:rPr lang="ru-RU" dirty="0" err="1" smtClean="0"/>
              <a:t>ембріону</a:t>
            </a:r>
            <a:r>
              <a:rPr lang="ru-RU" dirty="0" smtClean="0"/>
              <a:t>: </a:t>
            </a:r>
            <a:r>
              <a:rPr lang="ru-RU" dirty="0" err="1" smtClean="0"/>
              <a:t>ектодермі</a:t>
            </a:r>
            <a:r>
              <a:rPr lang="ru-RU" dirty="0" smtClean="0"/>
              <a:t>, </a:t>
            </a:r>
            <a:r>
              <a:rPr lang="ru-RU" dirty="0" err="1" smtClean="0"/>
              <a:t>ендодермі</a:t>
            </a:r>
            <a:r>
              <a:rPr lang="ru-RU" dirty="0" smtClean="0"/>
              <a:t> та </a:t>
            </a:r>
            <a:r>
              <a:rPr lang="ru-RU" dirty="0" err="1" smtClean="0"/>
              <a:t>мезодермі</a:t>
            </a:r>
            <a:r>
              <a:rPr lang="ru-RU" dirty="0" smtClean="0"/>
              <a:t>. </a:t>
            </a:r>
            <a:r>
              <a:rPr lang="ru-RU" dirty="0" err="1" smtClean="0"/>
              <a:t>Іншими</a:t>
            </a:r>
            <a:r>
              <a:rPr lang="ru-RU" dirty="0" smtClean="0"/>
              <a:t> словами, вони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перетворитися</a:t>
            </a:r>
            <a:r>
              <a:rPr lang="ru-RU" dirty="0" smtClean="0"/>
              <a:t> на </a:t>
            </a:r>
            <a:r>
              <a:rPr lang="ru-RU" dirty="0" err="1" smtClean="0"/>
              <a:t>усі</a:t>
            </a:r>
            <a:r>
              <a:rPr lang="ru-RU" dirty="0" smtClean="0"/>
              <a:t> </a:t>
            </a:r>
            <a:r>
              <a:rPr lang="ru-RU" dirty="0" err="1" smtClean="0"/>
              <a:t>типи</a:t>
            </a:r>
            <a:r>
              <a:rPr lang="ru-RU" dirty="0" smtClean="0"/>
              <a:t> </a:t>
            </a:r>
            <a:r>
              <a:rPr lang="ru-RU" dirty="0" err="1" smtClean="0"/>
              <a:t>клітин</a:t>
            </a:r>
            <a:r>
              <a:rPr lang="ru-RU" dirty="0" smtClean="0"/>
              <a:t> </a:t>
            </a:r>
            <a:r>
              <a:rPr lang="ru-RU" dirty="0" err="1" smtClean="0"/>
              <a:t>дорослого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дією</a:t>
            </a:r>
            <a:r>
              <a:rPr lang="ru-RU" dirty="0" smtClean="0"/>
              <a:t> </a:t>
            </a:r>
            <a:r>
              <a:rPr lang="ru-RU" dirty="0" err="1" smtClean="0"/>
              <a:t>необхідних</a:t>
            </a:r>
            <a:r>
              <a:rPr lang="ru-RU" dirty="0" smtClean="0"/>
              <a:t> </a:t>
            </a:r>
            <a:r>
              <a:rPr lang="ru-RU" dirty="0" err="1" smtClean="0"/>
              <a:t>стимулів</a:t>
            </a:r>
            <a:r>
              <a:rPr lang="ru-RU" dirty="0" smtClean="0"/>
              <a:t>. ЕС </a:t>
            </a:r>
            <a:r>
              <a:rPr lang="ru-RU" dirty="0" err="1" smtClean="0"/>
              <a:t>клітини</a:t>
            </a:r>
            <a:r>
              <a:rPr lang="ru-RU" dirty="0" smtClean="0"/>
              <a:t> не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утворити</a:t>
            </a:r>
            <a:r>
              <a:rPr lang="ru-RU" dirty="0" smtClean="0"/>
              <a:t> </a:t>
            </a:r>
            <a:r>
              <a:rPr lang="ru-RU" dirty="0" err="1" smtClean="0"/>
              <a:t>екстра-ембріональні</a:t>
            </a:r>
            <a:r>
              <a:rPr lang="ru-RU" dirty="0" smtClean="0"/>
              <a:t> (</a:t>
            </a:r>
            <a:r>
              <a:rPr lang="ru-RU" dirty="0" err="1" smtClean="0"/>
              <a:t>позаембріональні</a:t>
            </a:r>
            <a:r>
              <a:rPr lang="ru-RU" dirty="0" smtClean="0"/>
              <a:t>) </a:t>
            </a:r>
            <a:r>
              <a:rPr lang="ru-RU" dirty="0" err="1" smtClean="0"/>
              <a:t>оболонки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плаценту.</a:t>
            </a:r>
            <a:endParaRPr lang="ru-RU" dirty="0"/>
          </a:p>
        </p:txBody>
      </p:sp>
      <p:pic>
        <p:nvPicPr>
          <p:cNvPr id="4" name="Picture 3" descr="319px-Human_embryonic_stem_cell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752600"/>
            <a:ext cx="7585365" cy="40328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1" dirty="0" smtClean="0"/>
              <a:t>Стовбурові клітини дорослого організму</a:t>
            </a:r>
            <a:endParaRPr lang="ru-RU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0" y="1600200"/>
            <a:ext cx="4953000" cy="46482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1800" b="1" dirty="0" smtClean="0"/>
              <a:t> </a:t>
            </a:r>
            <a:r>
              <a:rPr lang="ru-RU" sz="1800" b="1" dirty="0" smtClean="0"/>
              <a:t>       </a:t>
            </a:r>
            <a:r>
              <a:rPr lang="ru-RU" sz="1800" b="1" dirty="0" err="1" smtClean="0"/>
              <a:t>Стовбурові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клітини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дорослого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організму</a:t>
            </a:r>
            <a:r>
              <a:rPr lang="ru-RU" sz="1800" dirty="0" smtClean="0"/>
              <a:t> — </a:t>
            </a:r>
            <a:r>
              <a:rPr lang="ru-RU" sz="1800" dirty="0" err="1" smtClean="0"/>
              <a:t>це</a:t>
            </a:r>
            <a:r>
              <a:rPr lang="ru-RU" sz="1800" dirty="0" smtClean="0"/>
              <a:t> </a:t>
            </a:r>
            <a:r>
              <a:rPr lang="ru-RU" sz="1800" dirty="0" err="1" smtClean="0"/>
              <a:t>недифференційовані</a:t>
            </a:r>
            <a:r>
              <a:rPr lang="ru-RU" sz="1800" dirty="0" smtClean="0"/>
              <a:t> </a:t>
            </a:r>
            <a:r>
              <a:rPr lang="ru-RU" sz="1800" dirty="0" err="1" smtClean="0"/>
              <a:t>клітини</a:t>
            </a:r>
            <a:r>
              <a:rPr lang="ru-RU" sz="1800" dirty="0" smtClean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розповсюджені</a:t>
            </a:r>
            <a:r>
              <a:rPr lang="ru-RU" sz="1800" dirty="0" smtClean="0"/>
              <a:t> по </a:t>
            </a:r>
            <a:r>
              <a:rPr lang="ru-RU" sz="1800" dirty="0" err="1" smtClean="0"/>
              <a:t>всьому</a:t>
            </a:r>
            <a:r>
              <a:rPr lang="ru-RU" sz="1800" dirty="0" smtClean="0"/>
              <a:t> </a:t>
            </a:r>
            <a:r>
              <a:rPr lang="ru-RU" sz="1800" dirty="0" err="1" smtClean="0"/>
              <a:t>тілу</a:t>
            </a:r>
            <a:r>
              <a:rPr lang="ru-RU" sz="1800" dirty="0" smtClean="0"/>
              <a:t>. Вони </a:t>
            </a:r>
            <a:r>
              <a:rPr lang="ru-RU" sz="1800" dirty="0" err="1" smtClean="0"/>
              <a:t>розмножуються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заміщують</a:t>
            </a:r>
            <a:r>
              <a:rPr lang="ru-RU" sz="1800" dirty="0" smtClean="0"/>
              <a:t> </a:t>
            </a:r>
            <a:r>
              <a:rPr lang="ru-RU" sz="1800" dirty="0" err="1" smtClean="0"/>
              <a:t>клітини</a:t>
            </a:r>
            <a:r>
              <a:rPr lang="ru-RU" sz="1800" dirty="0" smtClean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 померли, та </a:t>
            </a:r>
            <a:r>
              <a:rPr lang="ru-RU" sz="1800" dirty="0" err="1" smtClean="0"/>
              <a:t>відновлюють</a:t>
            </a:r>
            <a:r>
              <a:rPr lang="ru-RU" sz="1800" dirty="0" smtClean="0"/>
              <a:t> </a:t>
            </a:r>
            <a:r>
              <a:rPr lang="ru-RU" sz="1800" dirty="0" err="1" smtClean="0"/>
              <a:t>пошкоджені</a:t>
            </a:r>
            <a:r>
              <a:rPr lang="ru-RU" sz="1800" dirty="0" smtClean="0"/>
              <a:t> </a:t>
            </a:r>
            <a:r>
              <a:rPr lang="ru-RU" sz="1800" dirty="0" err="1" smtClean="0"/>
              <a:t>тканини</a:t>
            </a:r>
            <a:r>
              <a:rPr lang="ru-RU" sz="1800" dirty="0" smtClean="0"/>
              <a:t> </a:t>
            </a:r>
            <a:r>
              <a:rPr lang="ru-RU" sz="1800" dirty="0" err="1" smtClean="0"/>
              <a:t>тіла</a:t>
            </a:r>
            <a:r>
              <a:rPr lang="ru-RU" sz="1800" dirty="0" smtClean="0"/>
              <a:t>. </a:t>
            </a:r>
            <a:r>
              <a:rPr lang="ru-RU" sz="1800" dirty="0" err="1" smtClean="0"/>
              <a:t>Ці</a:t>
            </a:r>
            <a:r>
              <a:rPr lang="ru-RU" sz="1800" dirty="0" smtClean="0"/>
              <a:t> </a:t>
            </a:r>
            <a:r>
              <a:rPr lang="ru-RU" sz="1800" dirty="0" err="1" smtClean="0"/>
              <a:t>клітини</a:t>
            </a:r>
            <a:r>
              <a:rPr lang="ru-RU" sz="1800" dirty="0" smtClean="0"/>
              <a:t> </a:t>
            </a:r>
            <a:r>
              <a:rPr lang="ru-RU" sz="1800" dirty="0" err="1" smtClean="0"/>
              <a:t>відносяться</a:t>
            </a:r>
            <a:r>
              <a:rPr lang="ru-RU" sz="1800" dirty="0" smtClean="0"/>
              <a:t> до </a:t>
            </a:r>
            <a:r>
              <a:rPr lang="ru-RU" sz="1800" b="1" dirty="0" err="1" smtClean="0"/>
              <a:t>соматичних</a:t>
            </a:r>
            <a:r>
              <a:rPr lang="ru-RU" sz="1800" dirty="0" smtClean="0"/>
              <a:t> </a:t>
            </a:r>
            <a:r>
              <a:rPr lang="ru-RU" sz="1800" dirty="0" err="1" smtClean="0"/>
              <a:t>стовбурових</a:t>
            </a:r>
            <a:r>
              <a:rPr lang="ru-RU" sz="1800" dirty="0" smtClean="0"/>
              <a:t> </a:t>
            </a:r>
            <a:r>
              <a:rPr lang="ru-RU" sz="1800" dirty="0" err="1" smtClean="0"/>
              <a:t>клітин</a:t>
            </a:r>
            <a:r>
              <a:rPr lang="ru-RU" sz="1800" dirty="0" smtClean="0"/>
              <a:t>; вони </a:t>
            </a:r>
            <a:r>
              <a:rPr lang="ru-RU" sz="1800" dirty="0" err="1" smtClean="0"/>
              <a:t>знаходяться</a:t>
            </a:r>
            <a:r>
              <a:rPr lang="ru-RU" sz="1800" dirty="0" smtClean="0"/>
              <a:t> у </a:t>
            </a:r>
            <a:r>
              <a:rPr lang="ru-RU" sz="1800" dirty="0" err="1" smtClean="0"/>
              <a:t>тілах</a:t>
            </a:r>
            <a:r>
              <a:rPr lang="ru-RU" sz="1800" dirty="0" smtClean="0"/>
              <a:t> як </a:t>
            </a:r>
            <a:r>
              <a:rPr lang="ru-RU" sz="1800" dirty="0" err="1" smtClean="0"/>
              <a:t>дітей</a:t>
            </a:r>
            <a:r>
              <a:rPr lang="ru-RU" sz="1800" dirty="0" smtClean="0"/>
              <a:t>, так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дорослих</a:t>
            </a:r>
            <a:r>
              <a:rPr lang="ru-RU" sz="1800" dirty="0" smtClean="0"/>
              <a:t>.</a:t>
            </a:r>
            <a:endParaRPr lang="ru-RU" sz="1800" dirty="0"/>
          </a:p>
        </p:txBody>
      </p:sp>
      <p:pic>
        <p:nvPicPr>
          <p:cNvPr id="4" name="Picture 3" descr="200px-Stem_cell_division_and_differentiation.sv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2200" y="1676400"/>
            <a:ext cx="2209800" cy="4419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uk-UA" b="1" dirty="0" smtClean="0"/>
              <a:t>Властивості стовбурових клітин</a:t>
            </a:r>
            <a:endParaRPr lang="ru-RU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dirty="0" smtClean="0"/>
              <a:t> </a:t>
            </a:r>
            <a:r>
              <a:rPr lang="ru-RU" dirty="0" smtClean="0"/>
              <a:t>        </a:t>
            </a:r>
            <a:r>
              <a:rPr lang="ru-RU" dirty="0" err="1" smtClean="0"/>
              <a:t>Особливість</a:t>
            </a:r>
            <a:r>
              <a:rPr lang="ru-RU" dirty="0" smtClean="0"/>
              <a:t> </a:t>
            </a:r>
            <a:r>
              <a:rPr lang="ru-RU" dirty="0" err="1" smtClean="0"/>
              <a:t>стовбурових</a:t>
            </a:r>
            <a:r>
              <a:rPr lang="ru-RU" dirty="0" smtClean="0"/>
              <a:t> </a:t>
            </a:r>
            <a:r>
              <a:rPr lang="ru-RU" dirty="0" err="1" smtClean="0"/>
              <a:t>клітин</a:t>
            </a:r>
            <a:r>
              <a:rPr lang="ru-RU" dirty="0" smtClean="0"/>
              <a:t> </a:t>
            </a:r>
            <a:r>
              <a:rPr lang="ru-RU" dirty="0" err="1" smtClean="0"/>
              <a:t>полягає</a:t>
            </a:r>
            <a:r>
              <a:rPr lang="ru-RU" dirty="0" smtClean="0"/>
              <a:t> у тому, </a:t>
            </a:r>
            <a:r>
              <a:rPr lang="ru-RU" dirty="0" err="1" smtClean="0"/>
              <a:t>що</a:t>
            </a:r>
            <a:r>
              <a:rPr lang="ru-RU" dirty="0" smtClean="0"/>
              <a:t> вони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властивості</a:t>
            </a:r>
            <a:r>
              <a:rPr lang="ru-RU" dirty="0" smtClean="0"/>
              <a:t>:</a:t>
            </a:r>
          </a:p>
          <a:p>
            <a:r>
              <a:rPr lang="ru-RU" b="1" dirty="0" err="1" smtClean="0"/>
              <a:t>Самовідновлення</a:t>
            </a:r>
            <a:r>
              <a:rPr lang="ru-RU" dirty="0" smtClean="0"/>
              <a:t> — </a:t>
            </a:r>
            <a:r>
              <a:rPr lang="ru-RU" dirty="0" err="1" smtClean="0"/>
              <a:t>здатність</a:t>
            </a:r>
            <a:r>
              <a:rPr lang="ru-RU" dirty="0" smtClean="0"/>
              <a:t> </a:t>
            </a:r>
            <a:r>
              <a:rPr lang="ru-RU" dirty="0" err="1" smtClean="0"/>
              <a:t>проходити</a:t>
            </a:r>
            <a:r>
              <a:rPr lang="ru-RU" dirty="0" smtClean="0"/>
              <a:t> </a:t>
            </a:r>
            <a:r>
              <a:rPr lang="ru-RU" dirty="0" err="1" smtClean="0"/>
              <a:t>величезну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циклів</a:t>
            </a:r>
            <a:r>
              <a:rPr lang="ru-RU" dirty="0" smtClean="0"/>
              <a:t> </a:t>
            </a:r>
            <a:r>
              <a:rPr lang="ru-RU" dirty="0" err="1" smtClean="0"/>
              <a:t>клітинного</a:t>
            </a:r>
            <a:r>
              <a:rPr lang="ru-RU" dirty="0" smtClean="0"/>
              <a:t> </a:t>
            </a:r>
            <a:r>
              <a:rPr lang="ru-RU" dirty="0" err="1" smtClean="0"/>
              <a:t>поділу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залишатися</a:t>
            </a:r>
            <a:r>
              <a:rPr lang="ru-RU" dirty="0" smtClean="0"/>
              <a:t> </a:t>
            </a:r>
            <a:r>
              <a:rPr lang="ru-RU" dirty="0" err="1" smtClean="0"/>
              <a:t>недифференційованими</a:t>
            </a:r>
            <a:r>
              <a:rPr lang="ru-RU" dirty="0" smtClean="0"/>
              <a:t>.</a:t>
            </a:r>
          </a:p>
          <a:p>
            <a:r>
              <a:rPr lang="ru-RU" b="1" dirty="0" err="1" smtClean="0"/>
              <a:t>Безмежні</a:t>
            </a:r>
            <a:r>
              <a:rPr lang="ru-RU" b="1" dirty="0" smtClean="0"/>
              <a:t> </a:t>
            </a:r>
            <a:r>
              <a:rPr lang="ru-RU" b="1" dirty="0" err="1" smtClean="0"/>
              <a:t>можливості</a:t>
            </a:r>
            <a:r>
              <a:rPr lang="ru-RU" dirty="0" smtClean="0"/>
              <a:t> — </a:t>
            </a:r>
            <a:r>
              <a:rPr lang="ru-RU" dirty="0" err="1" smtClean="0"/>
              <a:t>можливість</a:t>
            </a:r>
            <a:r>
              <a:rPr lang="ru-RU" dirty="0" smtClean="0"/>
              <a:t> </a:t>
            </a:r>
            <a:r>
              <a:rPr lang="ru-RU" dirty="0" err="1" smtClean="0"/>
              <a:t>диффренціюватися</a:t>
            </a:r>
            <a:r>
              <a:rPr lang="ru-RU" dirty="0" smtClean="0"/>
              <a:t> у </a:t>
            </a:r>
            <a:r>
              <a:rPr lang="ru-RU" dirty="0" err="1" smtClean="0"/>
              <a:t>будь-який</a:t>
            </a:r>
            <a:r>
              <a:rPr lang="ru-RU" dirty="0" smtClean="0"/>
              <a:t> </a:t>
            </a:r>
            <a:r>
              <a:rPr lang="ru-RU" dirty="0" err="1" smtClean="0"/>
              <a:t>клітинний</a:t>
            </a:r>
            <a:r>
              <a:rPr lang="ru-RU" dirty="0" smtClean="0"/>
              <a:t> тип.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робить</a:t>
            </a:r>
            <a:r>
              <a:rPr lang="ru-RU" dirty="0" smtClean="0"/>
              <a:t> </a:t>
            </a:r>
            <a:r>
              <a:rPr lang="ru-RU" dirty="0" err="1" smtClean="0"/>
              <a:t>стовбурові</a:t>
            </a:r>
            <a:r>
              <a:rPr lang="ru-RU" dirty="0" smtClean="0"/>
              <a:t> </a:t>
            </a:r>
            <a:r>
              <a:rPr lang="ru-RU" dirty="0" err="1" smtClean="0"/>
              <a:t>клітини</a:t>
            </a:r>
            <a:r>
              <a:rPr lang="ru-RU" dirty="0" smtClean="0"/>
              <a:t> </a:t>
            </a:r>
            <a:r>
              <a:rPr lang="ru-RU" dirty="0" err="1" smtClean="0"/>
              <a:t>тотипотентними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плюрипотентними</a:t>
            </a:r>
            <a:r>
              <a:rPr lang="ru-RU" dirty="0" smtClean="0"/>
              <a:t>, </a:t>
            </a:r>
            <a:r>
              <a:rPr lang="ru-RU" dirty="0" err="1" smtClean="0"/>
              <a:t>хоча</a:t>
            </a:r>
            <a:r>
              <a:rPr lang="ru-RU" dirty="0" smtClean="0"/>
              <a:t> </a:t>
            </a:r>
            <a:r>
              <a:rPr lang="ru-RU" dirty="0" err="1" smtClean="0"/>
              <a:t>деякі</a:t>
            </a:r>
            <a:r>
              <a:rPr lang="ru-RU" dirty="0" smtClean="0"/>
              <a:t> </a:t>
            </a:r>
            <a:r>
              <a:rPr lang="ru-RU" dirty="0" err="1" smtClean="0"/>
              <a:t>мультипотентні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уніпотентні</a:t>
            </a:r>
            <a:r>
              <a:rPr lang="ru-RU" dirty="0" smtClean="0"/>
              <a:t> </a:t>
            </a:r>
            <a:r>
              <a:rPr lang="ru-RU" dirty="0" err="1" smtClean="0"/>
              <a:t>попередники</a:t>
            </a:r>
            <a:r>
              <a:rPr lang="ru-RU" dirty="0" smtClean="0"/>
              <a:t> </a:t>
            </a:r>
            <a:r>
              <a:rPr lang="ru-RU" dirty="0" err="1" smtClean="0"/>
              <a:t>деяких</a:t>
            </a:r>
            <a:r>
              <a:rPr lang="ru-RU" dirty="0" smtClean="0"/>
              <a:t> </a:t>
            </a:r>
            <a:r>
              <a:rPr lang="ru-RU" dirty="0" err="1" smtClean="0"/>
              <a:t>клітинних</a:t>
            </a:r>
            <a:r>
              <a:rPr lang="ru-RU" dirty="0" smtClean="0"/>
              <a:t> </a:t>
            </a:r>
            <a:r>
              <a:rPr lang="ru-RU" dirty="0" err="1" smtClean="0"/>
              <a:t>ліній</a:t>
            </a:r>
            <a:r>
              <a:rPr lang="ru-RU" dirty="0" smtClean="0"/>
              <a:t> </a:t>
            </a:r>
            <a:r>
              <a:rPr lang="ru-RU" dirty="0" err="1" smtClean="0"/>
              <a:t>теж</a:t>
            </a:r>
            <a:r>
              <a:rPr lang="ru-RU" dirty="0" smtClean="0"/>
              <a:t> часом </a:t>
            </a:r>
            <a:r>
              <a:rPr lang="ru-RU" dirty="0" err="1" smtClean="0"/>
              <a:t>називають</a:t>
            </a:r>
            <a:r>
              <a:rPr lang="ru-RU" dirty="0" smtClean="0"/>
              <a:t> </a:t>
            </a:r>
            <a:r>
              <a:rPr lang="ru-RU" dirty="0" err="1" smtClean="0"/>
              <a:t>стовбуровими</a:t>
            </a:r>
            <a:r>
              <a:rPr lang="ru-RU" dirty="0" smtClean="0"/>
              <a:t> </a:t>
            </a:r>
            <a:r>
              <a:rPr lang="ru-RU" dirty="0" err="1" smtClean="0"/>
              <a:t>клітинами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Потенціал стовбурових клітин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29200"/>
          </a:xfrm>
        </p:spPr>
        <p:txBody>
          <a:bodyPr>
            <a:normAutofit fontScale="62500" lnSpcReduction="20000"/>
          </a:bodyPr>
          <a:lstStyle/>
          <a:p>
            <a:r>
              <a:rPr lang="ru-RU" sz="3200" b="1" dirty="0" err="1" smtClean="0"/>
              <a:t>Тотипотентні</a:t>
            </a:r>
            <a:r>
              <a:rPr lang="ru-RU" sz="3200" dirty="0" smtClean="0"/>
              <a:t> </a:t>
            </a:r>
            <a:r>
              <a:rPr lang="ru-RU" sz="3200" dirty="0" err="1" smtClean="0"/>
              <a:t>стовбурові</a:t>
            </a:r>
            <a:r>
              <a:rPr lang="ru-RU" sz="3200" dirty="0" smtClean="0"/>
              <a:t> </a:t>
            </a:r>
            <a:r>
              <a:rPr lang="ru-RU" sz="3200" dirty="0" err="1" smtClean="0"/>
              <a:t>клітини</a:t>
            </a:r>
            <a:r>
              <a:rPr lang="ru-RU" sz="3200" dirty="0" smtClean="0"/>
              <a:t> </a:t>
            </a:r>
            <a:r>
              <a:rPr lang="ru-RU" sz="3200" dirty="0" err="1" smtClean="0"/>
              <a:t>отримують</a:t>
            </a:r>
            <a:r>
              <a:rPr lang="ru-RU" sz="3200" dirty="0" smtClean="0"/>
              <a:t> </a:t>
            </a:r>
            <a:r>
              <a:rPr lang="ru-RU" sz="3200" dirty="0" err="1" smtClean="0"/>
              <a:t>унаслідок</a:t>
            </a:r>
            <a:r>
              <a:rPr lang="ru-RU" sz="3200" dirty="0" smtClean="0"/>
              <a:t> </a:t>
            </a:r>
            <a:r>
              <a:rPr lang="ru-RU" sz="3200" dirty="0" err="1" smtClean="0"/>
              <a:t>злиття</a:t>
            </a:r>
            <a:r>
              <a:rPr lang="ru-RU" sz="3200" dirty="0" smtClean="0"/>
              <a:t> </a:t>
            </a:r>
            <a:r>
              <a:rPr lang="ru-RU" sz="3200" dirty="0" err="1" smtClean="0"/>
              <a:t>сперматозоїду</a:t>
            </a:r>
            <a:r>
              <a:rPr lang="ru-RU" sz="3200" dirty="0" smtClean="0"/>
              <a:t> </a:t>
            </a:r>
            <a:r>
              <a:rPr lang="ru-RU" sz="3200" dirty="0" err="1" smtClean="0"/>
              <a:t>з</a:t>
            </a:r>
            <a:r>
              <a:rPr lang="ru-RU" sz="3200" dirty="0" smtClean="0"/>
              <a:t> </a:t>
            </a:r>
            <a:r>
              <a:rPr lang="ru-RU" sz="3200" dirty="0" err="1" smtClean="0"/>
              <a:t>яйцеклітиною</a:t>
            </a:r>
            <a:r>
              <a:rPr lang="ru-RU" sz="3200" dirty="0" smtClean="0"/>
              <a:t>. </a:t>
            </a:r>
            <a:r>
              <a:rPr lang="ru-RU" sz="3200" dirty="0" err="1" smtClean="0"/>
              <a:t>Клітини</a:t>
            </a:r>
            <a:r>
              <a:rPr lang="ru-RU" sz="3200" dirty="0" smtClean="0"/>
              <a:t>, </a:t>
            </a:r>
            <a:r>
              <a:rPr lang="ru-RU" sz="3200" dirty="0" err="1" smtClean="0"/>
              <a:t>що</a:t>
            </a:r>
            <a:r>
              <a:rPr lang="ru-RU" sz="3200" dirty="0" smtClean="0"/>
              <a:t> </a:t>
            </a:r>
            <a:r>
              <a:rPr lang="ru-RU" sz="3200" dirty="0" err="1" smtClean="0"/>
              <a:t>утворюються</a:t>
            </a:r>
            <a:r>
              <a:rPr lang="ru-RU" sz="3200" dirty="0" smtClean="0"/>
              <a:t> </a:t>
            </a:r>
            <a:r>
              <a:rPr lang="ru-RU" sz="3200" dirty="0" err="1" smtClean="0"/>
              <a:t>внаслідок</a:t>
            </a:r>
            <a:r>
              <a:rPr lang="ru-RU" sz="3200" dirty="0" smtClean="0"/>
              <a:t> </a:t>
            </a:r>
            <a:r>
              <a:rPr lang="ru-RU" sz="3200" dirty="0" err="1" smtClean="0"/>
              <a:t>декількох</a:t>
            </a:r>
            <a:r>
              <a:rPr lang="ru-RU" sz="3200" dirty="0" smtClean="0"/>
              <a:t> перших </a:t>
            </a:r>
            <a:r>
              <a:rPr lang="ru-RU" sz="3200" dirty="0" err="1" smtClean="0"/>
              <a:t>поділів</a:t>
            </a:r>
            <a:r>
              <a:rPr lang="ru-RU" sz="3200" dirty="0" smtClean="0"/>
              <a:t> </a:t>
            </a:r>
            <a:r>
              <a:rPr lang="ru-RU" sz="3200" dirty="0" err="1" smtClean="0"/>
              <a:t>заплідненої</a:t>
            </a:r>
            <a:r>
              <a:rPr lang="ru-RU" sz="3200" dirty="0" smtClean="0"/>
              <a:t> </a:t>
            </a:r>
            <a:r>
              <a:rPr lang="ru-RU" sz="3200" dirty="0" err="1" smtClean="0"/>
              <a:t>яйцеклітини</a:t>
            </a:r>
            <a:r>
              <a:rPr lang="ru-RU" sz="3200" dirty="0" smtClean="0"/>
              <a:t> </a:t>
            </a:r>
            <a:r>
              <a:rPr lang="ru-RU" sz="3200" dirty="0" err="1" smtClean="0"/>
              <a:t>теж</a:t>
            </a:r>
            <a:r>
              <a:rPr lang="ru-RU" sz="3200" dirty="0" smtClean="0"/>
              <a:t> </a:t>
            </a:r>
            <a:r>
              <a:rPr lang="ru-RU" sz="3200" dirty="0" err="1" smtClean="0"/>
              <a:t>тотипотентні</a:t>
            </a:r>
            <a:r>
              <a:rPr lang="ru-RU" sz="3200" dirty="0" smtClean="0"/>
              <a:t>. </a:t>
            </a:r>
            <a:r>
              <a:rPr lang="ru-RU" sz="3200" dirty="0" err="1" smtClean="0"/>
              <a:t>Ці</a:t>
            </a:r>
            <a:r>
              <a:rPr lang="ru-RU" sz="3200" dirty="0" smtClean="0"/>
              <a:t> </a:t>
            </a:r>
            <a:r>
              <a:rPr lang="ru-RU" sz="3200" dirty="0" err="1" smtClean="0"/>
              <a:t>клітини</a:t>
            </a:r>
            <a:r>
              <a:rPr lang="ru-RU" sz="3200" dirty="0" smtClean="0"/>
              <a:t> </a:t>
            </a:r>
            <a:r>
              <a:rPr lang="ru-RU" sz="3200" dirty="0" err="1" smtClean="0"/>
              <a:t>можуть</a:t>
            </a:r>
            <a:r>
              <a:rPr lang="ru-RU" sz="3200" dirty="0" smtClean="0"/>
              <a:t> </a:t>
            </a:r>
            <a:r>
              <a:rPr lang="ru-RU" sz="3200" dirty="0" err="1" smtClean="0"/>
              <a:t>перетворитися</a:t>
            </a:r>
            <a:r>
              <a:rPr lang="ru-RU" sz="3200" dirty="0" smtClean="0"/>
              <a:t> на </a:t>
            </a:r>
            <a:r>
              <a:rPr lang="ru-RU" sz="3200" dirty="0" err="1" smtClean="0"/>
              <a:t>ембріональні</a:t>
            </a:r>
            <a:r>
              <a:rPr lang="ru-RU" sz="3200" dirty="0" smtClean="0"/>
              <a:t> та </a:t>
            </a:r>
            <a:r>
              <a:rPr lang="ru-RU" sz="3200" dirty="0" err="1" smtClean="0"/>
              <a:t>екстраембріональні</a:t>
            </a:r>
            <a:r>
              <a:rPr lang="ru-RU" sz="3200" dirty="0" smtClean="0"/>
              <a:t> (</a:t>
            </a:r>
            <a:r>
              <a:rPr lang="ru-RU" sz="3200" dirty="0" err="1" smtClean="0"/>
              <a:t>поза-ембріональні</a:t>
            </a:r>
            <a:r>
              <a:rPr lang="ru-RU" sz="3200" dirty="0" smtClean="0"/>
              <a:t>) </a:t>
            </a:r>
            <a:r>
              <a:rPr lang="ru-RU" sz="3200" dirty="0" err="1" smtClean="0"/>
              <a:t>типи</a:t>
            </a:r>
            <a:r>
              <a:rPr lang="ru-RU" sz="3200" dirty="0" smtClean="0"/>
              <a:t> </a:t>
            </a:r>
            <a:r>
              <a:rPr lang="ru-RU" sz="3200" dirty="0" err="1" smtClean="0"/>
              <a:t>клітин</a:t>
            </a:r>
            <a:r>
              <a:rPr lang="ru-RU" sz="3200" dirty="0" smtClean="0"/>
              <a:t>.</a:t>
            </a:r>
          </a:p>
          <a:p>
            <a:pPr>
              <a:buNone/>
            </a:pPr>
            <a:endParaRPr lang="ru-RU" sz="3200" dirty="0" smtClean="0"/>
          </a:p>
          <a:p>
            <a:r>
              <a:rPr lang="ru-RU" sz="3200" b="1" dirty="0" err="1" smtClean="0"/>
              <a:t>Плюрипотентні</a:t>
            </a:r>
            <a:r>
              <a:rPr lang="ru-RU" sz="3200" dirty="0" smtClean="0"/>
              <a:t> </a:t>
            </a:r>
            <a:r>
              <a:rPr lang="ru-RU" sz="3200" dirty="0" err="1" smtClean="0"/>
              <a:t>стовбурові</a:t>
            </a:r>
            <a:r>
              <a:rPr lang="ru-RU" sz="3200" dirty="0" smtClean="0"/>
              <a:t> </a:t>
            </a:r>
            <a:r>
              <a:rPr lang="ru-RU" sz="3200" dirty="0" err="1" smtClean="0"/>
              <a:t>клітини</a:t>
            </a:r>
            <a:r>
              <a:rPr lang="ru-RU" sz="3200" dirty="0" smtClean="0"/>
              <a:t> </a:t>
            </a:r>
            <a:r>
              <a:rPr lang="ru-RU" sz="3200" dirty="0" err="1" smtClean="0"/>
              <a:t>походять</a:t>
            </a:r>
            <a:r>
              <a:rPr lang="ru-RU" sz="3200" dirty="0" smtClean="0"/>
              <a:t> </a:t>
            </a:r>
            <a:r>
              <a:rPr lang="ru-RU" sz="3200" dirty="0" err="1" smtClean="0"/>
              <a:t>від</a:t>
            </a:r>
            <a:r>
              <a:rPr lang="ru-RU" sz="3200" dirty="0" smtClean="0"/>
              <a:t> </a:t>
            </a:r>
            <a:r>
              <a:rPr lang="ru-RU" sz="3200" dirty="0" err="1" smtClean="0"/>
              <a:t>тотипотентних</a:t>
            </a:r>
            <a:r>
              <a:rPr lang="ru-RU" sz="3200" dirty="0" smtClean="0"/>
              <a:t> </a:t>
            </a:r>
            <a:r>
              <a:rPr lang="ru-RU" sz="3200" dirty="0" err="1" smtClean="0"/>
              <a:t>клітин</a:t>
            </a:r>
            <a:r>
              <a:rPr lang="ru-RU" sz="3200" dirty="0" smtClean="0"/>
              <a:t> </a:t>
            </a:r>
            <a:r>
              <a:rPr lang="ru-RU" sz="3200" dirty="0" err="1" smtClean="0"/>
              <a:t>і</a:t>
            </a:r>
            <a:r>
              <a:rPr lang="ru-RU" sz="3200" dirty="0" smtClean="0"/>
              <a:t> </a:t>
            </a:r>
            <a:r>
              <a:rPr lang="ru-RU" sz="3200" dirty="0" err="1" smtClean="0"/>
              <a:t>можуть</a:t>
            </a:r>
            <a:r>
              <a:rPr lang="ru-RU" sz="3200" dirty="0" smtClean="0"/>
              <a:t> </a:t>
            </a:r>
            <a:r>
              <a:rPr lang="ru-RU" sz="3200" dirty="0" err="1" smtClean="0"/>
              <a:t>утворити</a:t>
            </a:r>
            <a:r>
              <a:rPr lang="ru-RU" sz="3200" dirty="0" smtClean="0"/>
              <a:t> </a:t>
            </a:r>
            <a:r>
              <a:rPr lang="ru-RU" sz="3200" dirty="0" err="1" smtClean="0"/>
              <a:t>клітини</a:t>
            </a:r>
            <a:r>
              <a:rPr lang="ru-RU" sz="3200" dirty="0" smtClean="0"/>
              <a:t> </a:t>
            </a:r>
            <a:r>
              <a:rPr lang="ru-RU" sz="3200" dirty="0" err="1" smtClean="0"/>
              <a:t>трьох</a:t>
            </a:r>
            <a:r>
              <a:rPr lang="ru-RU" sz="3200" dirty="0" smtClean="0"/>
              <a:t> </a:t>
            </a:r>
            <a:r>
              <a:rPr lang="ru-RU" sz="3200" dirty="0" err="1" smtClean="0"/>
              <a:t>зародкових</a:t>
            </a:r>
            <a:r>
              <a:rPr lang="ru-RU" sz="3200" dirty="0" smtClean="0"/>
              <a:t> </a:t>
            </a:r>
            <a:r>
              <a:rPr lang="ru-RU" sz="3200" dirty="0" err="1" smtClean="0"/>
              <a:t>шарів</a:t>
            </a:r>
            <a:r>
              <a:rPr lang="ru-RU" sz="3200" dirty="0" smtClean="0"/>
              <a:t>.</a:t>
            </a:r>
          </a:p>
          <a:p>
            <a:pPr>
              <a:buNone/>
            </a:pPr>
            <a:endParaRPr lang="ru-RU" sz="3200" dirty="0" smtClean="0"/>
          </a:p>
          <a:p>
            <a:r>
              <a:rPr lang="ru-RU" sz="3200" b="1" dirty="0" err="1" smtClean="0"/>
              <a:t>Мультипотентні</a:t>
            </a:r>
            <a:r>
              <a:rPr lang="ru-RU" sz="3200" dirty="0" smtClean="0"/>
              <a:t> </a:t>
            </a:r>
            <a:r>
              <a:rPr lang="ru-RU" sz="3200" dirty="0" err="1" smtClean="0"/>
              <a:t>стовбурові</a:t>
            </a:r>
            <a:r>
              <a:rPr lang="ru-RU" sz="3200" dirty="0" smtClean="0"/>
              <a:t> </a:t>
            </a:r>
            <a:r>
              <a:rPr lang="ru-RU" sz="3200" dirty="0" err="1" smtClean="0"/>
              <a:t>клітини</a:t>
            </a:r>
            <a:r>
              <a:rPr lang="ru-RU" sz="3200" dirty="0" smtClean="0"/>
              <a:t> </a:t>
            </a:r>
            <a:r>
              <a:rPr lang="ru-RU" sz="3200" dirty="0" err="1" smtClean="0"/>
              <a:t>можуть</a:t>
            </a:r>
            <a:r>
              <a:rPr lang="ru-RU" sz="3200" dirty="0" smtClean="0"/>
              <a:t> </a:t>
            </a:r>
            <a:r>
              <a:rPr lang="ru-RU" sz="3200" dirty="0" err="1" smtClean="0"/>
              <a:t>утворювати</a:t>
            </a:r>
            <a:r>
              <a:rPr lang="ru-RU" sz="3200" dirty="0" smtClean="0"/>
              <a:t> </a:t>
            </a:r>
            <a:r>
              <a:rPr lang="ru-RU" sz="3200" dirty="0" err="1" smtClean="0"/>
              <a:t>лише</a:t>
            </a:r>
            <a:r>
              <a:rPr lang="ru-RU" sz="3200" dirty="0" smtClean="0"/>
              <a:t> </a:t>
            </a:r>
            <a:r>
              <a:rPr lang="ru-RU" sz="3200" dirty="0" err="1" smtClean="0"/>
              <a:t>близькі</a:t>
            </a:r>
            <a:r>
              <a:rPr lang="ru-RU" sz="3200" dirty="0" smtClean="0"/>
              <a:t> </a:t>
            </a:r>
            <a:r>
              <a:rPr lang="ru-RU" sz="3200" dirty="0" err="1" smtClean="0"/>
              <a:t>типи</a:t>
            </a:r>
            <a:r>
              <a:rPr lang="ru-RU" sz="3200" dirty="0" smtClean="0"/>
              <a:t> </a:t>
            </a:r>
            <a:r>
              <a:rPr lang="ru-RU" sz="3200" dirty="0" err="1" smtClean="0"/>
              <a:t>клітин</a:t>
            </a:r>
            <a:r>
              <a:rPr lang="ru-RU" sz="3200" dirty="0" smtClean="0"/>
              <a:t> (</a:t>
            </a:r>
            <a:r>
              <a:rPr lang="ru-RU" sz="3200" dirty="0" err="1" smtClean="0"/>
              <a:t>наприклад</a:t>
            </a:r>
            <a:r>
              <a:rPr lang="ru-RU" sz="3200" dirty="0" smtClean="0"/>
              <a:t>, </a:t>
            </a:r>
            <a:r>
              <a:rPr lang="ru-RU" sz="3200" dirty="0" err="1" smtClean="0"/>
              <a:t>гематопоетичні</a:t>
            </a:r>
            <a:r>
              <a:rPr lang="ru-RU" sz="3200" dirty="0" smtClean="0"/>
              <a:t> </a:t>
            </a:r>
            <a:r>
              <a:rPr lang="ru-RU" sz="3200" dirty="0" err="1" smtClean="0"/>
              <a:t>стовбурові</a:t>
            </a:r>
            <a:r>
              <a:rPr lang="ru-RU" sz="3200" dirty="0" smtClean="0"/>
              <a:t> </a:t>
            </a:r>
            <a:r>
              <a:rPr lang="ru-RU" sz="3200" dirty="0" err="1" smtClean="0"/>
              <a:t>клітини</a:t>
            </a:r>
            <a:r>
              <a:rPr lang="ru-RU" sz="3200" dirty="0" smtClean="0"/>
              <a:t> </a:t>
            </a:r>
            <a:r>
              <a:rPr lang="ru-RU" sz="3200" dirty="0" err="1" smtClean="0"/>
              <a:t>утворюють</a:t>
            </a:r>
            <a:r>
              <a:rPr lang="ru-RU" sz="3200" dirty="0" smtClean="0"/>
              <a:t> </a:t>
            </a:r>
            <a:r>
              <a:rPr lang="ru-RU" sz="3200" dirty="0" err="1" smtClean="0"/>
              <a:t>червоні</a:t>
            </a:r>
            <a:r>
              <a:rPr lang="ru-RU" sz="3200" dirty="0" smtClean="0"/>
              <a:t> </a:t>
            </a:r>
            <a:r>
              <a:rPr lang="ru-RU" sz="3200" dirty="0" err="1" smtClean="0"/>
              <a:t>кров'яні</a:t>
            </a:r>
            <a:r>
              <a:rPr lang="ru-RU" sz="3200" dirty="0" smtClean="0"/>
              <a:t> </a:t>
            </a:r>
            <a:r>
              <a:rPr lang="ru-RU" sz="3200" dirty="0" err="1" smtClean="0"/>
              <a:t>тільця</a:t>
            </a:r>
            <a:r>
              <a:rPr lang="ru-RU" sz="3200" dirty="0" smtClean="0"/>
              <a:t>, </a:t>
            </a:r>
            <a:r>
              <a:rPr lang="ru-RU" sz="3200" dirty="0" err="1" smtClean="0"/>
              <a:t>білі</a:t>
            </a:r>
            <a:r>
              <a:rPr lang="ru-RU" sz="3200" dirty="0" smtClean="0"/>
              <a:t> </a:t>
            </a:r>
            <a:r>
              <a:rPr lang="ru-RU" sz="3200" dirty="0" err="1" smtClean="0"/>
              <a:t>кров'яні</a:t>
            </a:r>
            <a:r>
              <a:rPr lang="ru-RU" sz="3200" dirty="0" smtClean="0"/>
              <a:t> </a:t>
            </a:r>
            <a:r>
              <a:rPr lang="ru-RU" sz="3200" dirty="0" err="1" smtClean="0"/>
              <a:t>тільця</a:t>
            </a:r>
            <a:r>
              <a:rPr lang="ru-RU" sz="3200" dirty="0" smtClean="0"/>
              <a:t>, </a:t>
            </a:r>
            <a:r>
              <a:rPr lang="ru-RU" sz="3200" dirty="0" err="1" smtClean="0"/>
              <a:t>тромбоцити</a:t>
            </a:r>
            <a:r>
              <a:rPr lang="ru-RU" sz="3200" dirty="0" smtClean="0"/>
              <a:t> </a:t>
            </a:r>
            <a:r>
              <a:rPr lang="ru-RU" sz="3200" dirty="0" err="1" smtClean="0"/>
              <a:t>тощо</a:t>
            </a:r>
            <a:r>
              <a:rPr lang="ru-RU" sz="3200" dirty="0" smtClean="0"/>
              <a:t>).</a:t>
            </a:r>
          </a:p>
          <a:p>
            <a:pPr>
              <a:buNone/>
            </a:pPr>
            <a:endParaRPr lang="ru-RU" sz="3200" dirty="0" smtClean="0"/>
          </a:p>
          <a:p>
            <a:r>
              <a:rPr lang="ru-RU" sz="3200" b="1" dirty="0" err="1" smtClean="0"/>
              <a:t>Уніпотентні</a:t>
            </a:r>
            <a:r>
              <a:rPr lang="ru-RU" sz="3200" dirty="0" smtClean="0"/>
              <a:t> </a:t>
            </a:r>
            <a:r>
              <a:rPr lang="ru-RU" sz="3200" dirty="0" err="1" smtClean="0"/>
              <a:t>стовбурові</a:t>
            </a:r>
            <a:r>
              <a:rPr lang="ru-RU" sz="3200" dirty="0" smtClean="0"/>
              <a:t> </a:t>
            </a:r>
            <a:r>
              <a:rPr lang="ru-RU" sz="3200" dirty="0" err="1" smtClean="0"/>
              <a:t>клітини</a:t>
            </a:r>
            <a:r>
              <a:rPr lang="ru-RU" sz="3200" dirty="0" smtClean="0"/>
              <a:t> </a:t>
            </a:r>
            <a:r>
              <a:rPr lang="ru-RU" sz="3200" dirty="0" err="1" smtClean="0"/>
              <a:t>можуть</a:t>
            </a:r>
            <a:r>
              <a:rPr lang="ru-RU" sz="3200" dirty="0" smtClean="0"/>
              <a:t> </a:t>
            </a:r>
            <a:r>
              <a:rPr lang="ru-RU" sz="3200" dirty="0" err="1" smtClean="0"/>
              <a:t>перетворитися</a:t>
            </a:r>
            <a:r>
              <a:rPr lang="ru-RU" sz="3200" dirty="0" smtClean="0"/>
              <a:t> </a:t>
            </a:r>
            <a:r>
              <a:rPr lang="ru-RU" sz="3200" dirty="0" err="1" smtClean="0"/>
              <a:t>лише</a:t>
            </a:r>
            <a:r>
              <a:rPr lang="ru-RU" sz="3200" dirty="0" smtClean="0"/>
              <a:t> на один тип </a:t>
            </a:r>
            <a:r>
              <a:rPr lang="ru-RU" sz="3200" dirty="0" err="1" smtClean="0"/>
              <a:t>клітин</a:t>
            </a:r>
            <a:r>
              <a:rPr lang="ru-RU" sz="3200" dirty="0" smtClean="0"/>
              <a:t>, </a:t>
            </a:r>
            <a:r>
              <a:rPr lang="ru-RU" sz="3200" dirty="0" err="1" smtClean="0"/>
              <a:t>але</a:t>
            </a:r>
            <a:r>
              <a:rPr lang="ru-RU" sz="3200" dirty="0" smtClean="0"/>
              <a:t> </a:t>
            </a:r>
            <a:r>
              <a:rPr lang="ru-RU" sz="3200" dirty="0" err="1" smtClean="0"/>
              <a:t>мають</a:t>
            </a:r>
            <a:r>
              <a:rPr lang="ru-RU" sz="3200" dirty="0" smtClean="0"/>
              <a:t> </a:t>
            </a:r>
            <a:r>
              <a:rPr lang="ru-RU" sz="3200" dirty="0" err="1" smtClean="0"/>
              <a:t>здатність</a:t>
            </a:r>
            <a:r>
              <a:rPr lang="ru-RU" sz="3200" dirty="0" smtClean="0"/>
              <a:t> до </a:t>
            </a:r>
            <a:r>
              <a:rPr lang="ru-RU" sz="3200" dirty="0" err="1" smtClean="0"/>
              <a:t>самовідтворення</a:t>
            </a:r>
            <a:r>
              <a:rPr lang="ru-RU" sz="3200" dirty="0" smtClean="0"/>
              <a:t>, </a:t>
            </a:r>
            <a:r>
              <a:rPr lang="ru-RU" sz="3200" dirty="0" err="1" smtClean="0"/>
              <a:t>що</a:t>
            </a:r>
            <a:r>
              <a:rPr lang="ru-RU" sz="3200" dirty="0" smtClean="0"/>
              <a:t> </a:t>
            </a:r>
            <a:r>
              <a:rPr lang="ru-RU" sz="3200" dirty="0" err="1" smtClean="0"/>
              <a:t>відрізняє</a:t>
            </a:r>
            <a:r>
              <a:rPr lang="ru-RU" sz="3200" dirty="0" smtClean="0"/>
              <a:t> </a:t>
            </a:r>
            <a:r>
              <a:rPr lang="ru-RU" sz="3200" dirty="0" err="1" smtClean="0"/>
              <a:t>їх</a:t>
            </a:r>
            <a:r>
              <a:rPr lang="ru-RU" sz="3200" dirty="0" smtClean="0"/>
              <a:t> </a:t>
            </a:r>
            <a:r>
              <a:rPr lang="ru-RU" sz="3200" dirty="0" err="1" smtClean="0"/>
              <a:t>від</a:t>
            </a:r>
            <a:r>
              <a:rPr lang="ru-RU" sz="3200" dirty="0" smtClean="0"/>
              <a:t> </a:t>
            </a:r>
            <a:r>
              <a:rPr lang="ru-RU" sz="3200" b="1" dirty="0" smtClean="0"/>
              <a:t>«не </a:t>
            </a:r>
            <a:r>
              <a:rPr lang="ru-RU" sz="3200" b="1" dirty="0" err="1" smtClean="0"/>
              <a:t>стовбурових</a:t>
            </a:r>
            <a:r>
              <a:rPr lang="ru-RU" sz="3200" b="1" dirty="0" smtClean="0"/>
              <a:t>»</a:t>
            </a:r>
            <a:r>
              <a:rPr lang="ru-RU" sz="3200" dirty="0" smtClean="0"/>
              <a:t> </a:t>
            </a:r>
            <a:r>
              <a:rPr lang="ru-RU" sz="3200" dirty="0" err="1" smtClean="0"/>
              <a:t>клітин</a:t>
            </a:r>
            <a:r>
              <a:rPr lang="ru-RU" sz="3200" dirty="0" smtClean="0"/>
              <a:t>.</a:t>
            </a:r>
          </a:p>
          <a:p>
            <a:endParaRPr lang="ru-RU" dirty="0"/>
          </a:p>
        </p:txBody>
      </p:sp>
      <p:pic>
        <p:nvPicPr>
          <p:cNvPr id="4" name="Picture 3" descr="656px-Stem_cells_diagram_russi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0"/>
            <a:ext cx="7510597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Використання у медицині</a:t>
            </a:r>
            <a:endParaRPr lang="ru-RU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29200"/>
          </a:xfrm>
        </p:spPr>
        <p:txBody>
          <a:bodyPr>
            <a:normAutofit fontScale="62500" lnSpcReduction="20000"/>
          </a:bodyPr>
          <a:lstStyle/>
          <a:p>
            <a:pPr algn="just">
              <a:lnSpc>
                <a:spcPct val="80000"/>
              </a:lnSpc>
              <a:buFontTx/>
              <a:buNone/>
            </a:pPr>
            <a:r>
              <a:rPr lang="uk-UA" sz="3200" dirty="0" smtClean="0"/>
              <a:t>          Дослідники </a:t>
            </a:r>
            <a:r>
              <a:rPr lang="uk-UA" sz="3200" dirty="0" smtClean="0"/>
              <a:t>у галузі медицини впевнені, що стовбурові клітини мають потенціал змінити зовнішній вигляд людських хвороб. Існує величезна кількість лікувальних методів, що опираються на стовбурові клітини. Медики-дослідники уважають, що стовбурові клітини можна використовувати для лікування </a:t>
            </a:r>
            <a:r>
              <a:rPr lang="uk-UA" sz="3200" dirty="0" err="1" smtClean="0"/>
              <a:t>онкозахворювань</a:t>
            </a:r>
            <a:r>
              <a:rPr lang="uk-UA" sz="3200" dirty="0" smtClean="0"/>
              <a:t>, хвороби Паркінсона, пошкоджень спинного мозку, м'язів, тощо.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uk-UA" sz="3200" dirty="0" smtClean="0"/>
              <a:t>      </a:t>
            </a:r>
            <a:r>
              <a:rPr lang="uk-UA" sz="3200" dirty="0" smtClean="0"/>
              <a:t>   </a:t>
            </a:r>
            <a:r>
              <a:rPr lang="uk-UA" sz="3200" dirty="0" smtClean="0"/>
              <a:t>Сьогодні в Україні дозволено проведення </a:t>
            </a:r>
            <a:r>
              <a:rPr lang="uk-UA" sz="3200" dirty="0" smtClean="0"/>
              <a:t>клінічних випробовувань </a:t>
            </a:r>
            <a:r>
              <a:rPr lang="uk-UA" sz="3200" dirty="0" smtClean="0"/>
              <a:t>з лікування наступних </a:t>
            </a:r>
            <a:r>
              <a:rPr lang="uk-UA" sz="3200" dirty="0" err="1" smtClean="0"/>
              <a:t>патологій</a:t>
            </a:r>
            <a:r>
              <a:rPr lang="uk-UA" sz="3200" dirty="0" smtClean="0"/>
              <a:t> із застосуванням стовбурових клітин: </a:t>
            </a:r>
          </a:p>
          <a:p>
            <a:pPr algn="just">
              <a:lnSpc>
                <a:spcPct val="80000"/>
              </a:lnSpc>
            </a:pPr>
            <a:r>
              <a:rPr lang="uk-UA" sz="3200" dirty="0" err="1" smtClean="0"/>
              <a:t>панкреонекроз</a:t>
            </a:r>
            <a:r>
              <a:rPr lang="uk-UA" sz="3200" dirty="0" smtClean="0"/>
              <a:t>, </a:t>
            </a:r>
          </a:p>
          <a:p>
            <a:pPr algn="just">
              <a:lnSpc>
                <a:spcPct val="80000"/>
              </a:lnSpc>
            </a:pPr>
            <a:r>
              <a:rPr lang="uk-UA" sz="3200" dirty="0" smtClean="0"/>
              <a:t>цироз печінки, </a:t>
            </a:r>
          </a:p>
          <a:p>
            <a:pPr algn="just">
              <a:lnSpc>
                <a:spcPct val="80000"/>
              </a:lnSpc>
            </a:pPr>
            <a:r>
              <a:rPr lang="uk-UA" sz="3200" dirty="0" smtClean="0"/>
              <a:t>гепатити, </a:t>
            </a:r>
          </a:p>
          <a:p>
            <a:pPr algn="just">
              <a:lnSpc>
                <a:spcPct val="80000"/>
              </a:lnSpc>
            </a:pPr>
            <a:r>
              <a:rPr lang="uk-UA" sz="3200" dirty="0" smtClean="0"/>
              <a:t>опікова хвороба, </a:t>
            </a:r>
          </a:p>
          <a:p>
            <a:pPr algn="just">
              <a:lnSpc>
                <a:spcPct val="80000"/>
              </a:lnSpc>
            </a:pPr>
            <a:r>
              <a:rPr lang="uk-UA" sz="3200" dirty="0" smtClean="0"/>
              <a:t>цукровий діабет II типу, </a:t>
            </a:r>
          </a:p>
          <a:p>
            <a:pPr algn="just">
              <a:lnSpc>
                <a:spcPct val="80000"/>
              </a:lnSpc>
            </a:pPr>
            <a:r>
              <a:rPr lang="uk-UA" sz="3200" dirty="0" smtClean="0"/>
              <a:t>розсіяний склероз, </a:t>
            </a:r>
          </a:p>
          <a:p>
            <a:pPr algn="just">
              <a:lnSpc>
                <a:spcPct val="80000"/>
              </a:lnSpc>
            </a:pPr>
            <a:r>
              <a:rPr lang="uk-UA" sz="3200" dirty="0" smtClean="0"/>
              <a:t>критична ішемія нижніх кінцівок. 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uk-UA" sz="3200" dirty="0" smtClean="0"/>
              <a:t>       </a:t>
            </a:r>
            <a:r>
              <a:rPr lang="uk-UA" sz="3200" dirty="0" smtClean="0"/>
              <a:t>  Першим</a:t>
            </a:r>
            <a:r>
              <a:rPr lang="uk-UA" sz="3200" dirty="0" smtClean="0"/>
              <a:t>, хто отримав право на проведення клінічних випробувань в галузі застосування стовбурових клітин в Україні, став Інститут клітинної терапії. За допомогою стовбурових клітин </a:t>
            </a:r>
            <a:r>
              <a:rPr lang="uk-UA" sz="3200" dirty="0" err="1" smtClean="0"/>
              <a:t>пуповинної</a:t>
            </a:r>
            <a:r>
              <a:rPr lang="uk-UA" sz="3200" dirty="0" smtClean="0"/>
              <a:t> крові вже успішно проведено лікування десятків пацієнтів з цими захворюваннями.</a:t>
            </a:r>
            <a:endParaRPr lang="ru-RU" sz="32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69</TotalTime>
  <Words>360</Words>
  <Application>Microsoft Office PowerPoint</Application>
  <PresentationFormat>On-screen Show (4:3)</PresentationFormat>
  <Paragraphs>33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Median</vt:lpstr>
      <vt:lpstr>Стовбурові клітини</vt:lpstr>
      <vt:lpstr>Slide 2</vt:lpstr>
      <vt:lpstr>Існують дві досить широкі категорії стовбурових клітин ссавців: ембріональні стовбурові клітини та стовбурові клітини дорослого організму, що знаходяться у зрілих тканинах. У ембріонах, що розвиваються, стовбурові клітини можуть дифференціюватися в усі спеціалізовані ембріональні тканини. Стовбурові клітини дорослого організму діють як репараційна система для тіла, підтримуючи потрібну кількість спеціалізованих клітин.</vt:lpstr>
      <vt:lpstr>Ембріональні стовбурові клітини</vt:lpstr>
      <vt:lpstr>Стовбурові клітини дорослого організму</vt:lpstr>
      <vt:lpstr>Властивості стовбурових клітин</vt:lpstr>
      <vt:lpstr>Потенціал стовбурових клітин</vt:lpstr>
      <vt:lpstr>Використання у медицині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Стовбурові клітини</dc:title>
  <dc:creator/>
  <cp:lastModifiedBy>Admin</cp:lastModifiedBy>
  <cp:revision>8</cp:revision>
  <dcterms:created xsi:type="dcterms:W3CDTF">2006-08-16T00:00:00Z</dcterms:created>
  <dcterms:modified xsi:type="dcterms:W3CDTF">2013-03-20T20:32:01Z</dcterms:modified>
</cp:coreProperties>
</file>