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266" r:id="rId3"/>
    <p:sldId id="267" r:id="rId4"/>
    <p:sldId id="286" r:id="rId5"/>
    <p:sldId id="279" r:id="rId6"/>
    <p:sldId id="280" r:id="rId7"/>
    <p:sldId id="281" r:id="rId8"/>
    <p:sldId id="273" r:id="rId9"/>
    <p:sldId id="277" r:id="rId10"/>
    <p:sldId id="276" r:id="rId11"/>
    <p:sldId id="278" r:id="rId12"/>
    <p:sldId id="282" r:id="rId13"/>
    <p:sldId id="287" r:id="rId14"/>
    <p:sldId id="285" r:id="rId15"/>
    <p:sldId id="284" r:id="rId16"/>
    <p:sldId id="288" r:id="rId17"/>
    <p:sldId id="289" r:id="rId18"/>
    <p:sldId id="291" r:id="rId19"/>
    <p:sldId id="290" r:id="rId20"/>
    <p:sldId id="292" r:id="rId21"/>
    <p:sldId id="293" r:id="rId22"/>
    <p:sldId id="294" r:id="rId23"/>
    <p:sldId id="295" r:id="rId24"/>
    <p:sldId id="296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253"/>
    <a:srgbClr val="905395"/>
    <a:srgbClr val="CDB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ru-RU" smtClean="0"/>
              <a:t>01.02.2015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ru-RU" smtClean="0"/>
              <a:t>01.02.2015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6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5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ru-RU" smtClean="0"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ru-RU" smtClean="0"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ru-RU" smtClean="0"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ru-RU" smtClean="0"/>
              <a:t>01.02.2015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ru-RU" smtClean="0"/>
              <a:t>01.02.2015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ru-RU" smtClean="0"/>
              <a:t>01.02.2015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ru-RU" smtClean="0"/>
              <a:t>01.02.2015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ru-RU" smtClean="0"/>
              <a:t>01.02.2015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ru-RU" smtClean="0"/>
              <a:t>01.02.2015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2" name="Группа 61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ru-RU" smtClean="0"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84%D0%B2%D1%80%D0%BE%D0%BF%D0%B5%D0%B9%D1%81%D1%8C%D0%BA%D0%B0_%D0%BC%D0%B5%D0%B4%D0%B8%D1%87%D0%BD%D0%B0_%D0%BF'%D1%8F%D0%B2%D0%BA%D0%B0" TargetMode="External"/><Relationship Id="rId3" Type="http://schemas.openxmlformats.org/officeDocument/2006/relationships/hyperlink" Target="http://uk.wikipedia.org/wiki/%D0%91%D0%B5%D0%B7%D1%85%D1%80%D0%B5%D0%B1%D0%B5%D1%82%D0%BD%D1%96" TargetMode="External"/><Relationship Id="rId7" Type="http://schemas.openxmlformats.org/officeDocument/2006/relationships/hyperlink" Target="http://uk.wikipedia.org/wiki/%D0%93%D0%B5%D1%80%D0%BC%D0%B0%D1%84%D1%80%D0%BE%D0%B4%D0%B8%D1%82%D0%B8" TargetMode="External"/><Relationship Id="rId12" Type="http://schemas.openxmlformats.org/officeDocument/2006/relationships/hyperlink" Target="http://uk.wikipedia.org/wiki/%D0%A1%D1%81%D0%B0%D0%B2%D1%86%D1%96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F%D0%B9%D1%86%D1%8F" TargetMode="External"/><Relationship Id="rId11" Type="http://schemas.openxmlformats.org/officeDocument/2006/relationships/hyperlink" Target="http://uk.wikipedia.org/wiki/%D0%97%D0%B5%D0%BC%D0%BD%D0%BE%D0%B2%D0%BE%D0%B4%D0%BD%D1%96" TargetMode="External"/><Relationship Id="rId5" Type="http://schemas.openxmlformats.org/officeDocument/2006/relationships/hyperlink" Target="http://uk.wikipedia.org/wiki/%D0%9A%D1%96%D0%BB%D1%8C%D1%87%D0%B0%D1%81%D1%82%D1%96_%D1%87%D0%B5%D1%80%D0%B2%D0%B8" TargetMode="External"/><Relationship Id="rId10" Type="http://schemas.openxmlformats.org/officeDocument/2006/relationships/hyperlink" Target="http://uk.wikipedia.org/wiki/%D0%A5%D1%80%D0%B5%D0%B1%D0%B5%D1%82%D0%BD%D1%96" TargetMode="External"/><Relationship Id="rId4" Type="http://schemas.openxmlformats.org/officeDocument/2006/relationships/hyperlink" Target="http://uk.wikipedia.org/wiki/%D0%A2%D0%B2%D0%B0%D1%80%D0%B8%D0%BD%D0%B8" TargetMode="External"/><Relationship Id="rId9" Type="http://schemas.openxmlformats.org/officeDocument/2006/relationships/hyperlink" Target="http://uk.wikipedia.org/wiki/%D0%9A%D1%80%D0%BE%D0%B2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3%D0%B5%D1%80%D0%BC%D0%B0%D1%84%D1%80%D0%BE%D0%B4%D0%B8%D1%82" TargetMode="External"/><Relationship Id="rId3" Type="http://schemas.openxmlformats.org/officeDocument/2006/relationships/hyperlink" Target="http://uk.wikipedia.org/wiki/%D2%90%D1%80%D1%83%D0%BD%D1%82" TargetMode="External"/><Relationship Id="rId7" Type="http://schemas.openxmlformats.org/officeDocument/2006/relationships/hyperlink" Target="http://uk.wikipedia.org/wiki/%D0%9F%D0%B0%D1%80%D0%B0%D0%BF%D0%BE%D0%B4%D1%96%D1%97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1%D0%B0%D0%B3%D0%B0%D1%82%D0%BE%D1%89%D0%B5%D1%82%D0%B8%D0%BD%D0%BA%D0%BE%D0%B2%D1%96_%D1%87%D0%B5%D1%80%D0%B2%D0%B8" TargetMode="External"/><Relationship Id="rId5" Type="http://schemas.openxmlformats.org/officeDocument/2006/relationships/hyperlink" Target="http://uk.wikipedia.org/wiki/%D0%9C%D0%BE%D1%80%D0%B5" TargetMode="External"/><Relationship Id="rId4" Type="http://schemas.openxmlformats.org/officeDocument/2006/relationships/hyperlink" Target="http://uk.wikipedia.org/wiki/%D0%9F%D1%80%D1%96%D1%81%D0%BD%D1%96_%D0%B2%D0%BE%D0%B4%D0%B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F%D1%80%D0%B0%D0%B2%D0%B6%D0%BD%D1%96_%D0%B1%D0%B0%D0%B3%D0%B0%D1%82%D0%BE%D0%BA%D0%BB%D1%96%D1%82%D0%B8%D0%BD%D0%BD%D1%96" TargetMode="External"/><Relationship Id="rId3" Type="http://schemas.openxmlformats.org/officeDocument/2006/relationships/hyperlink" Target="http://uk.wikipedia.org/wiki/%D0%94%D0%BE%D0%BC%D0%B5%D0%BD_(%D0%B1%D1%96%D0%BE%D0%BB%D0%BE%D0%B3%D1%96%D1%8F)" TargetMode="External"/><Relationship Id="rId7" Type="http://schemas.openxmlformats.org/officeDocument/2006/relationships/hyperlink" Target="http://uk.wikipedia.org/wiki/%D0%9F%D1%96%D0%B4%D1%86%D0%B0%D1%80%D1%81%D1%82%D0%B2%D0%BE_(%D0%B1%D1%96%D0%BE%D0%BB%D0%BE%D0%B3%D1%96%D1%8F)" TargetMode="External"/><Relationship Id="rId2" Type="http://schemas.openxmlformats.org/officeDocument/2006/relationships/hyperlink" Target="http://uk.wikipedia.org/wiki/%D0%91%D1%96%D0%BE%D0%BB%D0%BE%D0%B3%D1%96%D1%87%D0%BD%D0%B0_%D0%BA%D0%BB%D0%B0%D1%81%D0%B8%D1%84%D1%96%D0%BA%D0%B0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0%B2%D0%B0%D1%80%D0%B8%D0%BD%D0%B8" TargetMode="External"/><Relationship Id="rId5" Type="http://schemas.openxmlformats.org/officeDocument/2006/relationships/hyperlink" Target="http://uk.wikipedia.org/wiki/%D0%A6%D0%B0%D1%80%D1%81%D1%82%D0%B2%D0%BE_(%D0%B1%D1%96%D0%BE%D0%BB%D0%BE%D0%B3%D1%96%D1%8F)" TargetMode="External"/><Relationship Id="rId10" Type="http://schemas.openxmlformats.org/officeDocument/2006/relationships/hyperlink" Target="http://uk.wikipedia.org/wiki/%D0%A2%D0%B8%D0%BF_(%D1%82%D0%B0%D0%BA%D1%81%D0%BE%D0%BD%D0%BE%D0%BC%D1%96%D1%87%D0%BD%D0%B0_%D0%BA%D0%B0%D1%82%D0%B5%D0%B3%D0%BE%D1%80%D1%96%D1%8F)" TargetMode="External"/><Relationship Id="rId4" Type="http://schemas.openxmlformats.org/officeDocument/2006/relationships/hyperlink" Target="http://uk.wikipedia.org/wiki/%D0%95%D1%83%D0%BA%D0%B0%D1%80%D1%96%D0%BE%D1%82%D0%B8" TargetMode="External"/><Relationship Id="rId9" Type="http://schemas.openxmlformats.org/officeDocument/2006/relationships/hyperlink" Target="http://uk.wikipedia.org/wiki/%D0%94%D0%B2%D0%BE%D0%B1%D1%96%D1%87%D0%BD%D0%BE-%D1%81%D0%B8%D0%BC%D0%B5%D1%82%D1%80%D0%B8%D1%87%D0%BD%D1%96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7200" b="0" i="0" dirty="0" err="1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  <a:ea typeface="+mj-ea"/>
                <a:cs typeface="+mj-cs"/>
              </a:rPr>
              <a:t>Презентація</a:t>
            </a:r>
            <a:r>
              <a:rPr lang="ru-RU" sz="7200" b="0" i="0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  <a:ea typeface="+mj-ea"/>
                <a:cs typeface="+mj-cs"/>
              </a:rPr>
              <a:t/>
            </a:r>
            <a:br>
              <a:rPr lang="ru-RU" sz="7200" b="0" i="0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  <a:ea typeface="+mj-ea"/>
                <a:cs typeface="+mj-cs"/>
              </a:rPr>
            </a:br>
            <a:r>
              <a:rPr lang="ru-RU" sz="7200" b="0" i="0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  <a:ea typeface="+mj-ea"/>
                <a:cs typeface="+mj-cs"/>
              </a:rPr>
              <a:t> на тему</a:t>
            </a:r>
            <a:endParaRPr lang="ru-RU" sz="7200" b="0" i="0" dirty="0">
              <a:solidFill>
                <a:srgbClr val="1D5253"/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latin typeface="Century Schoolbook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10"/>
              </a:spcBef>
            </a:pPr>
            <a:r>
              <a:rPr lang="uk-UA" sz="3600" dirty="0" smtClean="0"/>
              <a:t>«Кільчасті черви»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3" y="2647772"/>
            <a:ext cx="12074377" cy="421022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17623" y="66541"/>
            <a:ext cx="3387143" cy="18287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Кровоносна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71188" y="639708"/>
            <a:ext cx="4120812" cy="19575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Вперше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з’являється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кровоносна</a:t>
            </a:r>
            <a:r>
              <a:rPr lang="ru-RU" dirty="0">
                <a:solidFill>
                  <a:schemeClr val="tx1"/>
                </a:solidFill>
              </a:rPr>
              <a:t> система </a:t>
            </a:r>
            <a:r>
              <a:rPr lang="ru-RU" dirty="0" err="1">
                <a:solidFill>
                  <a:schemeClr val="tx1"/>
                </a:solidFill>
              </a:rPr>
              <a:t>замкненого</a:t>
            </a:r>
            <a:r>
              <a:rPr lang="ru-RU" dirty="0">
                <a:solidFill>
                  <a:schemeClr val="tx1"/>
                </a:solidFill>
              </a:rPr>
              <a:t> типу, </a:t>
            </a:r>
            <a:r>
              <a:rPr lang="ru-RU" dirty="0" err="1">
                <a:solidFill>
                  <a:schemeClr val="tx1"/>
                </a:solidFill>
              </a:rPr>
              <a:t>тобто</a:t>
            </a:r>
            <a:r>
              <a:rPr lang="ru-RU" dirty="0">
                <a:solidFill>
                  <a:schemeClr val="tx1"/>
                </a:solidFill>
              </a:rPr>
              <a:t> кров не </a:t>
            </a:r>
            <a:r>
              <a:rPr lang="ru-RU" dirty="0" err="1">
                <a:solidFill>
                  <a:schemeClr val="tx1"/>
                </a:solidFill>
              </a:rPr>
              <a:t>виливається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порожнину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тіла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Кровоносна</a:t>
            </a:r>
            <a:r>
              <a:rPr lang="ru-RU" dirty="0">
                <a:solidFill>
                  <a:schemeClr val="tx1"/>
                </a:solidFill>
              </a:rPr>
              <a:t> система </a:t>
            </a:r>
            <a:r>
              <a:rPr lang="ru-RU" dirty="0" err="1">
                <a:solidFill>
                  <a:schemeClr val="tx1"/>
                </a:solidFill>
              </a:rPr>
              <a:t>забезпечує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транспортування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поживних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газів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здійснює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захист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03335" y="603684"/>
            <a:ext cx="3102952" cy="16678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00421E"/>
                </a:solidFill>
                <a:latin typeface="Calibri" pitchFamily="34" charset="0"/>
              </a:rPr>
              <a:t>К</a:t>
            </a:r>
            <a:r>
              <a:rPr lang="ru-RU" b="1" dirty="0" smtClean="0">
                <a:solidFill>
                  <a:srgbClr val="00421E"/>
                </a:solidFill>
                <a:latin typeface="Calibri" pitchFamily="34" charset="0"/>
              </a:rPr>
              <a:t>ров</a:t>
            </a:r>
            <a:r>
              <a:rPr lang="ru-RU" dirty="0" smtClean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кільчастих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червів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може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бути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безбарвною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або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забарвленою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у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червоний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чи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зелений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кольори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, </a:t>
            </a:r>
          </a:p>
          <a:p>
            <a:pPr algn="ctr">
              <a:defRPr/>
            </a:pP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що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спричиняють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дихальні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пігменти</a:t>
            </a:r>
            <a:endParaRPr lang="ru-RU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48329" y="1379082"/>
            <a:ext cx="2626432" cy="14939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err="1" smtClean="0">
                <a:solidFill>
                  <a:srgbClr val="00421E"/>
                </a:solidFill>
                <a:latin typeface="Calibri" pitchFamily="34" charset="0"/>
              </a:rPr>
              <a:t>Кровообіг</a:t>
            </a:r>
            <a:r>
              <a:rPr lang="ru-RU" dirty="0" smtClean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-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циркуляція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крові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-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рідкої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тканини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внутрішнього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середовища</a:t>
            </a:r>
            <a:endParaRPr lang="ru-RU" dirty="0">
              <a:solidFill>
                <a:srgbClr val="00421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2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49" y="3296992"/>
            <a:ext cx="9886290" cy="315025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7093679" y="-1"/>
            <a:ext cx="2728608" cy="13522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Рух</a:t>
            </a:r>
            <a:endParaRPr lang="ru-RU" sz="3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8077" y="528033"/>
            <a:ext cx="5140817" cy="263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шкірою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розміщені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кільцеві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м’язи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зрослися</a:t>
            </a:r>
            <a:r>
              <a:rPr lang="ru-RU" dirty="0">
                <a:solidFill>
                  <a:schemeClr val="tx1"/>
                </a:solidFill>
              </a:rPr>
              <a:t> з нею, а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ними — шар </a:t>
            </a:r>
            <a:r>
              <a:rPr lang="ru-RU" dirty="0" err="1">
                <a:solidFill>
                  <a:schemeClr val="tx1"/>
                </a:solidFill>
              </a:rPr>
              <a:t>поздовжніх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м’язів</a:t>
            </a:r>
            <a:r>
              <a:rPr lang="ru-RU" dirty="0">
                <a:solidFill>
                  <a:schemeClr val="tx1"/>
                </a:solidFill>
              </a:rPr>
              <a:t>. Таким чином </a:t>
            </a:r>
            <a:r>
              <a:rPr lang="ru-RU" dirty="0" err="1">
                <a:solidFill>
                  <a:schemeClr val="tx1"/>
                </a:solidFill>
              </a:rPr>
              <a:t>утворюється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шкірно-м’язовий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мішок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Кільцеві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м’язи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роблять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тіло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черв’яка</a:t>
            </a:r>
            <a:r>
              <a:rPr lang="ru-RU" dirty="0">
                <a:solidFill>
                  <a:schemeClr val="tx1"/>
                </a:solidFill>
              </a:rPr>
              <a:t> тонким і </a:t>
            </a:r>
            <a:r>
              <a:rPr lang="ru-RU" dirty="0" err="1">
                <a:solidFill>
                  <a:schemeClr val="tx1"/>
                </a:solidFill>
              </a:rPr>
              <a:t>довгим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поздовжні</a:t>
            </a:r>
            <a:r>
              <a:rPr lang="ru-RU" dirty="0">
                <a:solidFill>
                  <a:schemeClr val="tx1"/>
                </a:solidFill>
              </a:rPr>
              <a:t> — </a:t>
            </a:r>
            <a:r>
              <a:rPr lang="ru-RU" dirty="0" err="1">
                <a:solidFill>
                  <a:schemeClr val="tx1"/>
                </a:solidFill>
              </a:rPr>
              <a:t>скорочують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потовщують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Завдяки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поперемінній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роботі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м’язів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черв’як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пересувається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61667" y="1453166"/>
            <a:ext cx="4121239" cy="17128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Шкірно-м’язовий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мішок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Якщо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взяти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черв’яка</a:t>
            </a:r>
            <a:r>
              <a:rPr lang="ru-RU" dirty="0">
                <a:solidFill>
                  <a:schemeClr val="tx1"/>
                </a:solidFill>
              </a:rPr>
              <a:t> в руки, то </a:t>
            </a:r>
            <a:r>
              <a:rPr lang="ru-RU" dirty="0" err="1">
                <a:solidFill>
                  <a:schemeClr val="tx1"/>
                </a:solidFill>
              </a:rPr>
              <a:t>побачимо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шкіра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волога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вкрита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слизом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Цей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слиз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полегшує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черв’яка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грунті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33345" y="415039"/>
            <a:ext cx="4932846" cy="19189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Дихальна</a:t>
            </a:r>
            <a:r>
              <a:rPr lang="ru-RU" b="1" dirty="0" smtClean="0">
                <a:solidFill>
                  <a:schemeClr val="tx1"/>
                </a:solidFill>
              </a:rPr>
              <a:t> система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дихання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здійснюється</a:t>
            </a:r>
            <a:r>
              <a:rPr lang="ru-RU" dirty="0" smtClean="0">
                <a:solidFill>
                  <a:schemeClr val="tx1"/>
                </a:solidFill>
              </a:rPr>
              <a:t> через </a:t>
            </a:r>
            <a:r>
              <a:rPr lang="ru-RU" dirty="0" err="1" smtClean="0">
                <a:solidFill>
                  <a:schemeClr val="tx1"/>
                </a:solidFill>
              </a:rPr>
              <a:t>усю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поверхню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шкіри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багату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кровоносні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судини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Спеціальні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органи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дихання</a:t>
            </a:r>
            <a:r>
              <a:rPr lang="ru-RU" dirty="0" smtClean="0">
                <a:solidFill>
                  <a:schemeClr val="tx1"/>
                </a:solidFill>
              </a:rPr>
              <a:t> — </a:t>
            </a:r>
            <a:r>
              <a:rPr lang="ru-RU" dirty="0" err="1" smtClean="0">
                <a:solidFill>
                  <a:schemeClr val="tx1"/>
                </a:solidFill>
              </a:rPr>
              <a:t>зябра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вирости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шкіри</a:t>
            </a:r>
            <a:r>
              <a:rPr lang="ru-RU" dirty="0" smtClean="0">
                <a:solidFill>
                  <a:schemeClr val="tx1"/>
                </a:solidFill>
              </a:rPr>
              <a:t>) — </a:t>
            </a:r>
            <a:r>
              <a:rPr lang="ru-RU" dirty="0" err="1" smtClean="0">
                <a:solidFill>
                  <a:schemeClr val="tx1"/>
                </a:solidFill>
              </a:rPr>
              <a:t>мають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тільки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деякі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морські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кільчасті</a:t>
            </a:r>
            <a:r>
              <a:rPr lang="ru-RU" dirty="0" smtClean="0">
                <a:solidFill>
                  <a:schemeClr val="tx1"/>
                </a:solidFill>
              </a:rPr>
              <a:t> черви.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828" y="2804589"/>
            <a:ext cx="6023690" cy="4077807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23828" y="3043298"/>
            <a:ext cx="149969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err="1" smtClean="0">
                <a:solidFill>
                  <a:srgbClr val="00421E"/>
                </a:solidFill>
                <a:latin typeface="Calibri" pitchFamily="34" charset="0"/>
              </a:rPr>
              <a:t>Параподія</a:t>
            </a:r>
            <a:endParaRPr lang="ru-RU" sz="2000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20044" y="3043298"/>
            <a:ext cx="150612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err="1" smtClean="0">
                <a:solidFill>
                  <a:srgbClr val="00421E"/>
                </a:solidFill>
                <a:latin typeface="Calibri" pitchFamily="34" charset="0"/>
              </a:rPr>
              <a:t>Черевний</a:t>
            </a:r>
            <a:r>
              <a:rPr lang="ru-RU" sz="2000" dirty="0" smtClean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rgbClr val="00421E"/>
                </a:solidFill>
                <a:latin typeface="Calibri" pitchFamily="34" charset="0"/>
              </a:rPr>
              <a:t>вусик</a:t>
            </a:r>
            <a:endParaRPr lang="ru-RU" sz="2000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32551" y="6063040"/>
            <a:ext cx="177204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err="1" smtClean="0">
                <a:solidFill>
                  <a:srgbClr val="00421E"/>
                </a:solidFill>
                <a:latin typeface="Calibri" pitchFamily="34" charset="0"/>
              </a:rPr>
              <a:t>Спинний</a:t>
            </a:r>
            <a:r>
              <a:rPr lang="ru-RU" sz="2000" dirty="0" smtClean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rgbClr val="00421E"/>
                </a:solidFill>
                <a:latin typeface="Calibri" pitchFamily="34" charset="0"/>
              </a:rPr>
              <a:t>вусик</a:t>
            </a:r>
            <a:endParaRPr lang="ru-RU" sz="2000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42076" y="6449808"/>
            <a:ext cx="247314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421E"/>
                </a:solidFill>
                <a:latin typeface="Calibri" pitchFamily="34" charset="0"/>
              </a:rPr>
              <a:t>Щетинки</a:t>
            </a:r>
            <a:endParaRPr lang="ru-RU" sz="2000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30222" y="2808473"/>
            <a:ext cx="3793606" cy="28677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 кожному членику є </a:t>
            </a:r>
            <a:r>
              <a:rPr lang="ru-RU" dirty="0" err="1">
                <a:solidFill>
                  <a:schemeClr val="tx1"/>
                </a:solidFill>
              </a:rPr>
              <a:t>маленькі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пружні</a:t>
            </a:r>
            <a:r>
              <a:rPr lang="ru-RU" dirty="0">
                <a:solidFill>
                  <a:schemeClr val="tx1"/>
                </a:solidFill>
              </a:rPr>
              <a:t> щетинки.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майже</a:t>
            </a:r>
            <a:r>
              <a:rPr lang="ru-RU" dirty="0">
                <a:solidFill>
                  <a:schemeClr val="tx1"/>
                </a:solidFill>
              </a:rPr>
              <a:t> не видно, та коли провести </a:t>
            </a:r>
            <a:r>
              <a:rPr lang="ru-RU" dirty="0" err="1">
                <a:solidFill>
                  <a:schemeClr val="tx1"/>
                </a:solidFill>
              </a:rPr>
              <a:t>пальцями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заднього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кінця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тіла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дощового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черв’яка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переднього</a:t>
            </a:r>
            <a:r>
              <a:rPr lang="ru-RU" dirty="0">
                <a:solidFill>
                  <a:schemeClr val="tx1"/>
                </a:solidFill>
              </a:rPr>
              <a:t>, то </a:t>
            </a:r>
            <a:r>
              <a:rPr lang="ru-RU" dirty="0" err="1">
                <a:solidFill>
                  <a:schemeClr val="tx1"/>
                </a:solidFill>
              </a:rPr>
              <a:t>відразу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відчуємо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Цими</a:t>
            </a:r>
            <a:r>
              <a:rPr lang="ru-RU" dirty="0">
                <a:solidFill>
                  <a:schemeClr val="tx1"/>
                </a:solidFill>
              </a:rPr>
              <a:t> щетинками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час </a:t>
            </a:r>
            <a:r>
              <a:rPr lang="ru-RU" dirty="0" err="1">
                <a:solidFill>
                  <a:schemeClr val="tx1"/>
                </a:solidFill>
              </a:rPr>
              <a:t>руху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черв’як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чіпляється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нерівностіна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грунті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96000" y="607658"/>
            <a:ext cx="4619222" cy="1852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rgbClr val="252525"/>
                </a:solidFill>
                <a:latin typeface="Arial" panose="020B0604020202020204" pitchFamily="34" charset="0"/>
              </a:rPr>
              <a:t>Параподії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ru-RU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м'язеві</a:t>
            </a:r>
            <a:r>
              <a:rPr lang="ru-RU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 panose="020B0604020202020204" pitchFamily="34" charset="0"/>
              </a:rPr>
              <a:t>вирости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 panose="020B0604020202020204" pitchFamily="34" charset="0"/>
              </a:rPr>
              <a:t>тіла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розташовані</a:t>
            </a:r>
            <a:r>
              <a:rPr lang="ru-RU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попарно на кожному </a:t>
            </a:r>
            <a:r>
              <a:rPr lang="ru-RU" dirty="0" err="1">
                <a:solidFill>
                  <a:srgbClr val="252525"/>
                </a:solidFill>
                <a:latin typeface="Arial" panose="020B0604020202020204" pitchFamily="34" charset="0"/>
              </a:rPr>
              <a:t>сегменті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 panose="020B0604020202020204" pitchFamily="34" charset="0"/>
              </a:rPr>
              <a:t>тулуба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Arial" panose="020B0604020202020204" pitchFamily="34" charset="0"/>
              </a:rPr>
              <a:t>які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 panose="020B0604020202020204" pitchFamily="34" charset="0"/>
              </a:rPr>
              <a:t>слугують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 panose="020B0604020202020204" pitchFamily="34" charset="0"/>
              </a:rPr>
              <a:t>головним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 чином в </a:t>
            </a:r>
            <a:r>
              <a:rPr lang="ru-RU" dirty="0" err="1">
                <a:solidFill>
                  <a:srgbClr val="252525"/>
                </a:solidFill>
                <a:latin typeface="Arial" panose="020B0604020202020204" pitchFamily="34" charset="0"/>
              </a:rPr>
              <a:t>якості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 panose="020B0604020202020204" pitchFamily="34" charset="0"/>
              </a:rPr>
              <a:t>органів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 panose="020B0604020202020204" pitchFamily="34" charset="0"/>
              </a:rPr>
              <a:t>руху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65991" y="366157"/>
            <a:ext cx="3387143" cy="11982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Розмноження</a:t>
            </a:r>
            <a:endParaRPr lang="ru-RU" sz="3600" dirty="0"/>
          </a:p>
        </p:txBody>
      </p:sp>
      <p:pic>
        <p:nvPicPr>
          <p:cNvPr id="3" name="Содержимое 3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873" y="2188832"/>
            <a:ext cx="7882474" cy="4655004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087532" y="2847112"/>
            <a:ext cx="276614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00421E"/>
                </a:solidFill>
                <a:latin typeface="Calibri" pitchFamily="34" charset="0"/>
              </a:rPr>
              <a:t>1 – копуляція гермафродитних особин – </a:t>
            </a:r>
            <a:r>
              <a:rPr lang="uk-UA" dirty="0" err="1">
                <a:solidFill>
                  <a:srgbClr val="00421E"/>
                </a:solidFill>
                <a:latin typeface="Calibri" pitchFamily="34" charset="0"/>
              </a:rPr>
              <a:t>взаємообмін</a:t>
            </a:r>
            <a:r>
              <a:rPr lang="uk-UA" dirty="0">
                <a:solidFill>
                  <a:srgbClr val="00421E"/>
                </a:solidFill>
                <a:latin typeface="Calibri" pitchFamily="34" charset="0"/>
              </a:rPr>
              <a:t> сперматозоїдами</a:t>
            </a:r>
            <a:endParaRPr lang="ru-RU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87532" y="4045226"/>
            <a:ext cx="27661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00421E"/>
                </a:solidFill>
                <a:latin typeface="Calibri" pitchFamily="34" charset="0"/>
              </a:rPr>
              <a:t>2 – відкладання яєць у поясок</a:t>
            </a:r>
            <a:endParaRPr lang="ru-RU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89179" y="4683610"/>
            <a:ext cx="2962845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00421E"/>
                </a:solidFill>
                <a:latin typeface="Calibri" pitchFamily="34" charset="0"/>
              </a:rPr>
              <a:t>3 – запліднення яєць у пояску сперматозоїдами із </a:t>
            </a:r>
            <a:r>
              <a:rPr lang="uk-UA" dirty="0" err="1">
                <a:solidFill>
                  <a:srgbClr val="00421E"/>
                </a:solidFill>
                <a:latin typeface="Calibri" pitchFamily="34" charset="0"/>
              </a:rPr>
              <a:t>сім'яприйомника</a:t>
            </a:r>
            <a:r>
              <a:rPr lang="uk-UA" dirty="0">
                <a:solidFill>
                  <a:srgbClr val="00421E"/>
                </a:solidFill>
                <a:latin typeface="Calibri" pitchFamily="34" charset="0"/>
              </a:rPr>
              <a:t>; </a:t>
            </a:r>
          </a:p>
          <a:p>
            <a:pPr>
              <a:defRPr/>
            </a:pPr>
            <a:r>
              <a:rPr lang="uk-UA" dirty="0">
                <a:solidFill>
                  <a:srgbClr val="00421E"/>
                </a:solidFill>
                <a:latin typeface="Calibri" pitchFamily="34" charset="0"/>
              </a:rPr>
              <a:t>кокон рухається до голови черв'яка</a:t>
            </a:r>
            <a:endParaRPr lang="ru-RU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51924" y="6109021"/>
            <a:ext cx="2286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00421E"/>
                </a:solidFill>
                <a:latin typeface="Calibri" pitchFamily="34" charset="0"/>
              </a:rPr>
              <a:t>4 – відкладання кокону</a:t>
            </a:r>
            <a:endParaRPr lang="ru-RU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6099" y="2210492"/>
            <a:ext cx="2000250" cy="923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запліднення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може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бути як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зовнішнім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, так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і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внутрішнім</a:t>
            </a:r>
            <a:endParaRPr lang="ru-RU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37236" y="859821"/>
            <a:ext cx="3214688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багатьом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видам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притаманне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</a:p>
          <a:p>
            <a:pPr algn="r">
              <a:defRPr/>
            </a:pP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й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вегетативне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розмноження</a:t>
            </a:r>
            <a:endParaRPr lang="ru-RU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20747" y="833769"/>
            <a:ext cx="250675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є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як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роздільностатеві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, так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і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гермафродити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528">
            <a:off x="126622" y="243173"/>
            <a:ext cx="5221293" cy="2896825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996225" y="2286001"/>
            <a:ext cx="8757634" cy="44625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Парування</a:t>
            </a:r>
            <a:r>
              <a:rPr lang="ru-RU" b="1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дощові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черв'яки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гермафродити</a:t>
            </a:r>
            <a:r>
              <a:rPr lang="ru-RU" dirty="0">
                <a:solidFill>
                  <a:schemeClr val="tx1"/>
                </a:solidFill>
              </a:rPr>
              <a:t>. Вони </a:t>
            </a:r>
            <a:r>
              <a:rPr lang="ru-RU" dirty="0" err="1">
                <a:solidFill>
                  <a:schemeClr val="tx1"/>
                </a:solidFill>
              </a:rPr>
              <a:t>знаходять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одне</a:t>
            </a:r>
            <a:r>
              <a:rPr lang="ru-RU" dirty="0">
                <a:solidFill>
                  <a:schemeClr val="tx1"/>
                </a:solidFill>
              </a:rPr>
              <a:t> одного за запахом й, </a:t>
            </a:r>
            <a:r>
              <a:rPr lang="ru-RU" dirty="0" err="1">
                <a:solidFill>
                  <a:schemeClr val="tx1"/>
                </a:solidFill>
              </a:rPr>
              <a:t>сполучені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слизовою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оболонкою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обмінюються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сперматозоїдами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поверхні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землі</a:t>
            </a:r>
            <a:r>
              <a:rPr lang="ru-RU" dirty="0">
                <a:solidFill>
                  <a:schemeClr val="tx1"/>
                </a:solidFill>
              </a:rPr>
              <a:t>.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  </a:t>
            </a:r>
            <a:r>
              <a:rPr lang="ru-RU" b="1" dirty="0" err="1">
                <a:solidFill>
                  <a:schemeClr val="tx1"/>
                </a:solidFill>
              </a:rPr>
              <a:t>Поява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слизової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оболонки</a:t>
            </a:r>
            <a:r>
              <a:rPr lang="ru-RU" b="1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слиз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виділяється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поясочка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світлої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потовщеної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частини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передньому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кінці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тіла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куди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відкриваються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численні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залози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слизу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виділяється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утворюється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слизова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оболонка</a:t>
            </a:r>
            <a:r>
              <a:rPr lang="ru-RU" dirty="0">
                <a:solidFill>
                  <a:schemeClr val="tx1"/>
                </a:solidFill>
              </a:rPr>
              <a:t>.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  </a:t>
            </a:r>
            <a:r>
              <a:rPr lang="ru-RU" b="1" dirty="0" err="1">
                <a:solidFill>
                  <a:schemeClr val="tx1"/>
                </a:solidFill>
              </a:rPr>
              <a:t>Запліднення</a:t>
            </a:r>
            <a:r>
              <a:rPr lang="ru-RU" b="1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слизова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оболонка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пересувається</a:t>
            </a:r>
            <a:r>
              <a:rPr lang="ru-RU" dirty="0">
                <a:solidFill>
                  <a:schemeClr val="tx1"/>
                </a:solidFill>
              </a:rPr>
              <a:t> по </a:t>
            </a:r>
            <a:r>
              <a:rPr lang="ru-RU" dirty="0" err="1">
                <a:solidFill>
                  <a:schemeClr val="tx1"/>
                </a:solidFill>
              </a:rPr>
              <a:t>тілу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збирає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яйцеклітини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сперматозоїди</a:t>
            </a:r>
            <a:r>
              <a:rPr lang="ru-RU" dirty="0">
                <a:solidFill>
                  <a:schemeClr val="tx1"/>
                </a:solidFill>
              </a:rPr>
              <a:t>.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  </a:t>
            </a:r>
            <a:r>
              <a:rPr lang="ru-RU" b="1" dirty="0" err="1">
                <a:solidFill>
                  <a:schemeClr val="tx1"/>
                </a:solidFill>
              </a:rPr>
              <a:t>Слизова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оболонка</a:t>
            </a:r>
            <a:r>
              <a:rPr lang="ru-RU" b="1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 через голову </a:t>
            </a:r>
            <a:r>
              <a:rPr lang="ru-RU" dirty="0" err="1">
                <a:solidFill>
                  <a:schemeClr val="tx1"/>
                </a:solidFill>
              </a:rPr>
              <a:t>зісковзує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тіла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черв'яка</a:t>
            </a:r>
            <a:r>
              <a:rPr lang="ru-RU" dirty="0">
                <a:solidFill>
                  <a:schemeClr val="tx1"/>
                </a:solidFill>
              </a:rPr>
              <a:t>.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  </a:t>
            </a:r>
            <a:r>
              <a:rPr lang="ru-RU" b="1" dirty="0">
                <a:solidFill>
                  <a:schemeClr val="tx1"/>
                </a:solidFill>
              </a:rPr>
              <a:t>Кокон: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слизовий</a:t>
            </a:r>
            <a:r>
              <a:rPr lang="ru-RU" dirty="0">
                <a:solidFill>
                  <a:schemeClr val="tx1"/>
                </a:solidFill>
              </a:rPr>
              <a:t> контейнер,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містить</a:t>
            </a:r>
            <a:r>
              <a:rPr lang="ru-RU" dirty="0">
                <a:solidFill>
                  <a:schemeClr val="tx1"/>
                </a:solidFill>
              </a:rPr>
              <a:t> до 20 </a:t>
            </a:r>
            <a:r>
              <a:rPr lang="ru-RU" dirty="0" err="1">
                <a:solidFill>
                  <a:schemeClr val="tx1"/>
                </a:solidFill>
              </a:rPr>
              <a:t>яєць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закривається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утворює</a:t>
            </a:r>
            <a:r>
              <a:rPr lang="ru-RU" dirty="0">
                <a:solidFill>
                  <a:schemeClr val="tx1"/>
                </a:solidFill>
              </a:rPr>
              <a:t> кокон,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змозі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витримати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навіть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екстремально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несприятливі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умови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Найчастіше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нього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вилуплюється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тільки</a:t>
            </a:r>
            <a:r>
              <a:rPr lang="ru-RU" dirty="0">
                <a:solidFill>
                  <a:schemeClr val="tx1"/>
                </a:solidFill>
              </a:rPr>
              <a:t> один </a:t>
            </a:r>
            <a:r>
              <a:rPr lang="ru-RU" dirty="0" err="1">
                <a:solidFill>
                  <a:schemeClr val="tx1"/>
                </a:solidFill>
              </a:rPr>
              <a:t>дощовий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черв'як</a:t>
            </a:r>
            <a:r>
              <a:rPr lang="ru-RU" dirty="0">
                <a:solidFill>
                  <a:schemeClr val="tx1"/>
                </a:solidFill>
              </a:rPr>
              <a:t>. 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2087" y="493363"/>
            <a:ext cx="5660567" cy="11982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ЯК РОЗМНОЖУЮТЬСЯ ДОЩОВІ ЧЕРВ'ЯКИ</a:t>
            </a:r>
          </a:p>
        </p:txBody>
      </p:sp>
    </p:spTree>
    <p:extLst>
      <p:ext uri="{BB962C8B-B14F-4D97-AF65-F5344CB8AC3E}">
        <p14:creationId xmlns:p14="http://schemas.microsoft.com/office/powerpoint/2010/main" val="41021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19085" y="463639"/>
            <a:ext cx="8074921" cy="10045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Кільчасті черви</a:t>
            </a:r>
            <a:endParaRPr lang="ru-RU" sz="3600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891173" y="1226275"/>
            <a:ext cx="496948" cy="10370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5938665" y="1236079"/>
            <a:ext cx="17880" cy="10370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332631" y="1261839"/>
            <a:ext cx="425539" cy="9659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506694" y="2273120"/>
            <a:ext cx="2768958" cy="17772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Малощетинкові черви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97369" y="2273120"/>
            <a:ext cx="2964289" cy="17772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Багатощетинкові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черви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39261" y="2273120"/>
            <a:ext cx="2768958" cy="17772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П’явки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90" l="0" r="99077">
                        <a14:foregroundMark x1="30769" y1="1674" x2="30769" y2="1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52" y="3953233"/>
            <a:ext cx="3714361" cy="273148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90476" l="4825" r="94737">
                        <a14:foregroundMark x1="69298" y1="32275" x2="69298" y2="32275"/>
                        <a14:foregroundMark x1="86842" y1="28571" x2="86842" y2="28571"/>
                        <a14:foregroundMark x1="88158" y1="28571" x2="88158" y2="28571"/>
                        <a14:foregroundMark x1="89035" y1="30688" x2="89035" y2="30688"/>
                        <a14:foregroundMark x1="89035" y1="38624" x2="89035" y2="38624"/>
                        <a14:foregroundMark x1="85965" y1="48148" x2="85965" y2="48148"/>
                        <a14:foregroundMark x1="82456" y1="22222" x2="82456" y2="22222"/>
                        <a14:foregroundMark x1="84649" y1="20635" x2="84649" y2="20635"/>
                        <a14:foregroundMark x1="86404" y1="22222" x2="86404" y2="22222"/>
                        <a14:foregroundMark x1="72807" y1="16931" x2="72807" y2="16931"/>
                        <a14:foregroundMark x1="66667" y1="16402" x2="66667" y2="16402"/>
                        <a14:foregroundMark x1="75439" y1="14815" x2="75439" y2="14815"/>
                        <a14:foregroundMark x1="65789" y1="14286" x2="65789" y2="14286"/>
                        <a14:foregroundMark x1="66228" y1="17989" x2="66228" y2="17989"/>
                        <a14:backgroundMark x1="60965" y1="47090" x2="60965" y2="47090"/>
                        <a14:backgroundMark x1="57895" y1="40212" x2="57895" y2="40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440" y="3301877"/>
            <a:ext cx="3748020" cy="31069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81" b="98810" l="185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01" y="3838328"/>
            <a:ext cx="3304877" cy="257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3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28" y="362856"/>
            <a:ext cx="4275364" cy="570048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259674" y="537028"/>
            <a:ext cx="4669584" cy="9479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П’явки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75200" y="1484955"/>
            <a:ext cx="6633028" cy="53730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>
                <a:solidFill>
                  <a:schemeClr val="tx1"/>
                </a:solidFill>
              </a:rPr>
              <a:t>П'явки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en-US" sz="2000" dirty="0" smtClean="0">
                <a:solidFill>
                  <a:schemeClr val="tx1"/>
                </a:solidFill>
              </a:rPr>
              <a:t>— </a:t>
            </a:r>
            <a:r>
              <a:rPr lang="ru-RU" sz="2000" dirty="0" err="1">
                <a:solidFill>
                  <a:schemeClr val="tx1"/>
                </a:solidFill>
              </a:rPr>
              <a:t>клас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  <a:hlinkClick r:id="rId3" tooltip="Безхребетні"/>
              </a:rPr>
              <a:t>безхребетних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  <a:hlinkClick r:id="rId4" tooltip="Тварини"/>
              </a:rPr>
              <a:t>тварин</a:t>
            </a:r>
            <a:r>
              <a:rPr lang="ru-RU" sz="2000" dirty="0">
                <a:solidFill>
                  <a:schemeClr val="tx1"/>
                </a:solidFill>
              </a:rPr>
              <a:t> типу </a:t>
            </a:r>
            <a:r>
              <a:rPr lang="ru-RU" sz="2000" dirty="0" err="1">
                <a:solidFill>
                  <a:schemeClr val="tx1"/>
                </a:solidFill>
                <a:hlinkClick r:id="rId5" tooltip="Кільчасті черви"/>
              </a:rPr>
              <a:t>Кільчасті</a:t>
            </a:r>
            <a:r>
              <a:rPr lang="ru-RU" sz="2000" dirty="0">
                <a:solidFill>
                  <a:schemeClr val="tx1"/>
                </a:solidFill>
                <a:hlinkClick r:id="rId5" tooltip="Кільчасті черви"/>
              </a:rPr>
              <a:t> черви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Мають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тіло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завдовжки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приблизно</a:t>
            </a:r>
            <a:r>
              <a:rPr lang="ru-RU" sz="2000" dirty="0">
                <a:solidFill>
                  <a:schemeClr val="tx1"/>
                </a:solidFill>
              </a:rPr>
              <a:t> 20 см, </a:t>
            </a:r>
            <a:r>
              <a:rPr lang="ru-RU" sz="2000" dirty="0" err="1">
                <a:solidFill>
                  <a:schemeClr val="tx1"/>
                </a:solidFill>
              </a:rPr>
              <a:t>воно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поділяється</a:t>
            </a:r>
            <a:r>
              <a:rPr lang="ru-RU" sz="2000" dirty="0">
                <a:solidFill>
                  <a:schemeClr val="tx1"/>
                </a:solidFill>
              </a:rPr>
              <a:t> на 34 </a:t>
            </a:r>
            <a:r>
              <a:rPr lang="ru-RU" sz="2000" dirty="0" err="1">
                <a:solidFill>
                  <a:schemeClr val="tx1"/>
                </a:solidFill>
              </a:rPr>
              <a:t>сегменти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Існують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прісноводні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морські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</a:rPr>
              <a:t>сухопутні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>
                <a:solidFill>
                  <a:schemeClr val="tx1"/>
                </a:solidFill>
              </a:rPr>
              <a:t>де </a:t>
            </a:r>
            <a:r>
              <a:rPr lang="ru-RU" sz="2000" dirty="0" err="1">
                <a:solidFill>
                  <a:schemeClr val="tx1"/>
                </a:solidFill>
              </a:rPr>
              <a:t>формуються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  <a:hlinkClick r:id="rId6" tooltip="Яйця"/>
              </a:rPr>
              <a:t>яйця</a:t>
            </a:r>
            <a:r>
              <a:rPr lang="ru-RU" sz="2000" dirty="0">
                <a:solidFill>
                  <a:schemeClr val="tx1"/>
                </a:solidFill>
              </a:rPr>
              <a:t>, та, як і </a:t>
            </a:r>
            <a:r>
              <a:rPr lang="ru-RU" sz="2000" dirty="0" err="1">
                <a:solidFill>
                  <a:schemeClr val="tx1"/>
                </a:solidFill>
              </a:rPr>
              <a:t>більшість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кільчастих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червів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п'явки</a:t>
            </a:r>
            <a:r>
              <a:rPr lang="ru-RU" sz="2000" dirty="0">
                <a:solidFill>
                  <a:schemeClr val="tx1"/>
                </a:solidFill>
              </a:rPr>
              <a:t> — </a:t>
            </a:r>
            <a:r>
              <a:rPr lang="ru-RU" sz="2000" dirty="0" err="1">
                <a:solidFill>
                  <a:schemeClr val="tx1"/>
                </a:solidFill>
                <a:hlinkClick r:id="rId7" tooltip="Гермафродити"/>
              </a:rPr>
              <a:t>гермафродити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Рухаються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пявки</a:t>
            </a:r>
            <a:r>
              <a:rPr lang="ru-RU" sz="2000" dirty="0">
                <a:solidFill>
                  <a:schemeClr val="tx1"/>
                </a:solidFill>
              </a:rPr>
              <a:t> за </a:t>
            </a:r>
            <a:r>
              <a:rPr lang="ru-RU" sz="2000" dirty="0" err="1">
                <a:solidFill>
                  <a:schemeClr val="tx1"/>
                </a:solidFill>
              </a:rPr>
              <a:t>допомогою</a:t>
            </a:r>
            <a:r>
              <a:rPr lang="ru-RU" sz="2000" dirty="0">
                <a:solidFill>
                  <a:schemeClr val="tx1"/>
                </a:solidFill>
              </a:rPr>
              <a:t> присосок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 </a:t>
            </a:r>
            <a:r>
              <a:rPr lang="ru-RU" sz="2000" dirty="0" err="1">
                <a:solidFill>
                  <a:schemeClr val="tx1"/>
                </a:solidFill>
              </a:rPr>
              <a:t>Україні</a:t>
            </a:r>
            <a:r>
              <a:rPr lang="ru-RU" sz="2000" dirty="0">
                <a:solidFill>
                  <a:schemeClr val="tx1"/>
                </a:solidFill>
              </a:rPr>
              <a:t> — </a:t>
            </a:r>
            <a:r>
              <a:rPr lang="ru-RU" sz="2000" dirty="0" err="1">
                <a:solidFill>
                  <a:schemeClr val="tx1"/>
                </a:solidFill>
              </a:rPr>
              <a:t>понад</a:t>
            </a:r>
            <a:r>
              <a:rPr lang="ru-RU" sz="2000" dirty="0">
                <a:solidFill>
                  <a:schemeClr val="tx1"/>
                </a:solidFill>
              </a:rPr>
              <a:t> 25 </a:t>
            </a:r>
            <a:r>
              <a:rPr lang="ru-RU" sz="2000" dirty="0" err="1">
                <a:solidFill>
                  <a:schemeClr val="tx1"/>
                </a:solidFill>
              </a:rPr>
              <a:t>видів</a:t>
            </a:r>
            <a:r>
              <a:rPr lang="ru-RU" sz="2000" dirty="0">
                <a:solidFill>
                  <a:schemeClr val="tx1"/>
                </a:solidFill>
              </a:rPr>
              <a:t>, у тому </a:t>
            </a:r>
            <a:r>
              <a:rPr lang="ru-RU" sz="2000" dirty="0" err="1">
                <a:solidFill>
                  <a:schemeClr val="tx1"/>
                </a:solidFill>
              </a:rPr>
              <a:t>числі</a:t>
            </a:r>
            <a:r>
              <a:rPr lang="ru-RU" sz="2000" dirty="0">
                <a:solidFill>
                  <a:schemeClr val="tx1"/>
                </a:solidFill>
              </a:rPr>
              <a:t>: </a:t>
            </a:r>
            <a:r>
              <a:rPr lang="ru-RU" sz="2000" dirty="0" err="1">
                <a:solidFill>
                  <a:schemeClr val="tx1"/>
                </a:solidFill>
                <a:hlinkClick r:id="rId8" tooltip="Європейська медична п'явка"/>
              </a:rPr>
              <a:t>європейська</a:t>
            </a:r>
            <a:r>
              <a:rPr lang="ru-RU" sz="2000" dirty="0">
                <a:solidFill>
                  <a:schemeClr val="tx1"/>
                </a:solidFill>
                <a:hlinkClick r:id="rId8" tooltip="Європейська медична п'явка"/>
              </a:rPr>
              <a:t> </a:t>
            </a:r>
            <a:r>
              <a:rPr lang="ru-RU" sz="2000" dirty="0" err="1">
                <a:solidFill>
                  <a:schemeClr val="tx1"/>
                </a:solidFill>
                <a:hlinkClick r:id="rId8" tooltip="Європейська медична п'явка"/>
              </a:rPr>
              <a:t>медична</a:t>
            </a:r>
            <a:r>
              <a:rPr lang="ru-RU" sz="2000" dirty="0">
                <a:solidFill>
                  <a:schemeClr val="tx1"/>
                </a:solidFill>
                <a:hlinkClick r:id="rId8" tooltip="Європейська медична п'явка"/>
              </a:rPr>
              <a:t> </a:t>
            </a:r>
            <a:r>
              <a:rPr lang="ru-RU" sz="2000" dirty="0" err="1">
                <a:solidFill>
                  <a:schemeClr val="tx1"/>
                </a:solidFill>
                <a:hlinkClick r:id="rId8" tooltip="Європейська медична п'явка"/>
              </a:rPr>
              <a:t>п'явка</a:t>
            </a:r>
            <a:r>
              <a:rPr lang="ru-RU" sz="2000" dirty="0">
                <a:solidFill>
                  <a:schemeClr val="tx1"/>
                </a:solidFill>
                <a:hlinkClick r:id="rId8" tooltip="Європейська медична п'явка"/>
              </a:rPr>
              <a:t>‎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</a:rPr>
              <a:t>довжиною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80 — 120 мм, а </a:t>
            </a:r>
            <a:r>
              <a:rPr lang="ru-RU" sz="2000" dirty="0" err="1">
                <a:solidFill>
                  <a:schemeClr val="tx1"/>
                </a:solidFill>
              </a:rPr>
              <a:t>також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її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родич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поширені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прісних</a:t>
            </a:r>
            <a:r>
              <a:rPr lang="ru-RU" sz="2000" dirty="0">
                <a:solidFill>
                  <a:schemeClr val="tx1"/>
                </a:solidFill>
              </a:rPr>
              <a:t> водах, </a:t>
            </a:r>
            <a:r>
              <a:rPr lang="ru-RU" sz="2000" dirty="0" err="1">
                <a:solidFill>
                  <a:schemeClr val="tx1"/>
                </a:solidFill>
              </a:rPr>
              <a:t>переважно</a:t>
            </a:r>
            <a:r>
              <a:rPr lang="ru-RU" sz="2000" dirty="0">
                <a:solidFill>
                  <a:schemeClr val="tx1"/>
                </a:solidFill>
              </a:rPr>
              <a:t> у стоячих </a:t>
            </a:r>
            <a:r>
              <a:rPr lang="ru-RU" sz="2000" dirty="0" err="1">
                <a:solidFill>
                  <a:schemeClr val="tx1"/>
                </a:solidFill>
              </a:rPr>
              <a:t>водоймах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П'явки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належать до </a:t>
            </a:r>
            <a:r>
              <a:rPr lang="ru-RU" sz="2000" dirty="0" err="1">
                <a:solidFill>
                  <a:schemeClr val="tx1"/>
                </a:solidFill>
              </a:rPr>
              <a:t>цих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видів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живляться</a:t>
            </a:r>
            <a:r>
              <a:rPr lang="ru-RU" sz="2000" dirty="0" err="1">
                <a:solidFill>
                  <a:schemeClr val="tx1"/>
                </a:solidFill>
                <a:hlinkClick r:id="rId9" tooltip="Кров"/>
              </a:rPr>
              <a:t>кров'ю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  <a:hlinkClick r:id="rId10" tooltip="Хребетні"/>
              </a:rPr>
              <a:t>хребетних</a:t>
            </a:r>
            <a:r>
              <a:rPr lang="ru-RU" sz="2000" dirty="0">
                <a:solidFill>
                  <a:schemeClr val="tx1"/>
                </a:solidFill>
                <a:hlinkClick r:id="rId10" tooltip="Хребетні"/>
              </a:rPr>
              <a:t> </a:t>
            </a:r>
            <a:r>
              <a:rPr lang="ru-RU" sz="2000" dirty="0" err="1">
                <a:solidFill>
                  <a:schemeClr val="tx1"/>
                </a:solidFill>
                <a:hlinkClick r:id="rId10" tooltip="Хребетні"/>
              </a:rPr>
              <a:t>тварин</a:t>
            </a:r>
            <a:r>
              <a:rPr lang="ru-RU" sz="2000" dirty="0">
                <a:solidFill>
                  <a:schemeClr val="tx1"/>
                </a:solidFill>
              </a:rPr>
              <a:t> (</a:t>
            </a:r>
            <a:r>
              <a:rPr lang="ru-RU" sz="2000" dirty="0" err="1">
                <a:solidFill>
                  <a:schemeClr val="tx1"/>
                </a:solidFill>
                <a:hlinkClick r:id="rId11" tooltip="Земноводні"/>
              </a:rPr>
              <a:t>земноводних</a:t>
            </a:r>
            <a:r>
              <a:rPr lang="ru-RU" sz="2000" dirty="0">
                <a:solidFill>
                  <a:schemeClr val="tx1"/>
                </a:solidFill>
              </a:rPr>
              <a:t> і великих </a:t>
            </a:r>
            <a:r>
              <a:rPr lang="ru-RU" sz="2000" dirty="0" err="1">
                <a:solidFill>
                  <a:schemeClr val="tx1"/>
                </a:solidFill>
                <a:hlinkClick r:id="rId12" tooltip="Ссавці"/>
              </a:rPr>
              <a:t>ссавців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зокрема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людини</a:t>
            </a:r>
            <a:r>
              <a:rPr lang="ru-RU" sz="2000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34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55445" y="103031"/>
            <a:ext cx="8074921" cy="10045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Різноманітність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49" y="1988457"/>
            <a:ext cx="9887605" cy="305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4378" y="1397869"/>
            <a:ext cx="221456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rgbClr val="00421E"/>
                </a:solidFill>
                <a:latin typeface="Calibri" pitchFamily="34" charset="0"/>
              </a:rPr>
              <a:t>равликова п'явка</a:t>
            </a:r>
            <a:endParaRPr lang="ru-RU" sz="2400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1173" y="4608021"/>
            <a:ext cx="250031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rgbClr val="00421E"/>
                </a:solidFill>
                <a:latin typeface="Calibri" pitchFamily="34" charset="0"/>
              </a:rPr>
              <a:t>велика </a:t>
            </a:r>
            <a:r>
              <a:rPr lang="uk-UA" sz="2400" dirty="0" err="1">
                <a:solidFill>
                  <a:srgbClr val="00421E"/>
                </a:solidFill>
                <a:latin typeface="Calibri" pitchFamily="34" charset="0"/>
              </a:rPr>
              <a:t>псевдокінська</a:t>
            </a:r>
            <a:r>
              <a:rPr lang="uk-UA" sz="2400" dirty="0">
                <a:solidFill>
                  <a:srgbClr val="00421E"/>
                </a:solidFill>
                <a:latin typeface="Calibri" pitchFamily="34" charset="0"/>
              </a:rPr>
              <a:t> п'явка</a:t>
            </a:r>
            <a:endParaRPr lang="ru-RU" sz="2400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7726" y="1174588"/>
            <a:ext cx="221456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400" dirty="0" err="1">
                <a:solidFill>
                  <a:srgbClr val="00421E"/>
                </a:solidFill>
                <a:latin typeface="Calibri" pitchFamily="34" charset="0"/>
              </a:rPr>
              <a:t>тричастинна</a:t>
            </a:r>
            <a:r>
              <a:rPr lang="uk-UA" sz="2400" dirty="0">
                <a:solidFill>
                  <a:srgbClr val="00421E"/>
                </a:solidFill>
                <a:latin typeface="Calibri" pitchFamily="34" charset="0"/>
              </a:rPr>
              <a:t> п'явка</a:t>
            </a:r>
            <a:endParaRPr lang="ru-RU" sz="2400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82288" y="4577513"/>
            <a:ext cx="221456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rgbClr val="00421E"/>
                </a:solidFill>
                <a:latin typeface="Calibri" pitchFamily="34" charset="0"/>
              </a:rPr>
              <a:t>медична п'явка</a:t>
            </a:r>
            <a:endParaRPr lang="ru-RU" sz="2400" dirty="0">
              <a:solidFill>
                <a:srgbClr val="00421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02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5368">
            <a:off x="155277" y="566057"/>
            <a:ext cx="5706395" cy="5733143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008475" y="261256"/>
            <a:ext cx="6962840" cy="8898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Малощетинкові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431394" y="1363486"/>
            <a:ext cx="7474858" cy="52251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>
                <a:solidFill>
                  <a:schemeClr val="tx1"/>
                </a:solidFill>
              </a:rPr>
              <a:t>Представники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цього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класу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налічує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понад</a:t>
            </a:r>
            <a:r>
              <a:rPr lang="ru-RU" sz="2000" dirty="0">
                <a:solidFill>
                  <a:schemeClr val="tx1"/>
                </a:solidFill>
              </a:rPr>
              <a:t> 5000 </a:t>
            </a:r>
            <a:r>
              <a:rPr lang="ru-RU" sz="2000" dirty="0" err="1">
                <a:solidFill>
                  <a:schemeClr val="tx1"/>
                </a:solidFill>
              </a:rPr>
              <a:t>видів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поширені</a:t>
            </a:r>
            <a:r>
              <a:rPr lang="ru-RU" sz="2000" dirty="0">
                <a:solidFill>
                  <a:schemeClr val="tx1"/>
                </a:solidFill>
              </a:rPr>
              <a:t> у </a:t>
            </a:r>
            <a:r>
              <a:rPr lang="ru-RU" sz="2000" dirty="0" err="1">
                <a:solidFill>
                  <a:schemeClr val="tx1"/>
                </a:solidFill>
                <a:hlinkClick r:id="rId3" tooltip="Ґрунт"/>
              </a:rPr>
              <a:t>ґрунті</a:t>
            </a:r>
            <a:r>
              <a:rPr lang="ru-RU" sz="2000" dirty="0">
                <a:solidFill>
                  <a:schemeClr val="tx1"/>
                </a:solidFill>
              </a:rPr>
              <a:t> та </a:t>
            </a:r>
            <a:r>
              <a:rPr lang="ru-RU" sz="2000" dirty="0" err="1">
                <a:solidFill>
                  <a:schemeClr val="tx1"/>
                </a:solidFill>
                <a:hlinkClick r:id="rId4" tooltip="Прісні води"/>
              </a:rPr>
              <a:t>прісних</a:t>
            </a:r>
            <a:r>
              <a:rPr lang="ru-RU" sz="2000" dirty="0">
                <a:solidFill>
                  <a:schemeClr val="tx1"/>
                </a:solidFill>
                <a:hlinkClick r:id="rId4" tooltip="Прісні води"/>
              </a:rPr>
              <a:t> </a:t>
            </a:r>
            <a:r>
              <a:rPr lang="ru-RU" sz="2000" dirty="0" err="1">
                <a:solidFill>
                  <a:schemeClr val="tx1"/>
                </a:solidFill>
                <a:hlinkClick r:id="rId4" tooltip="Прісні води"/>
              </a:rPr>
              <a:t>водоймах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Деякі</a:t>
            </a:r>
            <a:r>
              <a:rPr lang="ru-RU" sz="2000" dirty="0">
                <a:solidFill>
                  <a:schemeClr val="tx1"/>
                </a:solidFill>
              </a:rPr>
              <a:t> з них </a:t>
            </a:r>
            <a:r>
              <a:rPr lang="ru-RU" sz="2000" dirty="0" err="1">
                <a:solidFill>
                  <a:schemeClr val="tx1"/>
                </a:solidFill>
              </a:rPr>
              <a:t>трапляються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</a:t>
            </a:r>
            <a:r>
              <a:rPr lang="ru-RU" sz="2000" dirty="0" err="1">
                <a:solidFill>
                  <a:schemeClr val="tx1"/>
                </a:solidFill>
                <a:hlinkClick r:id="rId5" tooltip="Море"/>
              </a:rPr>
              <a:t>морях</a:t>
            </a:r>
            <a:r>
              <a:rPr lang="ru-RU" sz="2000" dirty="0">
                <a:solidFill>
                  <a:schemeClr val="tx1"/>
                </a:solidFill>
              </a:rPr>
              <a:t> на </a:t>
            </a:r>
            <a:r>
              <a:rPr lang="ru-RU" sz="2000" dirty="0" err="1">
                <a:solidFill>
                  <a:schemeClr val="tx1"/>
                </a:solidFill>
              </a:rPr>
              <a:t>різних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глибинах</a:t>
            </a:r>
            <a:r>
              <a:rPr lang="ru-RU" sz="2000" dirty="0">
                <a:solidFill>
                  <a:schemeClr val="tx1"/>
                </a:solidFill>
              </a:rPr>
              <a:t> (до 5000 м).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  <a:hlinkClick r:id="rId6" tooltip="Багатощетинкові черви"/>
              </a:rPr>
              <a:t>багатощетинкових</a:t>
            </a:r>
            <a:r>
              <a:rPr lang="ru-RU" sz="2000" dirty="0">
                <a:solidFill>
                  <a:schemeClr val="tx1"/>
                </a:solidFill>
                <a:hlinkClick r:id="rId6" tooltip="Багатощетинкові черви"/>
              </a:rPr>
              <a:t> </a:t>
            </a:r>
            <a:r>
              <a:rPr lang="ru-RU" sz="2000" dirty="0" err="1">
                <a:solidFill>
                  <a:schemeClr val="tx1"/>
                </a:solidFill>
                <a:hlinkClick r:id="rId6" tooltip="Багатощетинкові черви"/>
              </a:rPr>
              <a:t>червів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</a:rPr>
              <a:t>малощетинкові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відрізняються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відсутністю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  <a:hlinkClick r:id="rId7" tooltip="Параподії"/>
              </a:rPr>
              <a:t>параподій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Пересуваючись</a:t>
            </a:r>
            <a:r>
              <a:rPr lang="ru-RU" sz="2000" dirty="0">
                <a:solidFill>
                  <a:schemeClr val="tx1"/>
                </a:solidFill>
              </a:rPr>
              <a:t> вони </a:t>
            </a:r>
            <a:r>
              <a:rPr lang="ru-RU" sz="2000" dirty="0" err="1">
                <a:solidFill>
                  <a:schemeClr val="tx1"/>
                </a:solidFill>
              </a:rPr>
              <a:t>звичайно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скорочуючи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почергово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шари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кільцевих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поздовжніх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м'язів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Представники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цього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класу</a:t>
            </a:r>
            <a:r>
              <a:rPr lang="ru-RU" sz="2000" dirty="0">
                <a:solidFill>
                  <a:schemeClr val="tx1"/>
                </a:solidFill>
              </a:rPr>
              <a:t> —</a:t>
            </a:r>
            <a:r>
              <a:rPr lang="ru-RU" sz="2000" dirty="0" err="1">
                <a:solidFill>
                  <a:schemeClr val="tx1"/>
                </a:solidFill>
                <a:hlinkClick r:id="rId8" tooltip="Гермафродит"/>
              </a:rPr>
              <a:t>гермафродити</a:t>
            </a:r>
            <a:r>
              <a:rPr lang="ru-RU" sz="2000" dirty="0">
                <a:solidFill>
                  <a:schemeClr val="tx1"/>
                </a:solidFill>
              </a:rPr>
              <a:t>, для </a:t>
            </a:r>
            <a:r>
              <a:rPr lang="ru-RU" sz="2000" dirty="0" err="1">
                <a:solidFill>
                  <a:schemeClr val="tx1"/>
                </a:solidFill>
              </a:rPr>
              <a:t>яких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характерний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прямий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розвиток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r>
              <a:rPr lang="ru-RU" sz="2000" dirty="0" err="1">
                <a:solidFill>
                  <a:schemeClr val="tx1"/>
                </a:solidFill>
              </a:rPr>
              <a:t>Серед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малощетинкових</a:t>
            </a:r>
            <a:r>
              <a:rPr lang="ru-RU" sz="2000" dirty="0">
                <a:solidFill>
                  <a:schemeClr val="tx1"/>
                </a:solidFill>
              </a:rPr>
              <a:t> є карлики, </a:t>
            </a:r>
            <a:r>
              <a:rPr lang="ru-RU" sz="2000" dirty="0" err="1">
                <a:solidFill>
                  <a:schemeClr val="tx1"/>
                </a:solidFill>
              </a:rPr>
              <a:t>довжина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тіла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яких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дорівнює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декільком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міліметрам</a:t>
            </a:r>
            <a:r>
              <a:rPr lang="ru-RU" sz="2000" dirty="0">
                <a:solidFill>
                  <a:schemeClr val="tx1"/>
                </a:solidFill>
              </a:rPr>
              <a:t>, але </a:t>
            </a:r>
            <a:r>
              <a:rPr lang="ru-RU" sz="2000" dirty="0" err="1">
                <a:solidFill>
                  <a:schemeClr val="tx1"/>
                </a:solidFill>
              </a:rPr>
              <a:t>трапляються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справжні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гіганти</a:t>
            </a:r>
            <a:r>
              <a:rPr lang="ru-RU" sz="2000" dirty="0">
                <a:solidFill>
                  <a:schemeClr val="tx1"/>
                </a:solidFill>
              </a:rPr>
              <a:t>. Так, </a:t>
            </a:r>
            <a:r>
              <a:rPr lang="ru-RU" sz="2000" dirty="0" err="1">
                <a:solidFill>
                  <a:schemeClr val="tx1"/>
                </a:solidFill>
              </a:rPr>
              <a:t>довжина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австралійського</a:t>
            </a:r>
            <a:r>
              <a:rPr lang="ru-RU" sz="2000" dirty="0">
                <a:solidFill>
                  <a:schemeClr val="tx1"/>
                </a:solidFill>
              </a:rPr>
              <a:t> земляного </a:t>
            </a:r>
            <a:r>
              <a:rPr lang="ru-RU" sz="2000" dirty="0" err="1">
                <a:solidFill>
                  <a:schemeClr val="tx1"/>
                </a:solidFill>
              </a:rPr>
              <a:t>черв'яка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зовні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нагадує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велику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змію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може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сягати</a:t>
            </a:r>
            <a:r>
              <a:rPr lang="ru-RU" sz="2000" dirty="0">
                <a:solidFill>
                  <a:schemeClr val="tx1"/>
                </a:solidFill>
              </a:rPr>
              <a:t> 2,5—3 м.</a:t>
            </a:r>
          </a:p>
        </p:txBody>
      </p:sp>
    </p:spTree>
    <p:extLst>
      <p:ext uri="{BB962C8B-B14F-4D97-AF65-F5344CB8AC3E}">
        <p14:creationId xmlns:p14="http://schemas.microsoft.com/office/powerpoint/2010/main" val="22659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85830" y="286414"/>
            <a:ext cx="8074921" cy="10045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1"/>
                </a:solidFill>
              </a:rPr>
              <a:t>Різноманітність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88" y="1630097"/>
            <a:ext cx="10081398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4188" y="4923438"/>
            <a:ext cx="220016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rgbClr val="00421E"/>
                </a:solidFill>
                <a:latin typeface="Calibri" pitchFamily="34" charset="0"/>
              </a:rPr>
              <a:t>дощовий черв'як</a:t>
            </a:r>
            <a:endParaRPr lang="ru-RU" sz="2400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4334" y="4507940"/>
            <a:ext cx="220016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400" dirty="0" err="1">
                <a:solidFill>
                  <a:srgbClr val="00421E"/>
                </a:solidFill>
                <a:latin typeface="Calibri" pitchFamily="34" charset="0"/>
              </a:rPr>
              <a:t>апоректода</a:t>
            </a:r>
            <a:r>
              <a:rPr lang="uk-UA" sz="2400" dirty="0">
                <a:solidFill>
                  <a:srgbClr val="00421E"/>
                </a:solidFill>
                <a:latin typeface="Calibri" pitchFamily="34" charset="0"/>
              </a:rPr>
              <a:t> довга</a:t>
            </a:r>
            <a:endParaRPr lang="ru-RU" sz="2400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17584" y="4865125"/>
            <a:ext cx="163706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400" dirty="0" err="1">
                <a:solidFill>
                  <a:srgbClr val="00421E"/>
                </a:solidFill>
                <a:latin typeface="Calibri" pitchFamily="34" charset="0"/>
              </a:rPr>
              <a:t>ейсенія</a:t>
            </a:r>
            <a:endParaRPr lang="ru-RU" sz="2400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60667" y="4877272"/>
            <a:ext cx="220016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rgbClr val="00421E"/>
                </a:solidFill>
                <a:latin typeface="Calibri" pitchFamily="34" charset="0"/>
              </a:rPr>
              <a:t>трубочник</a:t>
            </a:r>
            <a:endParaRPr lang="ru-RU" sz="2400" dirty="0">
              <a:solidFill>
                <a:srgbClr val="00421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b="1" dirty="0" err="1">
                <a:hlinkClick r:id="rId2" tooltip="Біологічна класифікація"/>
              </a:rPr>
              <a:t>Біологічна</a:t>
            </a:r>
            <a:r>
              <a:rPr lang="ru-RU" b="1" dirty="0">
                <a:hlinkClick r:id="rId2" tooltip="Біологічна класифікація"/>
              </a:rPr>
              <a:t> </a:t>
            </a:r>
            <a:r>
              <a:rPr lang="ru-RU" b="1" dirty="0" err="1">
                <a:hlinkClick r:id="rId2" tooltip="Біологічна класифікація"/>
              </a:rPr>
              <a:t>класифікація</a:t>
            </a:r>
            <a:endParaRPr lang="ru-RU" sz="3400" b="0" i="0" dirty="0">
              <a:solidFill>
                <a:srgbClr val="1D5253">
                  <a:lumMod val="75000"/>
                </a:srgbClr>
              </a:solidFill>
              <a:latin typeface="Century Schoolbook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121697"/>
              </p:ext>
            </p:extLst>
          </p:nvPr>
        </p:nvGraphicFramePr>
        <p:xfrm>
          <a:off x="1704304" y="2308820"/>
          <a:ext cx="9144000" cy="324612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0"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3" tooltip="Домен (біологія)"/>
                        </a:rPr>
                        <a:t>Домен</a:t>
                      </a:r>
                      <a:r>
                        <a:rPr lang="ru-RU" dirty="0"/>
                        <a:t>: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4" tooltip="Еукаріоти"/>
                        </a:rPr>
                        <a:t>Еукаріоти</a:t>
                      </a:r>
                      <a:r>
                        <a:rPr lang="ru-RU"/>
                        <a:t> (</a:t>
                      </a:r>
                      <a:r>
                        <a:rPr lang="en-US"/>
                        <a:t>Eukaryota)</a:t>
                      </a:r>
                      <a:br>
                        <a:rPr lang="en-US"/>
                      </a:br>
                      <a:endParaRPr lang="en-US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5" tooltip="Царство (біологія)"/>
                        </a:rPr>
                        <a:t>Царство</a:t>
                      </a:r>
                      <a:r>
                        <a:rPr lang="ru-RU"/>
                        <a:t>: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6" tooltip="Тварини"/>
                        </a:rPr>
                        <a:t>Тварини</a:t>
                      </a:r>
                      <a:r>
                        <a:rPr lang="ru-RU"/>
                        <a:t> (</a:t>
                      </a:r>
                      <a:r>
                        <a:rPr lang="en-US"/>
                        <a:t>Animalia)</a:t>
                      </a:r>
                      <a:br>
                        <a:rPr lang="en-US"/>
                      </a:br>
                      <a:endParaRPr lang="en-US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7" tooltip="Підцарство (біологія)"/>
                        </a:rPr>
                        <a:t>Підцарство</a:t>
                      </a:r>
                      <a:r>
                        <a:rPr lang="ru-RU"/>
                        <a:t>: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u="none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hlinkClick r:id="rId8" tooltip="Справжні багатоклітинні"/>
                        </a:rPr>
                        <a:t>Справ</a:t>
                      </a:r>
                      <a:r>
                        <a:rPr lang="ru-RU" u="none" strike="noStrike" dirty="0" err="1">
                          <a:solidFill>
                            <a:srgbClr val="0B0080"/>
                          </a:solidFill>
                          <a:effectLst/>
                          <a:hlinkClick r:id="rId8" tooltip="Справжні багатоклітинні"/>
                        </a:rPr>
                        <a:t>жні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hlinkClick r:id="rId8" tooltip="Справжні багатоклітинні"/>
                        </a:rPr>
                        <a:t> </a:t>
                      </a:r>
                      <a:r>
                        <a:rPr lang="ru-RU" u="none" strike="noStrike" dirty="0" err="1">
                          <a:solidFill>
                            <a:srgbClr val="0B0080"/>
                          </a:solidFill>
                          <a:effectLst/>
                          <a:hlinkClick r:id="rId8" tooltip="Справжні багатоклітинні"/>
                        </a:rPr>
                        <a:t>багатоклітинні</a:t>
                      </a:r>
                      <a:r>
                        <a:rPr lang="ru-RU" dirty="0"/>
                        <a:t>(</a:t>
                      </a:r>
                      <a:r>
                        <a:rPr lang="en-US" dirty="0" err="1"/>
                        <a:t>Eumetazoa</a:t>
                      </a:r>
                      <a:r>
                        <a:rPr lang="en-US" dirty="0"/>
                        <a:t>)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u="none" strike="noStrike" dirty="0" err="1">
                          <a:solidFill>
                            <a:srgbClr val="CDB4CF"/>
                          </a:solidFill>
                          <a:effectLst/>
                          <a:hlinkClick r:id="rId9" tooltip="Двобічно-симетричні"/>
                        </a:rPr>
                        <a:t>Двобічно-симетричні</a:t>
                      </a:r>
                      <a:r>
                        <a:rPr lang="ru-RU" dirty="0">
                          <a:solidFill>
                            <a:srgbClr val="CDB4CF"/>
                          </a:solidFill>
                        </a:rPr>
                        <a:t>(</a:t>
                      </a:r>
                      <a:r>
                        <a:rPr lang="en-US" dirty="0" err="1"/>
                        <a:t>Bilateralia</a:t>
                      </a:r>
                      <a:r>
                        <a:rPr lang="en-US" dirty="0"/>
                        <a:t>)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-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u="none" strike="noStrike" dirty="0" err="1" smtClean="0">
                          <a:solidFill>
                            <a:srgbClr val="905395"/>
                          </a:solidFill>
                          <a:effectLst/>
                        </a:rPr>
                        <a:t>Первиннопорожнинні</a:t>
                      </a:r>
                      <a:r>
                        <a:rPr lang="ru-RU" dirty="0"/>
                        <a:t> (</a:t>
                      </a:r>
                      <a:r>
                        <a:rPr lang="en-US" dirty="0" err="1"/>
                        <a:t>Protostomia</a:t>
                      </a:r>
                      <a:r>
                        <a:rPr lang="en-US" dirty="0"/>
                        <a:t>)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u="none" strike="noStrike">
                          <a:solidFill>
                            <a:srgbClr val="0B0080"/>
                          </a:solidFill>
                          <a:effectLst/>
                          <a:hlinkClick r:id="rId10" tooltip="Тип (таксономічна категорія)"/>
                        </a:rPr>
                        <a:t>Тип</a:t>
                      </a:r>
                      <a:r>
                        <a:rPr lang="ru-RU"/>
                        <a:t>: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Annelida</a:t>
                      </a:r>
                      <a:r>
                        <a:rPr lang="en-US" dirty="0"/>
                        <a:t> (</a:t>
                      </a:r>
                      <a:r>
                        <a:rPr lang="en-US" dirty="0" smtClean="0"/>
                        <a:t>Lamarck)</a:t>
                      </a:r>
                      <a:endParaRPr lang="en-US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023428" y="2133600"/>
            <a:ext cx="5202618" cy="4165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Ці</a:t>
            </a:r>
            <a:r>
              <a:rPr lang="ru-RU" sz="2000" dirty="0">
                <a:solidFill>
                  <a:schemeClr val="tx1"/>
                </a:solidFill>
              </a:rPr>
              <a:t> черви </a:t>
            </a:r>
            <a:r>
              <a:rPr lang="ru-RU" sz="2000" dirty="0" err="1">
                <a:solidFill>
                  <a:schemeClr val="tx1"/>
                </a:solidFill>
              </a:rPr>
              <a:t>живуть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переважно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солоній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воді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Серед</a:t>
            </a:r>
            <a:r>
              <a:rPr lang="ru-RU" sz="2000" dirty="0">
                <a:solidFill>
                  <a:schemeClr val="tx1"/>
                </a:solidFill>
              </a:rPr>
              <a:t> них є </a:t>
            </a:r>
            <a:r>
              <a:rPr lang="ru-RU" sz="2000" dirty="0" err="1">
                <a:solidFill>
                  <a:schemeClr val="tx1"/>
                </a:solidFill>
              </a:rPr>
              <a:t>сухопутні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паразитичні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види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Деякі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багатощетинкові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ширяють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товщі</a:t>
            </a:r>
            <a:r>
              <a:rPr lang="ru-RU" sz="2000" dirty="0">
                <a:solidFill>
                  <a:schemeClr val="tx1"/>
                </a:solidFill>
              </a:rPr>
              <a:t> води, </a:t>
            </a:r>
            <a:r>
              <a:rPr lang="ru-RU" sz="2000" dirty="0" err="1">
                <a:solidFill>
                  <a:schemeClr val="tx1"/>
                </a:solidFill>
              </a:rPr>
              <a:t>інші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рухаються</a:t>
            </a:r>
            <a:r>
              <a:rPr lang="ru-RU" sz="2000" dirty="0">
                <a:solidFill>
                  <a:schemeClr val="tx1"/>
                </a:solidFill>
              </a:rPr>
              <a:t> по дну, </a:t>
            </a:r>
            <a:r>
              <a:rPr lang="ru-RU" sz="2000" dirty="0" err="1">
                <a:solidFill>
                  <a:schemeClr val="tx1"/>
                </a:solidFill>
              </a:rPr>
              <a:t>будують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тимчасові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хатинки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риють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нірки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ґрунті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Їх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тіло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членисте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вкрите</a:t>
            </a:r>
            <a:r>
              <a:rPr lang="ru-RU" sz="2000" dirty="0">
                <a:solidFill>
                  <a:schemeClr val="tx1"/>
                </a:solidFill>
              </a:rPr>
              <a:t> щетинками, з </a:t>
            </a:r>
            <a:r>
              <a:rPr lang="ru-RU" sz="2000" dirty="0" err="1">
                <a:solidFill>
                  <a:schemeClr val="tx1"/>
                </a:solidFill>
              </a:rPr>
              <a:t>боків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кожного сегмента </a:t>
            </a:r>
            <a:r>
              <a:rPr lang="ru-RU" sz="2000" dirty="0" err="1">
                <a:solidFill>
                  <a:schemeClr val="tx1"/>
                </a:solidFill>
              </a:rPr>
              <a:t>відходять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органи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пересування</a:t>
            </a:r>
            <a:r>
              <a:rPr lang="ru-RU" sz="2000" dirty="0">
                <a:solidFill>
                  <a:schemeClr val="tx1"/>
                </a:solidFill>
              </a:rPr>
              <a:t> —</a:t>
            </a:r>
            <a:r>
              <a:rPr lang="ru-RU" sz="2000" i="1" dirty="0">
                <a:solidFill>
                  <a:schemeClr val="tx1"/>
                </a:solidFill>
              </a:rPr>
              <a:t> </a:t>
            </a:r>
            <a:r>
              <a:rPr lang="ru-RU" sz="2000" i="1" dirty="0" err="1">
                <a:solidFill>
                  <a:schemeClr val="tx1"/>
                </a:solidFill>
              </a:rPr>
              <a:t>параподії</a:t>
            </a:r>
            <a:r>
              <a:rPr lang="ru-RU" i="1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38" y="0"/>
            <a:ext cx="4714476" cy="6921253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120918" y="130628"/>
            <a:ext cx="6339982" cy="10045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Багатощетинкові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0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45" y="1262129"/>
            <a:ext cx="8547171" cy="525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13979" y="1225746"/>
            <a:ext cx="219195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dirty="0" err="1">
                <a:solidFill>
                  <a:srgbClr val="00421E"/>
                </a:solidFill>
                <a:latin typeface="Calibri" pitchFamily="34" charset="0"/>
              </a:rPr>
              <a:t>хетоптерус</a:t>
            </a:r>
            <a:r>
              <a:rPr lang="uk-UA" sz="2000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uk-UA" sz="2000" dirty="0" err="1">
                <a:solidFill>
                  <a:srgbClr val="00421E"/>
                </a:solidFill>
                <a:latin typeface="Calibri" pitchFamily="34" charset="0"/>
              </a:rPr>
              <a:t>різноногий</a:t>
            </a:r>
            <a:endParaRPr lang="ru-RU" sz="2000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50810" y="3236685"/>
            <a:ext cx="206447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dirty="0" err="1">
                <a:solidFill>
                  <a:srgbClr val="00421E"/>
                </a:solidFill>
                <a:latin typeface="Calibri" pitchFamily="34" charset="0"/>
              </a:rPr>
              <a:t>міксікола</a:t>
            </a:r>
            <a:r>
              <a:rPr lang="uk-UA" sz="2000" dirty="0">
                <a:solidFill>
                  <a:srgbClr val="00421E"/>
                </a:solidFill>
                <a:latin typeface="Calibri" pitchFamily="34" charset="0"/>
              </a:rPr>
              <a:t> лійковидна</a:t>
            </a:r>
            <a:endParaRPr lang="ru-RU" sz="2000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4008" y="3937343"/>
            <a:ext cx="192881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>
                <a:solidFill>
                  <a:srgbClr val="00421E"/>
                </a:solidFill>
                <a:latin typeface="Calibri" pitchFamily="34" charset="0"/>
              </a:rPr>
              <a:t>платинереїс</a:t>
            </a:r>
            <a:r>
              <a:rPr lang="uk-UA" sz="2000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uk-UA" sz="2000" dirty="0" err="1">
                <a:solidFill>
                  <a:srgbClr val="00421E"/>
                </a:solidFill>
                <a:latin typeface="Calibri" pitchFamily="34" charset="0"/>
              </a:rPr>
              <a:t>Дюмеріля</a:t>
            </a:r>
            <a:endParaRPr lang="ru-RU" sz="2000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1009" y="5859163"/>
            <a:ext cx="192881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>
                <a:solidFill>
                  <a:srgbClr val="00421E"/>
                </a:solidFill>
                <a:latin typeface="Calibri" pitchFamily="34" charset="0"/>
              </a:rPr>
              <a:t>спіробрахус</a:t>
            </a:r>
            <a:r>
              <a:rPr lang="uk-UA" sz="2000" dirty="0">
                <a:solidFill>
                  <a:srgbClr val="00421E"/>
                </a:solidFill>
                <a:latin typeface="Calibri" pitchFamily="34" charset="0"/>
              </a:rPr>
              <a:t> гігантський </a:t>
            </a:r>
            <a:endParaRPr lang="ru-RU" sz="2000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37397" y="5859163"/>
            <a:ext cx="178593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>
                <a:solidFill>
                  <a:srgbClr val="00421E"/>
                </a:solidFill>
                <a:latin typeface="Calibri" pitchFamily="34" charset="0"/>
              </a:rPr>
              <a:t>протула</a:t>
            </a:r>
            <a:r>
              <a:rPr lang="uk-UA" sz="2000" dirty="0">
                <a:solidFill>
                  <a:srgbClr val="00421E"/>
                </a:solidFill>
                <a:latin typeface="Calibri" pitchFamily="34" charset="0"/>
              </a:rPr>
              <a:t> чудова </a:t>
            </a:r>
            <a:endParaRPr lang="ru-RU" sz="2000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55445" y="1261471"/>
            <a:ext cx="185737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>
                <a:solidFill>
                  <a:srgbClr val="00421E"/>
                </a:solidFill>
                <a:latin typeface="Calibri" pitchFamily="34" charset="0"/>
              </a:rPr>
              <a:t>нереїс</a:t>
            </a:r>
            <a:r>
              <a:rPr lang="uk-UA" sz="2000" dirty="0">
                <a:solidFill>
                  <a:srgbClr val="00421E"/>
                </a:solidFill>
                <a:latin typeface="Calibri" pitchFamily="34" charset="0"/>
              </a:rPr>
              <a:t> зелений</a:t>
            </a:r>
            <a:endParaRPr lang="ru-RU" sz="2000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99416" y="3537233"/>
            <a:ext cx="221456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>
                <a:solidFill>
                  <a:srgbClr val="00421E"/>
                </a:solidFill>
                <a:latin typeface="Calibri" pitchFamily="34" charset="0"/>
              </a:rPr>
              <a:t>біспіра</a:t>
            </a:r>
            <a:r>
              <a:rPr lang="uk-UA" sz="2000" dirty="0">
                <a:solidFill>
                  <a:srgbClr val="00421E"/>
                </a:solidFill>
                <a:latin typeface="Calibri" pitchFamily="34" charset="0"/>
              </a:rPr>
              <a:t> коричнева</a:t>
            </a:r>
            <a:endParaRPr lang="ru-RU" sz="2000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55445" y="103031"/>
            <a:ext cx="8074921" cy="10045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Різноманітність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9831" y="4027531"/>
            <a:ext cx="100012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>
                <a:solidFill>
                  <a:srgbClr val="00421E"/>
                </a:solidFill>
                <a:latin typeface="Calibri" pitchFamily="34" charset="0"/>
              </a:rPr>
              <a:t>хлойя</a:t>
            </a:r>
            <a:endParaRPr lang="ru-RU" sz="2000" dirty="0">
              <a:solidFill>
                <a:srgbClr val="00421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9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662054" y="578998"/>
            <a:ext cx="5152574" cy="34513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Багато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із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багатощетинкових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червів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служать</a:t>
            </a:r>
            <a:r>
              <a:rPr lang="ru-RU" sz="2000" dirty="0">
                <a:solidFill>
                  <a:schemeClr val="tx1"/>
                </a:solidFill>
              </a:rPr>
              <a:t> основною </a:t>
            </a:r>
            <a:r>
              <a:rPr lang="ru-RU" sz="2000" dirty="0" err="1">
                <a:solidFill>
                  <a:schemeClr val="tx1"/>
                </a:solidFill>
              </a:rPr>
              <a:t>їжею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риб</a:t>
            </a:r>
            <a:r>
              <a:rPr lang="ru-RU" sz="2000" dirty="0">
                <a:solidFill>
                  <a:schemeClr val="tx1"/>
                </a:solidFill>
              </a:rPr>
              <a:t>, у </a:t>
            </a:r>
            <a:r>
              <a:rPr lang="ru-RU" sz="2000" dirty="0" err="1">
                <a:solidFill>
                  <a:schemeClr val="tx1"/>
                </a:solidFill>
              </a:rPr>
              <a:t>зв'яз­ку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чим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велике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значення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мають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кругообігу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речовин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природі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Наприклад</a:t>
            </a:r>
            <a:r>
              <a:rPr lang="ru-RU" sz="2000" dirty="0">
                <a:solidFill>
                  <a:schemeClr val="tx1"/>
                </a:solidFill>
              </a:rPr>
              <a:t>, один з </a:t>
            </a:r>
            <a:r>
              <a:rPr lang="ru-RU" sz="2000" dirty="0" err="1">
                <a:solidFill>
                  <a:schemeClr val="tx1"/>
                </a:solidFill>
              </a:rPr>
              <a:t>видів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кільчастих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червів</a:t>
            </a:r>
            <a:r>
              <a:rPr lang="ru-RU" sz="2000" dirty="0">
                <a:solidFill>
                  <a:schemeClr val="tx1"/>
                </a:solidFill>
              </a:rPr>
              <a:t> — </a:t>
            </a:r>
            <a:r>
              <a:rPr lang="ru-RU" sz="2000" dirty="0" err="1">
                <a:solidFill>
                  <a:schemeClr val="tx1"/>
                </a:solidFill>
              </a:rPr>
              <a:t>нереїда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живе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Азовському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морі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являється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основним</a:t>
            </a:r>
            <a:r>
              <a:rPr lang="ru-RU" sz="2000" dirty="0">
                <a:solidFill>
                  <a:schemeClr val="tx1"/>
                </a:solidFill>
              </a:rPr>
              <a:t> кормом </a:t>
            </a:r>
            <a:r>
              <a:rPr lang="ru-RU" sz="2000" dirty="0" err="1">
                <a:solidFill>
                  <a:schemeClr val="tx1"/>
                </a:solidFill>
              </a:rPr>
              <a:t>промислових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риб</a:t>
            </a:r>
            <a:r>
              <a:rPr lang="ru-RU" sz="2000" dirty="0">
                <a:solidFill>
                  <a:schemeClr val="tx1"/>
                </a:solidFill>
              </a:rPr>
              <a:t>.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3672" y="330686"/>
            <a:ext cx="6339982" cy="10045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Значення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68395" y="2498552"/>
            <a:ext cx="5595259" cy="39986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Дощові</a:t>
            </a:r>
            <a:r>
              <a:rPr lang="ru-RU" sz="2000" dirty="0">
                <a:solidFill>
                  <a:schemeClr val="tx1"/>
                </a:solidFill>
              </a:rPr>
              <a:t> черви </a:t>
            </a:r>
            <a:r>
              <a:rPr lang="ru-RU" sz="2000" dirty="0" err="1">
                <a:solidFill>
                  <a:schemeClr val="tx1"/>
                </a:solidFill>
              </a:rPr>
              <a:t>живляться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рослинними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рештками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знаходяться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ґрунті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пропускають</a:t>
            </a:r>
            <a:r>
              <a:rPr lang="ru-RU" sz="2000" dirty="0">
                <a:solidFill>
                  <a:schemeClr val="tx1"/>
                </a:solidFill>
              </a:rPr>
              <a:t> через кишки, </a:t>
            </a:r>
            <a:r>
              <a:rPr lang="ru-RU" sz="2000" dirty="0" err="1">
                <a:solidFill>
                  <a:schemeClr val="tx1"/>
                </a:solidFill>
              </a:rPr>
              <a:t>залишаючи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поверхні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купки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екскрементів</a:t>
            </a:r>
            <a:r>
              <a:rPr lang="ru-RU" sz="2000" dirty="0">
                <a:solidFill>
                  <a:schemeClr val="tx1"/>
                </a:solidFill>
              </a:rPr>
              <a:t>, до складу </a:t>
            </a:r>
            <a:r>
              <a:rPr lang="ru-RU" sz="2000" dirty="0" err="1">
                <a:solidFill>
                  <a:schemeClr val="tx1"/>
                </a:solidFill>
              </a:rPr>
              <a:t>яких</a:t>
            </a:r>
            <a:r>
              <a:rPr lang="ru-RU" sz="2000" dirty="0">
                <a:solidFill>
                  <a:schemeClr val="tx1"/>
                </a:solidFill>
              </a:rPr>
              <a:t> входить </a:t>
            </a:r>
            <a:r>
              <a:rPr lang="ru-RU" sz="2000" dirty="0" err="1">
                <a:solidFill>
                  <a:schemeClr val="tx1"/>
                </a:solidFill>
              </a:rPr>
              <a:t>ґрунт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Цим</a:t>
            </a:r>
            <a:r>
              <a:rPr lang="ru-RU" sz="2000" dirty="0">
                <a:solidFill>
                  <a:schemeClr val="tx1"/>
                </a:solidFill>
              </a:rPr>
              <a:t> вони </a:t>
            </a:r>
            <a:r>
              <a:rPr lang="ru-RU" sz="2000" dirty="0" err="1">
                <a:solidFill>
                  <a:schemeClr val="tx1"/>
                </a:solidFill>
              </a:rPr>
              <a:t>сприяють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перемішуванню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розпушуванню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ґрунту</a:t>
            </a:r>
            <a:r>
              <a:rPr lang="ru-RU" sz="2000" dirty="0">
                <a:solidFill>
                  <a:schemeClr val="tx1"/>
                </a:solidFill>
              </a:rPr>
              <a:t>, а </a:t>
            </a:r>
            <a:r>
              <a:rPr lang="ru-RU" sz="2000" dirty="0" err="1">
                <a:solidFill>
                  <a:schemeClr val="tx1"/>
                </a:solidFill>
              </a:rPr>
              <a:t>також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збагаченню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його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органічні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речовини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поліпшенню</a:t>
            </a:r>
            <a:r>
              <a:rPr lang="ru-RU" sz="2000" dirty="0">
                <a:solidFill>
                  <a:schemeClr val="tx1"/>
                </a:solidFill>
              </a:rPr>
              <a:t> водного і газового балан­су </a:t>
            </a:r>
            <a:r>
              <a:rPr lang="ru-RU" sz="2000" dirty="0" err="1">
                <a:solidFill>
                  <a:schemeClr val="tx1"/>
                </a:solidFill>
              </a:rPr>
              <a:t>ґрунту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Ще</a:t>
            </a:r>
            <a:r>
              <a:rPr lang="ru-RU" sz="2000" dirty="0">
                <a:solidFill>
                  <a:schemeClr val="tx1"/>
                </a:solidFill>
              </a:rPr>
              <a:t> Ч. </a:t>
            </a:r>
            <a:r>
              <a:rPr lang="ru-RU" sz="2000" dirty="0" err="1">
                <a:solidFill>
                  <a:schemeClr val="tx1"/>
                </a:solidFill>
              </a:rPr>
              <a:t>Дарвін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відмічав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корисний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вплив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кільчас­тих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червів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родючість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ґрунту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77311" y="4171322"/>
            <a:ext cx="4122059" cy="17256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Багатощетинковий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черв'як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туземці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Полінезії</a:t>
            </a:r>
            <a:r>
              <a:rPr lang="ru-RU" sz="2000" dirty="0">
                <a:solidFill>
                  <a:schemeClr val="tx1"/>
                </a:solidFill>
              </a:rPr>
              <a:t> назвали «</a:t>
            </a:r>
            <a:r>
              <a:rPr lang="ru-RU" sz="2000" dirty="0" err="1">
                <a:solidFill>
                  <a:schemeClr val="tx1"/>
                </a:solidFill>
              </a:rPr>
              <a:t>палоло</a:t>
            </a:r>
            <a:r>
              <a:rPr lang="ru-RU" sz="2000" dirty="0">
                <a:solidFill>
                  <a:schemeClr val="tx1"/>
                </a:solidFill>
              </a:rPr>
              <a:t>», </a:t>
            </a:r>
            <a:r>
              <a:rPr lang="ru-RU" sz="2000" dirty="0" err="1">
                <a:solidFill>
                  <a:schemeClr val="tx1"/>
                </a:solidFill>
              </a:rPr>
              <a:t>використовується</a:t>
            </a:r>
            <a:r>
              <a:rPr lang="ru-RU" sz="2000" dirty="0">
                <a:solidFill>
                  <a:schemeClr val="tx1"/>
                </a:solidFill>
              </a:rPr>
              <a:t> ними в </a:t>
            </a:r>
            <a:r>
              <a:rPr lang="ru-RU" sz="2000" dirty="0" err="1">
                <a:solidFill>
                  <a:schemeClr val="tx1"/>
                </a:solidFill>
              </a:rPr>
              <a:t>їжу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68395" y="1529123"/>
            <a:ext cx="5101776" cy="7755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err="1" smtClean="0">
                <a:solidFill>
                  <a:srgbClr val="00421E"/>
                </a:solidFill>
                <a:latin typeface="Calibri" pitchFamily="34" charset="0"/>
              </a:rPr>
              <a:t>Беруть</a:t>
            </a:r>
            <a:r>
              <a:rPr lang="ru-RU" sz="2000" dirty="0" smtClean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sz="2000" dirty="0">
                <a:solidFill>
                  <a:srgbClr val="00421E"/>
                </a:solidFill>
                <a:latin typeface="Calibri" pitchFamily="34" charset="0"/>
              </a:rPr>
              <a:t>участь у </a:t>
            </a:r>
            <a:r>
              <a:rPr lang="ru-RU" sz="2000" dirty="0" err="1">
                <a:solidFill>
                  <a:srgbClr val="00421E"/>
                </a:solidFill>
                <a:latin typeface="Calibri" pitchFamily="34" charset="0"/>
              </a:rPr>
              <a:t>біологічному</a:t>
            </a:r>
            <a:r>
              <a:rPr lang="ru-RU" sz="2000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rgbClr val="00421E"/>
                </a:solidFill>
                <a:latin typeface="Calibri" pitchFamily="34" charset="0"/>
              </a:rPr>
              <a:t>очищенні</a:t>
            </a:r>
            <a:r>
              <a:rPr lang="ru-RU" sz="2000" dirty="0">
                <a:solidFill>
                  <a:srgbClr val="00421E"/>
                </a:solidFill>
                <a:latin typeface="Calibri" pitchFamily="34" charset="0"/>
              </a:rPr>
              <a:t> води</a:t>
            </a:r>
          </a:p>
        </p:txBody>
      </p:sp>
    </p:spTree>
    <p:extLst>
      <p:ext uri="{BB962C8B-B14F-4D97-AF65-F5344CB8AC3E}">
        <p14:creationId xmlns:p14="http://schemas.microsoft.com/office/powerpoint/2010/main" val="94321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31" y="471534"/>
            <a:ext cx="5449207" cy="40687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45" y="2945504"/>
            <a:ext cx="5978942" cy="398596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175657" y="0"/>
            <a:ext cx="5544457" cy="38390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400" b="1" dirty="0" err="1" smtClean="0">
                <a:solidFill>
                  <a:schemeClr val="tx1"/>
                </a:solidFill>
              </a:rPr>
              <a:t>Гірудотерапія</a:t>
            </a:r>
            <a:r>
              <a:rPr lang="uk-UA" sz="2400" b="1" dirty="0" smtClean="0">
                <a:solidFill>
                  <a:schemeClr val="tx1"/>
                </a:solidFill>
              </a:rPr>
              <a:t>-</a:t>
            </a:r>
            <a:r>
              <a:rPr lang="uk-UA" sz="2400" dirty="0" smtClean="0">
                <a:solidFill>
                  <a:srgbClr val="00421E"/>
                </a:solidFill>
                <a:latin typeface="Calibri" pitchFamily="34" charset="0"/>
              </a:rPr>
              <a:t>лікування </a:t>
            </a:r>
            <a:r>
              <a:rPr lang="uk-UA" sz="2400" dirty="0">
                <a:solidFill>
                  <a:srgbClr val="00421E"/>
                </a:solidFill>
                <a:latin typeface="Calibri" pitchFamily="34" charset="0"/>
              </a:rPr>
              <a:t>п'явками </a:t>
            </a:r>
          </a:p>
          <a:p>
            <a:pPr algn="ctr">
              <a:defRPr/>
            </a:pPr>
            <a:r>
              <a:rPr lang="uk-UA" sz="2400" dirty="0">
                <a:solidFill>
                  <a:srgbClr val="00421E"/>
                </a:solidFill>
                <a:latin typeface="Calibri" pitchFamily="34" charset="0"/>
              </a:rPr>
              <a:t>за спеціальними схемами; </a:t>
            </a:r>
            <a:endParaRPr lang="uk-UA" sz="2400" dirty="0" smtClean="0">
              <a:solidFill>
                <a:srgbClr val="00421E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2400" dirty="0" err="1" smtClean="0">
                <a:solidFill>
                  <a:srgbClr val="00421E"/>
                </a:solidFill>
                <a:latin typeface="Calibri" pitchFamily="34" charset="0"/>
              </a:rPr>
              <a:t>висмоктуючи</a:t>
            </a:r>
            <a:r>
              <a:rPr lang="ru-RU" sz="2400" dirty="0" smtClean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sz="2400" dirty="0">
                <a:solidFill>
                  <a:srgbClr val="00421E"/>
                </a:solidFill>
                <a:latin typeface="Calibri" pitchFamily="34" charset="0"/>
              </a:rPr>
              <a:t>кров, </a:t>
            </a:r>
          </a:p>
          <a:p>
            <a:pPr algn="ctr">
              <a:defRPr/>
            </a:pPr>
            <a:r>
              <a:rPr lang="ru-RU" sz="2400" dirty="0">
                <a:solidFill>
                  <a:srgbClr val="00421E"/>
                </a:solidFill>
                <a:latin typeface="Calibri" pitchFamily="34" charset="0"/>
              </a:rPr>
              <a:t>вони </a:t>
            </a:r>
            <a:r>
              <a:rPr lang="ru-RU" sz="2400" dirty="0" err="1">
                <a:solidFill>
                  <a:srgbClr val="00421E"/>
                </a:solidFill>
                <a:latin typeface="Calibri" pitchFamily="34" charset="0"/>
              </a:rPr>
              <a:t>зменшують</a:t>
            </a:r>
            <a:r>
              <a:rPr lang="ru-RU" sz="2400" dirty="0">
                <a:solidFill>
                  <a:srgbClr val="00421E"/>
                </a:solidFill>
                <a:latin typeface="Calibri" pitchFamily="34" charset="0"/>
              </a:rPr>
              <a:t> набряк, </a:t>
            </a:r>
          </a:p>
          <a:p>
            <a:pPr algn="ctr">
              <a:defRPr/>
            </a:pPr>
            <a:r>
              <a:rPr lang="ru-RU" sz="2400" dirty="0" err="1">
                <a:solidFill>
                  <a:srgbClr val="00421E"/>
                </a:solidFill>
                <a:latin typeface="Calibri" pitchFamily="34" charset="0"/>
              </a:rPr>
              <a:t>гірудин</a:t>
            </a:r>
            <a:r>
              <a:rPr lang="ru-RU" sz="2400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srgbClr val="00421E"/>
                </a:solidFill>
                <a:latin typeface="Calibri" pitchFamily="34" charset="0"/>
              </a:rPr>
              <a:t>розблоковує</a:t>
            </a:r>
            <a:r>
              <a:rPr lang="ru-RU" sz="2400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srgbClr val="00421E"/>
                </a:solidFill>
                <a:latin typeface="Calibri" pitchFamily="34" charset="0"/>
              </a:rPr>
              <a:t>мікрокапіляри</a:t>
            </a:r>
            <a:r>
              <a:rPr lang="ru-RU" sz="2400" dirty="0">
                <a:solidFill>
                  <a:srgbClr val="00421E"/>
                </a:solidFill>
                <a:latin typeface="Calibri" pitchFamily="34" charset="0"/>
              </a:rPr>
              <a:t> і </a:t>
            </a:r>
            <a:r>
              <a:rPr lang="ru-RU" sz="2400" dirty="0" err="1">
                <a:solidFill>
                  <a:srgbClr val="00421E"/>
                </a:solidFill>
                <a:latin typeface="Calibri" pitchFamily="34" charset="0"/>
              </a:rPr>
              <a:t>покращує</a:t>
            </a:r>
            <a:r>
              <a:rPr lang="ru-RU" sz="2400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srgbClr val="00421E"/>
                </a:solidFill>
                <a:latin typeface="Calibri" pitchFamily="34" charset="0"/>
              </a:rPr>
              <a:t>кровопостачання</a:t>
            </a:r>
            <a:r>
              <a:rPr lang="ru-RU" sz="2400" dirty="0">
                <a:solidFill>
                  <a:srgbClr val="00421E"/>
                </a:solidFill>
                <a:latin typeface="Calibri" pitchFamily="34" charset="0"/>
              </a:rPr>
              <a:t>, </a:t>
            </a:r>
          </a:p>
          <a:p>
            <a:pPr algn="ctr">
              <a:defRPr/>
            </a:pPr>
            <a:r>
              <a:rPr lang="ru-RU" sz="2400" dirty="0" err="1">
                <a:solidFill>
                  <a:srgbClr val="00421E"/>
                </a:solidFill>
                <a:latin typeface="Calibri" pitchFamily="34" charset="0"/>
              </a:rPr>
              <a:t>інші</a:t>
            </a:r>
            <a:r>
              <a:rPr lang="ru-RU" sz="2400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srgbClr val="00421E"/>
                </a:solidFill>
                <a:latin typeface="Calibri" pitchFamily="34" charset="0"/>
              </a:rPr>
              <a:t>ферменти</a:t>
            </a:r>
            <a:r>
              <a:rPr lang="ru-RU" sz="2400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srgbClr val="00421E"/>
                </a:solidFill>
                <a:latin typeface="Calibri" pitchFamily="34" charset="0"/>
              </a:rPr>
              <a:t>знімають</a:t>
            </a:r>
            <a:r>
              <a:rPr lang="ru-RU" sz="2400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srgbClr val="00421E"/>
                </a:solidFill>
                <a:latin typeface="Calibri" pitchFamily="34" charset="0"/>
              </a:rPr>
              <a:t>запальний</a:t>
            </a:r>
            <a:r>
              <a:rPr lang="ru-RU" sz="2400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srgbClr val="00421E"/>
                </a:solidFill>
                <a:latin typeface="Calibri" pitchFamily="34" charset="0"/>
              </a:rPr>
              <a:t>процес</a:t>
            </a:r>
            <a:endParaRPr lang="ru-RU" sz="2400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89655" y="4979330"/>
            <a:ext cx="4225358" cy="10045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tx1"/>
                </a:solidFill>
              </a:rPr>
              <a:t>Гірудотерапія</a:t>
            </a:r>
            <a:r>
              <a:rPr lang="uk-UA" sz="1200" b="1" dirty="0" smtClean="0">
                <a:solidFill>
                  <a:schemeClr val="tx1"/>
                </a:solidFill>
              </a:rPr>
              <a:t>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4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58551" y="397414"/>
            <a:ext cx="5660567" cy="11982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Чи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знаєте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ви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що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…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62334" y="4813213"/>
            <a:ext cx="7839243" cy="18012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У 1982 </a:t>
            </a:r>
            <a:r>
              <a:rPr lang="ru-RU" sz="2000" dirty="0" err="1"/>
              <a:t>році</a:t>
            </a:r>
            <a:r>
              <a:rPr lang="ru-RU" sz="2000" dirty="0"/>
              <a:t> в </a:t>
            </a:r>
            <a:r>
              <a:rPr lang="ru-RU" sz="2000" dirty="0" err="1"/>
              <a:t>Англії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знайдений</a:t>
            </a:r>
            <a:r>
              <a:rPr lang="ru-RU" sz="2000" dirty="0"/>
              <a:t> </a:t>
            </a:r>
            <a:r>
              <a:rPr lang="ru-RU" sz="2000" dirty="0" err="1"/>
              <a:t>дощовий</a:t>
            </a:r>
            <a:r>
              <a:rPr lang="ru-RU" sz="2000" dirty="0"/>
              <a:t> </a:t>
            </a:r>
            <a:r>
              <a:rPr lang="ru-RU" sz="2000" dirty="0" err="1"/>
              <a:t>черв'як</a:t>
            </a:r>
            <a:r>
              <a:rPr lang="ru-RU" sz="2000" dirty="0"/>
              <a:t> </a:t>
            </a:r>
            <a:r>
              <a:rPr lang="ru-RU" sz="2000" dirty="0" err="1"/>
              <a:t>завдовжки</a:t>
            </a:r>
            <a:r>
              <a:rPr lang="ru-RU" sz="2000" dirty="0"/>
              <a:t> 1,5 м. </a:t>
            </a:r>
            <a:r>
              <a:rPr lang="ru-RU" sz="2000" dirty="0" err="1"/>
              <a:t>Проте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менший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</a:t>
            </a:r>
            <a:r>
              <a:rPr lang="ru-RU" sz="2000" dirty="0" err="1"/>
              <a:t>австралійські</a:t>
            </a:r>
            <a:r>
              <a:rPr lang="ru-RU" sz="2000" dirty="0"/>
              <a:t> й </a:t>
            </a:r>
            <a:r>
              <a:rPr lang="ru-RU" sz="2000" dirty="0" err="1"/>
              <a:t>південноамериканські</a:t>
            </a:r>
            <a:r>
              <a:rPr lang="ru-RU" sz="2000" dirty="0"/>
              <a:t> </a:t>
            </a:r>
            <a:r>
              <a:rPr lang="ru-RU" sz="2000" dirty="0" err="1"/>
              <a:t>види</a:t>
            </a:r>
            <a:r>
              <a:rPr lang="ru-RU" sz="2000" dirty="0"/>
              <a:t> (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довжина</a:t>
            </a:r>
            <a:r>
              <a:rPr lang="ru-RU" sz="2000" dirty="0"/>
              <a:t> </a:t>
            </a:r>
            <a:r>
              <a:rPr lang="ru-RU" sz="2000" dirty="0" err="1"/>
              <a:t>складає</a:t>
            </a:r>
            <a:r>
              <a:rPr lang="ru-RU" sz="2000" dirty="0"/>
              <a:t> 3 м).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20583" y="2570661"/>
            <a:ext cx="5598626" cy="20218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/>
              <a:t>Викопні черв'яки, що нагадують сучасних дощових черв'яків, були знайдені в геологічних шарах віком приблизно 600 мільйонів років.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09361" y="2791326"/>
            <a:ext cx="4817002" cy="18012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На </a:t>
            </a:r>
            <a:r>
              <a:rPr lang="ru-RU" sz="2000" dirty="0" err="1"/>
              <a:t>підставі</a:t>
            </a:r>
            <a:r>
              <a:rPr lang="ru-RU" sz="2000" dirty="0"/>
              <a:t> </a:t>
            </a:r>
            <a:r>
              <a:rPr lang="ru-RU" sz="2000" dirty="0" err="1"/>
              <a:t>зважування</a:t>
            </a:r>
            <a:r>
              <a:rPr lang="ru-RU" sz="2000" dirty="0"/>
              <a:t> </a:t>
            </a:r>
            <a:r>
              <a:rPr lang="ru-RU" sz="2000" dirty="0" err="1"/>
              <a:t>відходів</a:t>
            </a:r>
            <a:r>
              <a:rPr lang="ru-RU" sz="2000" dirty="0"/>
              <a:t> </a:t>
            </a:r>
            <a:r>
              <a:rPr lang="ru-RU" sz="2000" dirty="0" err="1"/>
              <a:t>звичайних</a:t>
            </a:r>
            <a:r>
              <a:rPr lang="ru-RU" sz="2000" dirty="0"/>
              <a:t> </a:t>
            </a:r>
            <a:r>
              <a:rPr lang="ru-RU" sz="2000" dirty="0" err="1"/>
              <a:t>дощових</a:t>
            </a:r>
            <a:r>
              <a:rPr lang="ru-RU" sz="2000" dirty="0"/>
              <a:t> </a:t>
            </a:r>
            <a:r>
              <a:rPr lang="ru-RU" sz="2000" dirty="0" err="1"/>
              <a:t>черв'яків</a:t>
            </a:r>
            <a:r>
              <a:rPr lang="ru-RU" sz="2000" dirty="0"/>
              <a:t> на </a:t>
            </a:r>
            <a:r>
              <a:rPr lang="ru-RU" sz="2000" dirty="0" err="1"/>
              <a:t>площі</a:t>
            </a:r>
            <a:r>
              <a:rPr lang="ru-RU" sz="2000" dirty="0"/>
              <a:t> 1 м2 </a:t>
            </a:r>
            <a:r>
              <a:rPr lang="ru-RU" sz="2000" dirty="0" err="1"/>
              <a:t>протягом</a:t>
            </a:r>
            <a:r>
              <a:rPr lang="ru-RU" sz="2000" dirty="0"/>
              <a:t> року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зробити</a:t>
            </a:r>
            <a:r>
              <a:rPr lang="ru-RU" sz="2000" dirty="0"/>
              <a:t> </a:t>
            </a:r>
            <a:r>
              <a:rPr lang="ru-RU" sz="2000" dirty="0" err="1"/>
              <a:t>висновок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дощовий</a:t>
            </a:r>
            <a:r>
              <a:rPr lang="ru-RU" sz="2000" dirty="0"/>
              <a:t> </a:t>
            </a:r>
            <a:r>
              <a:rPr lang="ru-RU" sz="2000" dirty="0" err="1"/>
              <a:t>черв'як</a:t>
            </a:r>
            <a:r>
              <a:rPr lang="ru-RU" sz="2000" dirty="0"/>
              <a:t> </a:t>
            </a:r>
            <a:r>
              <a:rPr lang="ru-RU" sz="2000" dirty="0" err="1"/>
              <a:t>виносить</a:t>
            </a:r>
            <a:r>
              <a:rPr lang="ru-RU" sz="2000" dirty="0"/>
              <a:t> за </a:t>
            </a:r>
            <a:r>
              <a:rPr lang="ru-RU" sz="2000" dirty="0" err="1"/>
              <a:t>цей</a:t>
            </a:r>
            <a:r>
              <a:rPr lang="ru-RU" sz="2000" dirty="0"/>
              <a:t> час на </a:t>
            </a:r>
            <a:r>
              <a:rPr lang="ru-RU" sz="2000" dirty="0" err="1"/>
              <a:t>поверхню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 6 кг </a:t>
            </a:r>
            <a:r>
              <a:rPr lang="ru-RU" sz="2000" dirty="0" err="1"/>
              <a:t>екскрементів</a:t>
            </a:r>
            <a:r>
              <a:rPr lang="ru-RU" sz="2000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96978" y="618079"/>
            <a:ext cx="6229385" cy="18012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звичайний</a:t>
            </a:r>
            <a:r>
              <a:rPr lang="ru-RU" sz="2000" dirty="0"/>
              <a:t> </a:t>
            </a:r>
            <a:r>
              <a:rPr lang="ru-RU" sz="2000" dirty="0" err="1"/>
              <a:t>дощовий</a:t>
            </a:r>
            <a:r>
              <a:rPr lang="ru-RU" sz="2000" dirty="0"/>
              <a:t> </a:t>
            </a:r>
            <a:r>
              <a:rPr lang="ru-RU" sz="2000" dirty="0" err="1"/>
              <a:t>черв'як</a:t>
            </a:r>
            <a:r>
              <a:rPr lang="ru-RU" sz="2000" dirty="0"/>
              <a:t> </a:t>
            </a:r>
            <a:r>
              <a:rPr lang="ru-RU" sz="2000" dirty="0" err="1"/>
              <a:t>втратить</a:t>
            </a:r>
            <a:r>
              <a:rPr lang="ru-RU" sz="2000" dirty="0"/>
              <a:t> </a:t>
            </a:r>
            <a:r>
              <a:rPr lang="ru-RU" sz="2000" dirty="0" err="1"/>
              <a:t>кінець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, у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найчастіше</a:t>
            </a:r>
            <a:r>
              <a:rPr lang="ru-RU" sz="2000" dirty="0"/>
              <a:t> </a:t>
            </a:r>
            <a:r>
              <a:rPr lang="ru-RU" sz="2000" dirty="0" err="1"/>
              <a:t>виростає</a:t>
            </a:r>
            <a:r>
              <a:rPr lang="ru-RU" sz="2000" dirty="0"/>
              <a:t> </a:t>
            </a:r>
            <a:r>
              <a:rPr lang="ru-RU" sz="2000" dirty="0" err="1"/>
              <a:t>новий</a:t>
            </a:r>
            <a:r>
              <a:rPr lang="ru-RU" sz="2000" dirty="0"/>
              <a:t>. </a:t>
            </a:r>
            <a:r>
              <a:rPr lang="ru-RU" sz="2000" dirty="0" err="1"/>
              <a:t>Проте</a:t>
            </a:r>
            <a:r>
              <a:rPr lang="ru-RU" sz="2000" dirty="0"/>
              <a:t> </a:t>
            </a:r>
            <a:r>
              <a:rPr lang="ru-RU" sz="2000" dirty="0" err="1"/>
              <a:t>ніколи</a:t>
            </a:r>
            <a:r>
              <a:rPr lang="ru-RU" sz="2000" dirty="0"/>
              <a:t> з </a:t>
            </a:r>
            <a:r>
              <a:rPr lang="ru-RU" sz="2000" dirty="0" err="1"/>
              <a:t>двох</a:t>
            </a:r>
            <a:r>
              <a:rPr lang="ru-RU" sz="2000" dirty="0"/>
              <a:t> </a:t>
            </a:r>
            <a:r>
              <a:rPr lang="ru-RU" sz="2000" dirty="0" err="1"/>
              <a:t>частин</a:t>
            </a:r>
            <a:r>
              <a:rPr lang="ru-RU" sz="2000" dirty="0"/>
              <a:t> не </a:t>
            </a:r>
            <a:r>
              <a:rPr lang="ru-RU" sz="2000" dirty="0" err="1"/>
              <a:t>з'явиться</a:t>
            </a:r>
            <a:r>
              <a:rPr lang="ru-RU" sz="2000" dirty="0"/>
              <a:t> два </a:t>
            </a:r>
            <a:r>
              <a:rPr lang="ru-RU" sz="2000" dirty="0" err="1"/>
              <a:t>дощових</a:t>
            </a:r>
            <a:r>
              <a:rPr lang="ru-RU" sz="2000" dirty="0"/>
              <a:t> </a:t>
            </a:r>
            <a:r>
              <a:rPr lang="ru-RU" sz="2000" dirty="0" err="1"/>
              <a:t>черв'яки</a:t>
            </a:r>
            <a:r>
              <a:rPr lang="ru-RU" sz="2000" dirty="0"/>
              <a:t>. </a:t>
            </a:r>
            <a:r>
              <a:rPr lang="ru-RU" sz="2000" dirty="0" err="1"/>
              <a:t>Звичайний</a:t>
            </a:r>
            <a:r>
              <a:rPr lang="ru-RU" sz="2000" dirty="0"/>
              <a:t> </a:t>
            </a:r>
            <a:r>
              <a:rPr lang="ru-RU" sz="2000" dirty="0" err="1"/>
              <a:t>дощовий</a:t>
            </a:r>
            <a:r>
              <a:rPr lang="ru-RU" sz="2000" dirty="0"/>
              <a:t> </a:t>
            </a:r>
            <a:r>
              <a:rPr lang="ru-RU" sz="2000" dirty="0" err="1"/>
              <a:t>черв'як</a:t>
            </a:r>
            <a:r>
              <a:rPr lang="ru-RU" sz="2000" dirty="0"/>
              <a:t>,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розрізають</a:t>
            </a:r>
            <a:r>
              <a:rPr lang="ru-RU" sz="2000" dirty="0"/>
              <a:t> </a:t>
            </a:r>
            <a:r>
              <a:rPr lang="ru-RU" sz="2000" dirty="0" err="1"/>
              <a:t>навпіл</a:t>
            </a:r>
            <a:r>
              <a:rPr lang="ru-RU" sz="2000" dirty="0"/>
              <a:t>, </a:t>
            </a:r>
            <a:r>
              <a:rPr lang="ru-RU" sz="2000" dirty="0" err="1"/>
              <a:t>гине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307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8823">
            <a:off x="2582087" y="312453"/>
            <a:ext cx="3915679" cy="486765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47571" y="46943"/>
            <a:ext cx="3685503" cy="23031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РОЗМНОЖЕННЯ</a:t>
            </a:r>
            <a:r>
              <a:rPr lang="ru-RU" dirty="0">
                <a:solidFill>
                  <a:schemeClr val="tx1"/>
                </a:solidFill>
              </a:rPr>
              <a:t>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i="1" dirty="0" err="1">
                <a:solidFill>
                  <a:schemeClr val="tx1"/>
                </a:solidFill>
              </a:rPr>
              <a:t>Статеве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дозрівання</a:t>
            </a:r>
            <a:r>
              <a:rPr lang="ru-RU" i="1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 з 6-18 </a:t>
            </a:r>
            <a:r>
              <a:rPr lang="ru-RU" i="1" dirty="0" err="1">
                <a:solidFill>
                  <a:schemeClr val="tx1"/>
                </a:solidFill>
              </a:rPr>
              <a:t>Шлюбний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період</a:t>
            </a:r>
            <a:r>
              <a:rPr lang="ru-RU" i="1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вологі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теплі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літні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ночі</a:t>
            </a:r>
            <a:r>
              <a:rPr lang="ru-RU" dirty="0">
                <a:solidFill>
                  <a:schemeClr val="tx1"/>
                </a:solidFill>
              </a:rPr>
              <a:t>.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i="1" dirty="0" err="1">
                <a:solidFill>
                  <a:schemeClr val="tx1"/>
                </a:solidFill>
              </a:rPr>
              <a:t>Кількість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яєць</a:t>
            </a:r>
            <a:r>
              <a:rPr lang="ru-RU" i="1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 20 у </a:t>
            </a:r>
            <a:r>
              <a:rPr lang="ru-RU" dirty="0" err="1">
                <a:solidFill>
                  <a:schemeClr val="tx1"/>
                </a:solidFill>
              </a:rPr>
              <a:t>коконі</a:t>
            </a:r>
            <a:r>
              <a:rPr lang="ru-RU" dirty="0">
                <a:solidFill>
                  <a:schemeClr val="tx1"/>
                </a:solidFill>
              </a:rPr>
              <a:t>.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i="1" dirty="0" err="1">
                <a:solidFill>
                  <a:schemeClr val="tx1"/>
                </a:solidFill>
              </a:rPr>
              <a:t>Інкубаційний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місяців</a:t>
            </a:r>
            <a:r>
              <a:rPr lang="ru-RU" dirty="0">
                <a:solidFill>
                  <a:schemeClr val="tx1"/>
                </a:solidFill>
              </a:rPr>
              <a:t>.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i="1" dirty="0" err="1" smtClean="0">
                <a:solidFill>
                  <a:schemeClr val="tx1"/>
                </a:solidFill>
              </a:rPr>
              <a:t>період</a:t>
            </a:r>
            <a:r>
              <a:rPr lang="ru-RU" i="1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 1-5 </a:t>
            </a:r>
            <a:r>
              <a:rPr lang="ru-RU" dirty="0" err="1">
                <a:solidFill>
                  <a:schemeClr val="tx1"/>
                </a:solidFill>
              </a:rPr>
              <a:t>місяців</a:t>
            </a:r>
            <a:r>
              <a:rPr lang="ru-RU" dirty="0">
                <a:solidFill>
                  <a:schemeClr val="tx1"/>
                </a:solidFill>
              </a:rPr>
              <a:t>. 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03158" y="4894271"/>
            <a:ext cx="2949262" cy="18674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chemeClr val="tx1"/>
                </a:solidFill>
              </a:rPr>
              <a:t>РОЗМІРИ</a:t>
            </a:r>
            <a:r>
              <a:rPr lang="ru-RU" dirty="0">
                <a:solidFill>
                  <a:schemeClr val="tx1"/>
                </a:solidFill>
              </a:rPr>
              <a:t>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i="1" dirty="0" err="1">
                <a:solidFill>
                  <a:schemeClr val="tx1"/>
                </a:solidFill>
              </a:rPr>
              <a:t>Довжина</a:t>
            </a:r>
            <a:r>
              <a:rPr lang="ru-RU" i="1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зазвичай</a:t>
            </a:r>
            <a:r>
              <a:rPr lang="ru-RU" dirty="0">
                <a:solidFill>
                  <a:schemeClr val="tx1"/>
                </a:solidFill>
              </a:rPr>
              <a:t> до 30 см, </a:t>
            </a:r>
            <a:r>
              <a:rPr lang="ru-RU" dirty="0" err="1">
                <a:solidFill>
                  <a:schemeClr val="tx1"/>
                </a:solidFill>
              </a:rPr>
              <a:t>іноді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більше</a:t>
            </a:r>
            <a:r>
              <a:rPr lang="ru-RU" dirty="0">
                <a:solidFill>
                  <a:schemeClr val="tx1"/>
                </a:solidFill>
              </a:rPr>
              <a:t>. 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55907" y="4469268"/>
            <a:ext cx="4546242" cy="22924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rgbClr val="1D5253"/>
                </a:solidFill>
              </a:rPr>
              <a:t>СПОСІБ ЖИТТЯ</a:t>
            </a:r>
            <a:r>
              <a:rPr lang="ru-RU" dirty="0">
                <a:solidFill>
                  <a:srgbClr val="1D5253"/>
                </a:solidFill>
              </a:rPr>
              <a:t> </a:t>
            </a:r>
            <a:br>
              <a:rPr lang="ru-RU" dirty="0">
                <a:solidFill>
                  <a:srgbClr val="1D5253"/>
                </a:solidFill>
              </a:rPr>
            </a:br>
            <a:r>
              <a:rPr lang="ru-RU" i="1" dirty="0" err="1">
                <a:solidFill>
                  <a:schemeClr val="tx1"/>
                </a:solidFill>
              </a:rPr>
              <a:t>Звички</a:t>
            </a:r>
            <a:r>
              <a:rPr lang="ru-RU" i="1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одинаки</a:t>
            </a:r>
            <a:r>
              <a:rPr lang="ru-RU" dirty="0">
                <a:solidFill>
                  <a:schemeClr val="tx1"/>
                </a:solidFill>
              </a:rPr>
              <a:t>; у </a:t>
            </a:r>
            <a:r>
              <a:rPr lang="ru-RU" dirty="0" err="1">
                <a:solidFill>
                  <a:schemeClr val="tx1"/>
                </a:solidFill>
              </a:rPr>
              <a:t>холодні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сухі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нерухомо</a:t>
            </a:r>
            <a:r>
              <a:rPr lang="ru-RU" dirty="0">
                <a:solidFill>
                  <a:schemeClr val="tx1"/>
                </a:solidFill>
              </a:rPr>
              <a:t> лежать у </a:t>
            </a:r>
            <a:r>
              <a:rPr lang="ru-RU" dirty="0" err="1">
                <a:solidFill>
                  <a:schemeClr val="tx1"/>
                </a:solidFill>
              </a:rPr>
              <a:t>землі</a:t>
            </a:r>
            <a:r>
              <a:rPr lang="ru-RU" dirty="0">
                <a:solidFill>
                  <a:schemeClr val="tx1"/>
                </a:solidFill>
              </a:rPr>
              <a:t>.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i="1" dirty="0" err="1">
                <a:solidFill>
                  <a:schemeClr val="tx1"/>
                </a:solidFill>
              </a:rPr>
              <a:t>Їжа</a:t>
            </a:r>
            <a:r>
              <a:rPr lang="ru-RU" i="1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 земля,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залишки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іноді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дрібна</a:t>
            </a:r>
            <a:r>
              <a:rPr lang="ru-RU" dirty="0">
                <a:solidFill>
                  <a:schemeClr val="tx1"/>
                </a:solidFill>
              </a:rPr>
              <a:t> падаль.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i="1" dirty="0" err="1">
                <a:solidFill>
                  <a:schemeClr val="tx1"/>
                </a:solidFill>
              </a:rPr>
              <a:t>Тривалість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життя</a:t>
            </a:r>
            <a:r>
              <a:rPr lang="ru-RU" i="1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 у </a:t>
            </a:r>
            <a:r>
              <a:rPr lang="ru-RU" dirty="0" err="1">
                <a:solidFill>
                  <a:schemeClr val="tx1"/>
                </a:solidFill>
              </a:rPr>
              <a:t>неволі</a:t>
            </a:r>
            <a:r>
              <a:rPr lang="ru-RU" dirty="0">
                <a:solidFill>
                  <a:schemeClr val="tx1"/>
                </a:solidFill>
              </a:rPr>
              <a:t> до 6 </a:t>
            </a:r>
            <a:r>
              <a:rPr lang="ru-RU" dirty="0" err="1">
                <a:solidFill>
                  <a:schemeClr val="tx1"/>
                </a:solidFill>
              </a:rPr>
              <a:t>років</a:t>
            </a:r>
            <a:r>
              <a:rPr lang="ru-RU" dirty="0">
                <a:solidFill>
                  <a:schemeClr val="tx1"/>
                </a:solidFill>
              </a:rPr>
              <a:t>. 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50428" y="167426"/>
            <a:ext cx="4546242" cy="22924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chemeClr val="tx1"/>
                </a:solidFill>
              </a:rPr>
              <a:t>СПОРІДНЕНІ ВИДИ</a:t>
            </a:r>
            <a:r>
              <a:rPr lang="ru-RU" dirty="0">
                <a:solidFill>
                  <a:schemeClr val="tx1"/>
                </a:solidFill>
              </a:rPr>
              <a:t>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До </a:t>
            </a:r>
            <a:r>
              <a:rPr lang="ru-RU" dirty="0" err="1">
                <a:solidFill>
                  <a:schemeClr val="tx1"/>
                </a:solidFill>
              </a:rPr>
              <a:t>родини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справжніх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дощових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черв'яків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належить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близько</a:t>
            </a:r>
            <a:r>
              <a:rPr lang="ru-RU" dirty="0">
                <a:solidFill>
                  <a:schemeClr val="tx1"/>
                </a:solidFill>
              </a:rPr>
              <a:t> 300 </a:t>
            </a:r>
            <a:r>
              <a:rPr lang="ru-RU" dirty="0" err="1">
                <a:solidFill>
                  <a:schemeClr val="tx1"/>
                </a:solidFill>
              </a:rPr>
              <a:t>видів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Найближчими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їхніми</a:t>
            </a:r>
            <a:r>
              <a:rPr lang="ru-RU" dirty="0">
                <a:solidFill>
                  <a:schemeClr val="tx1"/>
                </a:solidFill>
              </a:rPr>
              <a:t> родичами є </a:t>
            </a:r>
            <a:r>
              <a:rPr lang="ru-RU" dirty="0" err="1">
                <a:solidFill>
                  <a:schemeClr val="tx1"/>
                </a:solidFill>
              </a:rPr>
              <a:t>п'явки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морські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багатощетинкові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черв'яки</a:t>
            </a:r>
            <a:r>
              <a:rPr lang="ru-RU" dirty="0">
                <a:solidFill>
                  <a:schemeClr val="tx1"/>
                </a:solidFill>
              </a:rPr>
              <a:t>. 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776695" y="1998674"/>
            <a:ext cx="4415305" cy="24705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МІСЦЯ ПРОЖИВАННЯ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err="1">
                <a:solidFill>
                  <a:schemeClr val="tx1"/>
                </a:solidFill>
              </a:rPr>
              <a:t>Дощові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черв'яки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зустрічаються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всьому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світі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Звичайні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дощові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черв'яки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живуть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всій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Європі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Азії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скрізь</a:t>
            </a:r>
            <a:r>
              <a:rPr lang="ru-RU" dirty="0">
                <a:solidFill>
                  <a:schemeClr val="tx1"/>
                </a:solidFill>
              </a:rPr>
              <a:t>, де вони </a:t>
            </a:r>
            <a:r>
              <a:rPr lang="ru-RU" dirty="0" err="1">
                <a:solidFill>
                  <a:schemeClr val="tx1"/>
                </a:solidFill>
              </a:rPr>
              <a:t>знаходять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належні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ґрунтові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кліматичні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умови</a:t>
            </a:r>
            <a:r>
              <a:rPr lang="ru-RU" dirty="0">
                <a:solidFill>
                  <a:schemeClr val="tx1"/>
                </a:solidFill>
              </a:rPr>
              <a:t>.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35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38659" y="2086376"/>
            <a:ext cx="5615188" cy="24727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Системи внутрішніх органів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14530" y="762000"/>
            <a:ext cx="3387143" cy="18266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Травна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90833" y="762000"/>
            <a:ext cx="3387143" cy="18266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Видільна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14530" y="4185634"/>
            <a:ext cx="3387143" cy="18287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Нервова</a:t>
            </a:r>
            <a:endParaRPr lang="ru-RU" sz="3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90832" y="4185634"/>
            <a:ext cx="3387143" cy="18287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Кровоносна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5732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45" y="962142"/>
            <a:ext cx="9710538" cy="578268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455445" y="103031"/>
            <a:ext cx="8074921" cy="10045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Будова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55445" y="103031"/>
            <a:ext cx="8074921" cy="10045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Будова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Содержимое 6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45" y="1416718"/>
            <a:ext cx="8917107" cy="5212014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71625" y="1548196"/>
            <a:ext cx="14877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421E"/>
                </a:solidFill>
                <a:latin typeface="Calibri" pitchFamily="34" charset="0"/>
              </a:rPr>
              <a:t>Кутикула</a:t>
            </a:r>
            <a:endParaRPr lang="ru-RU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25" y="2333726"/>
            <a:ext cx="175112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err="1" smtClean="0">
                <a:solidFill>
                  <a:srgbClr val="00421E"/>
                </a:solidFill>
                <a:latin typeface="Calibri" pitchFamily="34" charset="0"/>
              </a:rPr>
              <a:t>Шкіряний</a:t>
            </a:r>
            <a:r>
              <a:rPr lang="ru-RU" dirty="0" smtClean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епітелій</a:t>
            </a:r>
            <a:endParaRPr lang="ru-RU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25" y="3286125"/>
            <a:ext cx="203446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err="1" smtClean="0">
                <a:solidFill>
                  <a:srgbClr val="00421E"/>
                </a:solidFill>
                <a:latin typeface="Calibri" pitchFamily="34" charset="0"/>
              </a:rPr>
              <a:t>Кільцеві</a:t>
            </a:r>
            <a:r>
              <a:rPr lang="ru-RU" sz="2000" dirty="0" smtClean="0">
                <a:solidFill>
                  <a:srgbClr val="00421E"/>
                </a:solidFill>
                <a:latin typeface="Calibri" pitchFamily="34" charset="0"/>
              </a:rPr>
              <a:t> </a:t>
            </a:r>
            <a:endParaRPr lang="ru-RU" sz="2000" dirty="0">
              <a:solidFill>
                <a:srgbClr val="00421E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00421E"/>
                </a:solidFill>
                <a:latin typeface="Calibri" pitchFamily="34" charset="0"/>
              </a:rPr>
              <a:t>м</a:t>
            </a:r>
            <a:r>
              <a:rPr lang="en-US" sz="2000" dirty="0">
                <a:solidFill>
                  <a:srgbClr val="00421E"/>
                </a:solidFill>
                <a:latin typeface="Calibri" pitchFamily="34" charset="0"/>
              </a:rPr>
              <a:t>’</a:t>
            </a:r>
            <a:r>
              <a:rPr lang="ru-RU" sz="2000" dirty="0">
                <a:solidFill>
                  <a:srgbClr val="00421E"/>
                </a:solidFill>
                <a:latin typeface="Calibri" pitchFamily="34" charset="0"/>
              </a:rPr>
              <a:t>язи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71624" y="4188552"/>
            <a:ext cx="193143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err="1" smtClean="0">
                <a:solidFill>
                  <a:srgbClr val="00421E"/>
                </a:solidFill>
                <a:latin typeface="Calibri" pitchFamily="34" charset="0"/>
              </a:rPr>
              <a:t>Поздовжні</a:t>
            </a:r>
            <a:endParaRPr lang="ru-RU" sz="2000" dirty="0">
              <a:solidFill>
                <a:srgbClr val="00421E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00421E"/>
                </a:solidFill>
                <a:latin typeface="Calibri" pitchFamily="34" charset="0"/>
              </a:rPr>
              <a:t>м</a:t>
            </a:r>
            <a:r>
              <a:rPr lang="en-US" sz="2000" dirty="0">
                <a:solidFill>
                  <a:srgbClr val="00421E"/>
                </a:solidFill>
                <a:latin typeface="Calibri" pitchFamily="34" charset="0"/>
              </a:rPr>
              <a:t>’</a:t>
            </a:r>
            <a:r>
              <a:rPr lang="ru-RU" sz="2000" dirty="0">
                <a:solidFill>
                  <a:srgbClr val="00421E"/>
                </a:solidFill>
                <a:latin typeface="Calibri" pitchFamily="34" charset="0"/>
              </a:rPr>
              <a:t>язи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1624" y="5221726"/>
            <a:ext cx="148771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dirty="0" smtClean="0">
                <a:solidFill>
                  <a:srgbClr val="00421E"/>
                </a:solidFill>
                <a:latin typeface="Calibri" pitchFamily="34" charset="0"/>
              </a:rPr>
              <a:t>Щетинка</a:t>
            </a:r>
            <a:endParaRPr lang="ru-RU" sz="2000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337" y="5859454"/>
            <a:ext cx="219926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dirty="0" err="1">
                <a:solidFill>
                  <a:srgbClr val="00421E"/>
                </a:solidFill>
                <a:latin typeface="Calibri" pitchFamily="34" charset="0"/>
              </a:rPr>
              <a:t>метанефридій</a:t>
            </a:r>
            <a:endParaRPr lang="ru-RU" sz="2000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13998" y="5859454"/>
            <a:ext cx="221456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dirty="0" smtClean="0">
                <a:solidFill>
                  <a:srgbClr val="00421E"/>
                </a:solidFill>
                <a:latin typeface="Calibri" pitchFamily="34" charset="0"/>
              </a:rPr>
              <a:t>Черевний </a:t>
            </a:r>
            <a:r>
              <a:rPr lang="uk-UA" dirty="0">
                <a:solidFill>
                  <a:srgbClr val="00421E"/>
                </a:solidFill>
                <a:latin typeface="Calibri" pitchFamily="34" charset="0"/>
              </a:rPr>
              <a:t>нервовий ланцюжок</a:t>
            </a:r>
            <a:endParaRPr lang="ru-RU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31087" y="4713895"/>
            <a:ext cx="229055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dirty="0" smtClean="0">
                <a:solidFill>
                  <a:srgbClr val="00421E"/>
                </a:solidFill>
                <a:latin typeface="Calibri" pitchFamily="34" charset="0"/>
              </a:rPr>
              <a:t>Черевна </a:t>
            </a:r>
            <a:r>
              <a:rPr lang="uk-UA" sz="2000" dirty="0">
                <a:solidFill>
                  <a:srgbClr val="00421E"/>
                </a:solidFill>
                <a:latin typeface="Calibri" pitchFamily="34" charset="0"/>
              </a:rPr>
              <a:t>кровоносна судина</a:t>
            </a:r>
            <a:endParaRPr lang="ru-RU" sz="2000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08244" y="3878044"/>
            <a:ext cx="144424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dirty="0" smtClean="0">
                <a:solidFill>
                  <a:srgbClr val="00421E"/>
                </a:solidFill>
                <a:latin typeface="Calibri" pitchFamily="34" charset="0"/>
              </a:rPr>
              <a:t>Порожнина кишка</a:t>
            </a:r>
            <a:endParaRPr lang="ru-RU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97025" y="2693716"/>
            <a:ext cx="192461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 err="1" smtClean="0">
                <a:solidFill>
                  <a:srgbClr val="00421E"/>
                </a:solidFill>
                <a:latin typeface="Calibri" pitchFamily="34" charset="0"/>
              </a:rPr>
              <a:t>Целом</a:t>
            </a:r>
            <a:endParaRPr lang="uk-UA" sz="2400" dirty="0">
              <a:solidFill>
                <a:srgbClr val="00421E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42479" y="1523485"/>
            <a:ext cx="207916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dirty="0" smtClean="0">
                <a:solidFill>
                  <a:srgbClr val="00421E"/>
                </a:solidFill>
                <a:latin typeface="Calibri" pitchFamily="34" charset="0"/>
              </a:rPr>
              <a:t>Спинна </a:t>
            </a:r>
            <a:r>
              <a:rPr lang="uk-UA" sz="2000" dirty="0">
                <a:solidFill>
                  <a:srgbClr val="00421E"/>
                </a:solidFill>
                <a:latin typeface="Calibri" pitchFamily="34" charset="0"/>
              </a:rPr>
              <a:t>кровоносна судина</a:t>
            </a:r>
            <a:endParaRPr lang="ru-RU" sz="2000" dirty="0">
              <a:solidFill>
                <a:srgbClr val="00421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0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{D48355EC-1AB4-4938-9E3B-70F5C94CC08E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18" y="3090883"/>
            <a:ext cx="11653155" cy="340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4529517" y="6029285"/>
            <a:ext cx="313295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 b="1" i="1" dirty="0" err="1" smtClean="0">
                <a:latin typeface="Calibri" panose="020F0502020204030204" pitchFamily="34" charset="0"/>
              </a:rPr>
              <a:t>метанефріїид</a:t>
            </a:r>
            <a:endParaRPr lang="uk-UA" sz="2400" b="1" i="1" dirty="0">
              <a:latin typeface="Calibri" panose="020F0502020204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4421" y="324072"/>
            <a:ext cx="3387143" cy="18266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Видільна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42456" y="324072"/>
            <a:ext cx="5074276" cy="2058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 err="1">
                <a:solidFill>
                  <a:srgbClr val="00421E"/>
                </a:solidFill>
                <a:latin typeface="Calibri" pitchFamily="34" charset="0"/>
              </a:rPr>
              <a:t>В</a:t>
            </a:r>
            <a:r>
              <a:rPr lang="ru-RU" sz="2400" dirty="0" err="1" smtClean="0">
                <a:solidFill>
                  <a:srgbClr val="00421E"/>
                </a:solidFill>
                <a:latin typeface="Calibri" pitchFamily="34" charset="0"/>
              </a:rPr>
              <a:t>идільна</a:t>
            </a:r>
            <a:r>
              <a:rPr lang="ru-RU" sz="2400" dirty="0" smtClean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sz="2400" dirty="0">
                <a:solidFill>
                  <a:srgbClr val="00421E"/>
                </a:solidFill>
                <a:latin typeface="Calibri" pitchFamily="34" charset="0"/>
              </a:rPr>
              <a:t>система </a:t>
            </a:r>
            <a:r>
              <a:rPr lang="ru-RU" sz="2400" dirty="0" err="1">
                <a:solidFill>
                  <a:srgbClr val="00421E"/>
                </a:solidFill>
                <a:latin typeface="Calibri" pitchFamily="34" charset="0"/>
              </a:rPr>
              <a:t>має</a:t>
            </a:r>
            <a:r>
              <a:rPr lang="ru-RU" sz="2400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srgbClr val="00421E"/>
                </a:solidFill>
                <a:latin typeface="Calibri" pitchFamily="34" charset="0"/>
              </a:rPr>
              <a:t>вигляд</a:t>
            </a:r>
            <a:r>
              <a:rPr lang="ru-RU" sz="2400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srgbClr val="00421E"/>
                </a:solidFill>
                <a:latin typeface="Calibri" pitchFamily="34" charset="0"/>
              </a:rPr>
              <a:t>довгих</a:t>
            </a:r>
            <a:r>
              <a:rPr lang="ru-RU" sz="2400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srgbClr val="00421E"/>
                </a:solidFill>
                <a:latin typeface="Calibri" pitchFamily="34" charset="0"/>
              </a:rPr>
              <a:t>звивистих</a:t>
            </a:r>
            <a:r>
              <a:rPr lang="ru-RU" sz="2400" dirty="0">
                <a:solidFill>
                  <a:srgbClr val="00421E"/>
                </a:solidFill>
                <a:latin typeface="Calibri" pitchFamily="34" charset="0"/>
              </a:rPr>
              <a:t> трубок - </a:t>
            </a:r>
            <a:r>
              <a:rPr lang="ru-RU" sz="2400" b="1" dirty="0" err="1">
                <a:solidFill>
                  <a:srgbClr val="00421E"/>
                </a:solidFill>
                <a:latin typeface="Calibri" pitchFamily="34" charset="0"/>
              </a:rPr>
              <a:t>метанефридій</a:t>
            </a:r>
            <a:r>
              <a:rPr lang="ru-RU" sz="2400" dirty="0">
                <a:solidFill>
                  <a:srgbClr val="00421E"/>
                </a:solidFill>
                <a:latin typeface="Calibri" pitchFamily="34" charset="0"/>
              </a:rPr>
              <a:t>, </a:t>
            </a:r>
            <a:r>
              <a:rPr lang="ru-RU" sz="2400" dirty="0" err="1">
                <a:solidFill>
                  <a:srgbClr val="00421E"/>
                </a:solidFill>
                <a:latin typeface="Calibri" pitchFamily="34" charset="0"/>
              </a:rPr>
              <a:t>розташованих</a:t>
            </a:r>
            <a:r>
              <a:rPr lang="ru-RU" sz="2400" dirty="0">
                <a:solidFill>
                  <a:srgbClr val="00421E"/>
                </a:solidFill>
                <a:latin typeface="Calibri" pitchFamily="34" charset="0"/>
              </a:rPr>
              <a:t> попарно в кожному </a:t>
            </a:r>
            <a:r>
              <a:rPr lang="ru-RU" sz="2400" dirty="0" err="1">
                <a:solidFill>
                  <a:srgbClr val="00421E"/>
                </a:solidFill>
                <a:latin typeface="Calibri" pitchFamily="34" charset="0"/>
              </a:rPr>
              <a:t>сегменті</a:t>
            </a:r>
            <a:r>
              <a:rPr lang="ru-RU" sz="2400" dirty="0">
                <a:solidFill>
                  <a:srgbClr val="00421E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81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{D9989763-4510-4740-A996-C2A1D41E7451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22" y="2995772"/>
            <a:ext cx="11641652" cy="378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85022" y="2995772"/>
            <a:ext cx="184984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 b="1" i="1" dirty="0">
                <a:latin typeface="Calibri" panose="020F0502020204030204" pitchFamily="34" charset="0"/>
              </a:rPr>
              <a:t>Нервове кільце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92133" y="6316968"/>
            <a:ext cx="348545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 b="1" i="1" dirty="0">
                <a:latin typeface="Calibri" panose="020F0502020204030204" pitchFamily="34" charset="0"/>
              </a:rPr>
              <a:t>Нервове кільце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725264" y="6316968"/>
            <a:ext cx="3843739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000" b="1" i="1" dirty="0">
                <a:latin typeface="Calibri" panose="020F0502020204030204" pitchFamily="34" charset="0"/>
              </a:rPr>
              <a:t>Черевний нервовий ланцюжок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022" y="309093"/>
            <a:ext cx="3387143" cy="18287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Нервова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63397" y="235756"/>
            <a:ext cx="7153960" cy="2494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кільчастих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червів</a:t>
            </a:r>
            <a:r>
              <a:rPr lang="ru-RU" dirty="0">
                <a:solidFill>
                  <a:schemeClr val="tx1"/>
                </a:solidFill>
              </a:rPr>
              <a:t> — </a:t>
            </a:r>
            <a:r>
              <a:rPr lang="ru-RU" dirty="0" err="1">
                <a:solidFill>
                  <a:schemeClr val="tx1"/>
                </a:solidFill>
              </a:rPr>
              <a:t>вузлового</a:t>
            </a:r>
            <a:r>
              <a:rPr lang="ru-RU" dirty="0">
                <a:solidFill>
                  <a:schemeClr val="tx1"/>
                </a:solidFill>
              </a:rPr>
              <a:t> типу, але </a:t>
            </a:r>
            <a:r>
              <a:rPr lang="ru-RU" dirty="0" err="1">
                <a:solidFill>
                  <a:schemeClr val="tx1"/>
                </a:solidFill>
              </a:rPr>
              <a:t>складніша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ніж</a:t>
            </a:r>
            <a:r>
              <a:rPr lang="ru-RU" dirty="0">
                <a:solidFill>
                  <a:schemeClr val="tx1"/>
                </a:solidFill>
              </a:rPr>
              <a:t> у плоских та </a:t>
            </a:r>
            <a:r>
              <a:rPr lang="ru-RU" dirty="0" err="1">
                <a:solidFill>
                  <a:schemeClr val="tx1"/>
                </a:solidFill>
              </a:rPr>
              <a:t>круглих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червів</a:t>
            </a:r>
            <a:r>
              <a:rPr lang="ru-RU" dirty="0">
                <a:solidFill>
                  <a:schemeClr val="tx1"/>
                </a:solidFill>
              </a:rPr>
              <a:t>. Вона представлена </a:t>
            </a:r>
            <a:r>
              <a:rPr lang="ru-RU" dirty="0" err="1">
                <a:solidFill>
                  <a:schemeClr val="tx1"/>
                </a:solidFill>
              </a:rPr>
              <a:t>навкологлотковим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кільцем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черевним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ланцюжком</a:t>
            </a:r>
            <a:r>
              <a:rPr lang="ru-RU" dirty="0">
                <a:solidFill>
                  <a:schemeClr val="tx1"/>
                </a:solidFill>
              </a:rPr>
              <a:t> та нервами,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відходять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різних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органів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7206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7" y="2817229"/>
            <a:ext cx="10782693" cy="393983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32705" y="594575"/>
            <a:ext cx="3387143" cy="18266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Травна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88761" y="1391478"/>
            <a:ext cx="2745683" cy="14257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стравохід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може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утворювати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розширення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- </a:t>
            </a:r>
            <a:r>
              <a:rPr lang="ru-RU" b="1" dirty="0" err="1">
                <a:solidFill>
                  <a:srgbClr val="00421E"/>
                </a:solidFill>
                <a:latin typeface="Calibri" pitchFamily="34" charset="0"/>
              </a:rPr>
              <a:t>воло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, </a:t>
            </a:r>
          </a:p>
          <a:p>
            <a:pPr algn="ctr">
              <a:defRPr/>
            </a:pP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в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якому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їжа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певний</a:t>
            </a:r>
            <a:r>
              <a:rPr lang="ru-RU" dirty="0">
                <a:solidFill>
                  <a:srgbClr val="00421E"/>
                </a:solidFill>
                <a:latin typeface="Calibri" pitchFamily="34" charset="0"/>
              </a:rPr>
              <a:t> час </a:t>
            </a:r>
            <a:r>
              <a:rPr lang="ru-RU" dirty="0" err="1">
                <a:solidFill>
                  <a:srgbClr val="00421E"/>
                </a:solidFill>
                <a:latin typeface="Calibri" pitchFamily="34" charset="0"/>
              </a:rPr>
              <a:t>накопичується</a:t>
            </a:r>
            <a:endParaRPr lang="ru-RU" dirty="0">
              <a:solidFill>
                <a:srgbClr val="00421E"/>
              </a:solidFill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14748" y="303213"/>
            <a:ext cx="4614119" cy="21765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Укільчастих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червів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складається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ротової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порожнини</a:t>
            </a:r>
            <a:r>
              <a:rPr lang="ru-RU" dirty="0">
                <a:solidFill>
                  <a:schemeClr val="tx1"/>
                </a:solidFill>
              </a:rPr>
              <a:t>, глотки, </a:t>
            </a:r>
            <a:r>
              <a:rPr lang="ru-RU" dirty="0" err="1">
                <a:solidFill>
                  <a:schemeClr val="tx1"/>
                </a:solidFill>
              </a:rPr>
              <a:t>стравоходу</a:t>
            </a:r>
            <a:r>
              <a:rPr lang="ru-RU" dirty="0">
                <a:solidFill>
                  <a:schemeClr val="tx1"/>
                </a:solidFill>
              </a:rPr>
              <a:t> і кишечника,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закінчується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анальним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отвором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Перетравлювання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їжі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відбувається</a:t>
            </a:r>
            <a:r>
              <a:rPr lang="ru-RU" dirty="0">
                <a:solidFill>
                  <a:schemeClr val="tx1"/>
                </a:solidFill>
              </a:rPr>
              <a:t> в кишечнику.</a:t>
            </a:r>
          </a:p>
        </p:txBody>
      </p:sp>
    </p:spTree>
    <p:extLst>
      <p:ext uri="{BB962C8B-B14F-4D97-AF65-F5344CB8AC3E}">
        <p14:creationId xmlns:p14="http://schemas.microsoft.com/office/powerpoint/2010/main" val="77214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Пурпурные дикие цветы на синем фоне</Template>
  <TotalTime>0</TotalTime>
  <Words>830</Words>
  <Application>Microsoft Office PowerPoint</Application>
  <PresentationFormat>Широкоэкранный</PresentationFormat>
  <Paragraphs>128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Century Schoolbook</vt:lpstr>
      <vt:lpstr>FLOWERS 16X9</vt:lpstr>
      <vt:lpstr>Презентація  на тему</vt:lpstr>
      <vt:lpstr>Біологічна класифікація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2014-11-04T09:00:58Z</dcterms:created>
  <dcterms:modified xsi:type="dcterms:W3CDTF">2015-02-01T13:38:56Z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