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81544" y="1916832"/>
            <a:ext cx="93255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Презентацію підготовив учень 11-м класу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Кашпрук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Станіслав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Стадія </a:t>
            </a:r>
            <a:r>
              <a:rPr lang="uk-UA" sz="2800" b="1" u="sng" dirty="0" smtClean="0">
                <a:solidFill>
                  <a:schemeClr val="bg2">
                    <a:lumMod val="10000"/>
                  </a:schemeClr>
                </a:solidFill>
              </a:rPr>
              <a:t>дробіння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– триває 36 годин</a:t>
            </a:r>
            <a:endParaRPr lang="uk-UA" dirty="0"/>
          </a:p>
        </p:txBody>
      </p:sp>
      <p:pic>
        <p:nvPicPr>
          <p:cNvPr id="34823" name="Picture 7" descr="http://arzamastseva.ru/images/drobl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6815" cy="20984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32849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Дробление яйца ланцетника (по </a:t>
            </a:r>
            <a:r>
              <a:rPr lang="ru-RU" sz="2400" dirty="0" err="1" smtClean="0"/>
              <a:t>Алмазову</a:t>
            </a:r>
            <a:r>
              <a:rPr lang="ru-RU" sz="2400" dirty="0" smtClean="0"/>
              <a:t>, Сутулову, 1978):</a:t>
            </a:r>
          </a:p>
          <a:p>
            <a:r>
              <a:rPr lang="ru-RU" sz="2400" i="1" dirty="0" smtClean="0"/>
              <a:t>А </a:t>
            </a:r>
            <a:r>
              <a:rPr lang="ru-RU" sz="2400" dirty="0" smtClean="0"/>
              <a:t>– зигота; </a:t>
            </a:r>
            <a:r>
              <a:rPr lang="ru-RU" sz="2400" i="1" dirty="0" smtClean="0"/>
              <a:t>Б, В, Г </a:t>
            </a:r>
            <a:r>
              <a:rPr lang="ru-RU" sz="2400" dirty="0" smtClean="0"/>
              <a:t>– образование бластомеров (показано расположение веретена деления)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63272" cy="5687144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Стадія </a:t>
            </a:r>
            <a:r>
              <a:rPr lang="uk-UA" sz="2800" b="1" u="sng" dirty="0" smtClean="0">
                <a:solidFill>
                  <a:schemeClr val="bg2">
                    <a:lumMod val="10000"/>
                  </a:schemeClr>
                </a:solidFill>
              </a:rPr>
              <a:t>бластули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– одношаровий зародок( у людини називається </a:t>
            </a:r>
            <a:r>
              <a:rPr lang="uk-UA" sz="2800" i="1" dirty="0" err="1" smtClean="0">
                <a:solidFill>
                  <a:schemeClr val="bg2">
                    <a:lumMod val="10000"/>
                  </a:schemeClr>
                </a:solidFill>
              </a:rPr>
              <a:t>бластоциста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uk-U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uk-U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uk-U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uk-U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uk-U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uk-U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uk-U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uk-UA" dirty="0"/>
          </a:p>
        </p:txBody>
      </p:sp>
      <p:pic>
        <p:nvPicPr>
          <p:cNvPr id="35842" name="Picture 2" descr="http://arzamastseva.ru/images/blastula_whis_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991567" cy="3221474"/>
          </a:xfrm>
          <a:prstGeom prst="rect">
            <a:avLst/>
          </a:prstGeom>
          <a:noFill/>
        </p:spPr>
      </p:pic>
      <p:pic>
        <p:nvPicPr>
          <p:cNvPr id="35848" name="Picture 8" descr="http://arzamastseva.ru/images/orientasiy_blastu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84784"/>
            <a:ext cx="3726160" cy="1811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687354"/>
            <a:ext cx="3995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Бластула ланцетника (по </a:t>
            </a:r>
            <a:r>
              <a:rPr lang="ru-RU" sz="2400" dirty="0" err="1" smtClean="0"/>
              <a:t>Алмазову</a:t>
            </a:r>
            <a:r>
              <a:rPr lang="ru-RU" sz="2400" dirty="0" smtClean="0"/>
              <a:t>, Сутулова, 1978): </a:t>
            </a:r>
          </a:p>
          <a:p>
            <a:r>
              <a:rPr lang="ru-RU" sz="2400" dirty="0" smtClean="0"/>
              <a:t>А - </a:t>
            </a:r>
            <a:r>
              <a:rPr lang="ru-RU" sz="2400" dirty="0" err="1" smtClean="0"/>
              <a:t>зовнішній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 </a:t>
            </a:r>
            <a:r>
              <a:rPr lang="ru-RU" sz="2400" dirty="0" smtClean="0"/>
              <a:t>Б </a:t>
            </a:r>
            <a:r>
              <a:rPr lang="ru-RU" sz="2400" dirty="0" smtClean="0"/>
              <a:t>- </a:t>
            </a:r>
            <a:r>
              <a:rPr lang="ru-RU" sz="2400" dirty="0" err="1" smtClean="0"/>
              <a:t>поперечний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розріз</a:t>
            </a:r>
            <a:r>
              <a:rPr lang="ru-RU" sz="2400" dirty="0" smtClean="0"/>
              <a:t> (</a:t>
            </a:r>
            <a:r>
              <a:rPr lang="ru-RU" sz="2400" dirty="0" err="1" smtClean="0"/>
              <a:t>стрілка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задньо-переднє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напрямок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зародка</a:t>
            </a:r>
            <a:r>
              <a:rPr lang="ru-RU" sz="2400" dirty="0" smtClean="0"/>
              <a:t>); </a:t>
            </a:r>
          </a:p>
          <a:p>
            <a:r>
              <a:rPr lang="ru-RU" sz="2400" dirty="0" smtClean="0"/>
              <a:t>В - </a:t>
            </a:r>
            <a:r>
              <a:rPr lang="ru-RU" sz="2400" dirty="0" err="1" smtClean="0"/>
              <a:t>розташування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сагітальному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розрізі</a:t>
            </a:r>
            <a:r>
              <a:rPr lang="ru-RU" sz="2400" dirty="0" smtClean="0"/>
              <a:t> </a:t>
            </a:r>
            <a:r>
              <a:rPr lang="ru-RU" sz="2400" dirty="0" err="1" smtClean="0"/>
              <a:t>бластули</a:t>
            </a:r>
            <a:r>
              <a:rPr lang="ru-RU" sz="2400" dirty="0" smtClean="0"/>
              <a:t>       </a:t>
            </a:r>
            <a:r>
              <a:rPr lang="ru-RU" dirty="0" smtClean="0"/>
              <a:t>                                                           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Стадія </a:t>
            </a:r>
            <a:r>
              <a:rPr lang="uk-UA" sz="2800" b="1" u="sng" dirty="0" smtClean="0">
                <a:solidFill>
                  <a:schemeClr val="bg2">
                    <a:lumMod val="10000"/>
                  </a:schemeClr>
                </a:solidFill>
              </a:rPr>
              <a:t>гаструли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– двошаровий зародок ( на цій стадії, вже на 5 день  можна визначити стать майбутньої дитини)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Picture 6" descr="http://arzamastseva.ru/images/gastruaysi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280907" cy="2469755"/>
          </a:xfrm>
          <a:prstGeom prst="rect">
            <a:avLst/>
          </a:prstGeom>
          <a:noFill/>
        </p:spPr>
      </p:pic>
      <p:pic>
        <p:nvPicPr>
          <p:cNvPr id="36866" name="Picture 2" descr="http://arzamastseva.ru/images/gastruaysiy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149080"/>
            <a:ext cx="4449364" cy="23822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204864"/>
            <a:ext cx="3923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Гаструла ланцетника (по </a:t>
            </a:r>
            <a:r>
              <a:rPr lang="ru-RU" sz="2400" i="1" dirty="0" err="1" smtClean="0"/>
              <a:t>Мануіловой</a:t>
            </a:r>
            <a:r>
              <a:rPr lang="ru-RU" sz="2400" i="1" dirty="0" smtClean="0"/>
              <a:t>, 1973): </a:t>
            </a:r>
          </a:p>
          <a:p>
            <a:r>
              <a:rPr lang="ru-RU" sz="2400" i="1" dirty="0" smtClean="0"/>
              <a:t>А - </a:t>
            </a:r>
            <a:r>
              <a:rPr lang="ru-RU" sz="2400" i="1" dirty="0" err="1" smtClean="0"/>
              <a:t>рання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стадія</a:t>
            </a:r>
            <a:r>
              <a:rPr lang="ru-RU" sz="2400" i="1" dirty="0" smtClean="0"/>
              <a:t>; </a:t>
            </a:r>
            <a:endParaRPr lang="ru-RU" sz="2400" i="1" dirty="0" smtClean="0"/>
          </a:p>
          <a:p>
            <a:r>
              <a:rPr lang="ru-RU" sz="2400" i="1" dirty="0" smtClean="0"/>
              <a:t>Б </a:t>
            </a:r>
            <a:r>
              <a:rPr lang="ru-RU" sz="2400" i="1" dirty="0" smtClean="0"/>
              <a:t>- </a:t>
            </a:r>
            <a:r>
              <a:rPr lang="ru-RU" sz="2400" i="1" dirty="0" err="1" smtClean="0"/>
              <a:t>пізня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стадія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 </a:t>
            </a:r>
            <a:r>
              <a:rPr lang="ru-RU" sz="2400" i="1" dirty="0" smtClean="0"/>
              <a:t>В - </a:t>
            </a:r>
            <a:r>
              <a:rPr lang="ru-RU" sz="2400" i="1" dirty="0" err="1" smtClean="0"/>
              <a:t>поперечний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розріз</a:t>
            </a:r>
            <a:r>
              <a:rPr lang="ru-RU" sz="2400" i="1" dirty="0" smtClean="0"/>
              <a:t> через </a:t>
            </a:r>
            <a:r>
              <a:rPr lang="ru-RU" sz="2400" i="1" dirty="0" err="1" smtClean="0"/>
              <a:t>пізню</a:t>
            </a:r>
            <a:r>
              <a:rPr lang="ru-RU" sz="2400" i="1" dirty="0" smtClean="0"/>
              <a:t> гаструлу; </a:t>
            </a:r>
            <a:endParaRPr lang="ru-RU" sz="2400" i="1" dirty="0" smtClean="0"/>
          </a:p>
          <a:p>
            <a:r>
              <a:rPr lang="ru-RU" sz="2400" i="1" dirty="0" smtClean="0"/>
              <a:t>Г </a:t>
            </a:r>
            <a:r>
              <a:rPr lang="ru-RU" sz="2400" i="1" dirty="0" smtClean="0"/>
              <a:t>- гаструла,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 переходить в </a:t>
            </a:r>
            <a:r>
              <a:rPr lang="ru-RU" sz="2400" i="1" dirty="0" err="1" smtClean="0"/>
              <a:t>нейрули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поперечний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розріз</a:t>
            </a:r>
            <a:r>
              <a:rPr lang="ru-RU" sz="2400" i="1" dirty="0" smtClean="0"/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arzamastseva.ru/images/neirulaysi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1556792"/>
            <a:ext cx="8829675" cy="4724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/>
              <a:t>Нейрули</a:t>
            </a:r>
            <a:r>
              <a:rPr lang="ru-RU" sz="2000" i="1" dirty="0" smtClean="0"/>
              <a:t> ланцетника (по </a:t>
            </a:r>
            <a:r>
              <a:rPr lang="ru-RU" sz="2000" i="1" dirty="0" err="1" smtClean="0"/>
              <a:t>Мануіловой</a:t>
            </a:r>
            <a:r>
              <a:rPr lang="ru-RU" sz="2000" i="1" dirty="0" smtClean="0"/>
              <a:t>, 1973): </a:t>
            </a:r>
          </a:p>
          <a:p>
            <a:r>
              <a:rPr lang="ru-RU" sz="2000" i="1" dirty="0" smtClean="0"/>
              <a:t>А - </a:t>
            </a:r>
            <a:r>
              <a:rPr lang="ru-RU" sz="2000" i="1" dirty="0" err="1" smtClean="0"/>
              <a:t>рання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стадія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поперечний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розріз</a:t>
            </a:r>
            <a:r>
              <a:rPr lang="ru-RU" sz="2000" i="1" dirty="0" smtClean="0"/>
              <a:t>); Б - </a:t>
            </a:r>
            <a:r>
              <a:rPr lang="ru-RU" sz="2000" i="1" dirty="0" err="1" smtClean="0"/>
              <a:t>пізня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стадія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поперечний</a:t>
            </a:r>
            <a:r>
              <a:rPr lang="ru-RU" sz="2000" i="1" dirty="0" smtClean="0"/>
              <a:t> </a:t>
            </a:r>
          </a:p>
          <a:p>
            <a:r>
              <a:rPr lang="ru-RU" sz="2000" i="1" dirty="0" err="1" smtClean="0"/>
              <a:t>розріз</a:t>
            </a:r>
            <a:r>
              <a:rPr lang="ru-RU" sz="2000" i="1" dirty="0" smtClean="0"/>
              <a:t>), </a:t>
            </a:r>
            <a:r>
              <a:rPr lang="ru-RU" sz="2000" i="1" dirty="0" err="1" smtClean="0"/>
              <a:t>літерою</a:t>
            </a:r>
            <a:r>
              <a:rPr lang="ru-RU" sz="2000" i="1" dirty="0" smtClean="0"/>
              <a:t> "Ц" </a:t>
            </a:r>
            <a:r>
              <a:rPr lang="ru-RU" sz="2000" i="1" dirty="0" err="1" smtClean="0"/>
              <a:t>позначена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вторинна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порожнина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тіла</a:t>
            </a:r>
            <a:r>
              <a:rPr lang="ru-RU" sz="2000" i="1" dirty="0" smtClean="0"/>
              <a:t> (целом)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uk-UA" sz="3200" i="1" dirty="0" smtClean="0">
                <a:solidFill>
                  <a:schemeClr val="bg2">
                    <a:lumMod val="10000"/>
                  </a:schemeClr>
                </a:solidFill>
              </a:rPr>
              <a:t> ектодерми, мезодерми, ентодерми</a:t>
            </a:r>
            <a:r>
              <a:rPr lang="uk-UA" sz="3200" dirty="0" smtClean="0">
                <a:solidFill>
                  <a:schemeClr val="bg2">
                    <a:lumMod val="10000"/>
                  </a:schemeClr>
                </a:solidFill>
              </a:rPr>
              <a:t>  відбувається формування  органів та взаємодія систем зародка - 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</a:rPr>
              <a:t>органогенез</a:t>
            </a:r>
            <a:endParaRPr lang="uk-UA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464449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60848"/>
            <a:ext cx="77724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</a:t>
            </a:r>
            <a:endParaRPr lang="uk-UA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Індивідуальний розвиток,його етапи.</a:t>
            </a:r>
            <a:br>
              <a:rPr lang="uk-U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Ембріональний розвиток.</a:t>
            </a:r>
            <a:endParaRPr lang="uk-UA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9144000" cy="1296145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b="1" dirty="0" err="1" smtClean="0">
                <a:solidFill>
                  <a:schemeClr val="bg1">
                    <a:lumMod val="95000"/>
                  </a:schemeClr>
                </a:solidFill>
              </a:rPr>
              <a:t>Онтогенез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( 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термін запровадив нім. вчений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Геккель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у 1866р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.)  індивідуальний 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розвиток організму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260648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Онтогенез</a:t>
            </a:r>
            <a:endParaRPr lang="uk-UA" sz="4400" dirty="0"/>
          </a:p>
        </p:txBody>
      </p:sp>
      <p:pic>
        <p:nvPicPr>
          <p:cNvPr id="2050" name="Picture 2" descr="http://www.chudovo.org/wp-content/uploads/zapldnena-yaytsekltina-vdznacha-tsyu-podyu-tsinkovim-ferverko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6992"/>
            <a:ext cx="3461740" cy="272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3212976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Починається з моменту запліднення яйцеклітини до </a:t>
            </a:r>
            <a:r>
              <a:rPr lang="uk-UA" sz="2800" dirty="0" err="1" smtClean="0">
                <a:solidFill>
                  <a:schemeClr val="bg2">
                    <a:lumMod val="10000"/>
                  </a:schemeClr>
                </a:solidFill>
              </a:rPr>
              <a:t>природньої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 смерті  або до припинення існування  одноклітинного організму в результаті поділу.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В основі онтогенезу  лежить  процес реалізації </a:t>
            </a:r>
            <a:r>
              <a:rPr lang="uk-UA" sz="2800" i="1" dirty="0" smtClean="0">
                <a:solidFill>
                  <a:schemeClr val="bg2">
                    <a:lumMod val="10000"/>
                  </a:schemeClr>
                </a:solidFill>
              </a:rPr>
              <a:t>генетичної інформації,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закодованої в ДНК</a:t>
            </a:r>
            <a:endParaRPr lang="uk-UA" sz="2800" dirty="0"/>
          </a:p>
        </p:txBody>
      </p:sp>
      <p:pic>
        <p:nvPicPr>
          <p:cNvPr id="5" name="Picture 6" descr="0c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2132856"/>
            <a:ext cx="5711825" cy="4389437"/>
          </a:xfrm>
        </p:spPr>
      </p:pic>
      <p:pic>
        <p:nvPicPr>
          <p:cNvPr id="15362" name="Picture 2" descr="http://upload.wikimedia.org/wikipedia/commons/1/16/DNA_orbit_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16832"/>
            <a:ext cx="2762250" cy="45434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188640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Онтогенез</a:t>
            </a:r>
            <a:endParaRPr lang="uk-U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4096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Тривалість онтогенезу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340768"/>
            <a:ext cx="1349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Століття</a:t>
            </a:r>
            <a:endParaRPr lang="uk-UA" dirty="0"/>
          </a:p>
        </p:txBody>
      </p:sp>
      <p:pic>
        <p:nvPicPr>
          <p:cNvPr id="5" name="Picture 5" descr="C:\Documents and Settings\1\Рабочий стол\0794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1500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zooclub.ru/attach/rept/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2857500" cy="21145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1340768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Доба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661248"/>
            <a:ext cx="110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Бактерія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653136"/>
            <a:ext cx="119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Черепаха </a:t>
            </a:r>
            <a:endParaRPr lang="uk-UA" dirty="0"/>
          </a:p>
        </p:txBody>
      </p:sp>
      <p:pic>
        <p:nvPicPr>
          <p:cNvPr id="28676" name="Picture 4" descr="http://img-fotki.yandex.ru/get/4101/ya-cri.28/0_1daeb_528d0bfc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6167" y="2204864"/>
            <a:ext cx="2968806" cy="37799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72200" y="1340768"/>
            <a:ext cx="146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Тисячоліття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6021288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</a:rPr>
              <a:t>Секвойя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Ембріональний                               Постембріональний                      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розвиток                                                              розвиток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Народження,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або вихід з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яйцевих оболонок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       Періоди онтогенезу</a:t>
            </a:r>
            <a:endParaRPr lang="uk-UA" dirty="0"/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2699792" y="1547664"/>
            <a:ext cx="1415008" cy="1161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>
            <a:off x="4114800" y="1547664"/>
            <a:ext cx="1753344" cy="1161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>
            <a:off x="4114800" y="1547664"/>
            <a:ext cx="25152" cy="2097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Ембріональний розвиток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363272" cy="4679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Ембріональний розвиток </a:t>
            </a:r>
            <a:r>
              <a:rPr lang="uk-UA" sz="2400" dirty="0" err="1" smtClean="0">
                <a:solidFill>
                  <a:schemeClr val="bg2">
                    <a:lumMod val="10000"/>
                  </a:schemeClr>
                </a:solidFill>
              </a:rPr>
              <a:t>організму-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 зародковий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період</a:t>
            </a:r>
            <a:endParaRPr lang="uk-UA" sz="2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1928813"/>
            <a:ext cx="9144000" cy="4929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uk-UA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починається</a:t>
            </a:r>
            <a:r>
              <a:rPr kumimoji="0" lang="uk-UA" sz="2600" b="1" i="1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</a:t>
            </a:r>
            <a:r>
              <a:rPr kumimoji="0" lang="uk-UA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закінчується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uk-UA" sz="2600" b="1" i="1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заплідненням                    </a:t>
            </a: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народженням , проростанням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або виходом з яйцевих оболонок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</a:t>
            </a:r>
            <a:endParaRPr kumimoji="0" lang="uk-UA" sz="26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https://encrypted-tbn1.gstatic.com/images?q=tbn:ANd9GcQZS59ynR5KQ31JPOELzX-c0hI1KaEKlfaFJrS6ba_rQvK81A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2896019" cy="1987675"/>
          </a:xfrm>
          <a:prstGeom prst="rect">
            <a:avLst/>
          </a:prstGeom>
          <a:noFill/>
        </p:spPr>
      </p:pic>
      <p:pic>
        <p:nvPicPr>
          <p:cNvPr id="29700" name="Picture 4" descr="http://elementy.ru/images/news/komodo_dragon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285750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Фермент сперматозоїда </a:t>
            </a:r>
            <a:r>
              <a:rPr lang="uk-UA" sz="2800" i="1" u="sng" dirty="0" err="1" smtClean="0">
                <a:solidFill>
                  <a:schemeClr val="bg2">
                    <a:lumMod val="10000"/>
                  </a:schemeClr>
                </a:solidFill>
              </a:rPr>
              <a:t>гіалуронідаза</a:t>
            </a:r>
            <a:r>
              <a:rPr lang="uk-UA" sz="2800" i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розчиняє захисні речовини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яйцеклітини.</a:t>
            </a:r>
            <a:endParaRPr lang="uk-UA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3816424" cy="4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Зигота</a:t>
            </a:r>
            <a:r>
              <a:rPr lang="uk-UA" sz="3200" dirty="0" smtClean="0">
                <a:solidFill>
                  <a:schemeClr val="bg1"/>
                </a:solidFill>
              </a:rPr>
              <a:t> – клітина, що утворилася внаслідок злиття чоловічої та жіночої статевих гамет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26064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Зигота</a:t>
            </a:r>
            <a:endParaRPr lang="uk-UA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2616853" cy="29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ivf.com.ua/web/upload-files/e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032448" cy="263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</TotalTime>
  <Words>284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Презентацію підготовив учень 11-м класу Кашпрук Станіслав</vt:lpstr>
      <vt:lpstr>Індивідуальний розвиток,його етапи. Ембріональний розвиток.</vt:lpstr>
      <vt:lpstr>Онтогенез- ( термін запровадив нім. вчений Геккель у 1866р.)  індивідуальний розвиток організму.   </vt:lpstr>
      <vt:lpstr>Слайд 4</vt:lpstr>
      <vt:lpstr>Тривалість онтогенезу</vt:lpstr>
      <vt:lpstr>       Періоди онтогенезу</vt:lpstr>
      <vt:lpstr>Ембріональний розвиток</vt:lpstr>
      <vt:lpstr>Слайд 8</vt:lpstr>
      <vt:lpstr>Зигота – клітина, що утворилася внаслідок злиття чоловічої та жіночої статевих гамет</vt:lpstr>
      <vt:lpstr>Слайд 10</vt:lpstr>
      <vt:lpstr>Слайд 11</vt:lpstr>
      <vt:lpstr>Слайд 12</vt:lpstr>
      <vt:lpstr>Слайд 13</vt:lpstr>
      <vt:lpstr>Слайд 14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Індивідуальний розвиток,його етапи. Ембріональний розвиток.</dc:title>
  <dc:creator>Stas</dc:creator>
  <cp:lastModifiedBy>Stas Kashpruk</cp:lastModifiedBy>
  <cp:revision>5</cp:revision>
  <dcterms:created xsi:type="dcterms:W3CDTF">2014-02-16T18:32:02Z</dcterms:created>
  <dcterms:modified xsi:type="dcterms:W3CDTF">2014-02-16T19:19:36Z</dcterms:modified>
</cp:coreProperties>
</file>