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64E20-299A-4833-9CDD-2E38A339D7C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4AFAC1-E84A-4561-A294-577BD286389E}">
      <dgm:prSet phldrT="[Текст]"/>
      <dgm:spPr/>
      <dgm:t>
        <a:bodyPr/>
        <a:lstStyle/>
        <a:p>
          <a:r>
            <a:rPr lang="uk-UA" dirty="0" smtClean="0"/>
            <a:t>Догляд</a:t>
          </a:r>
          <a:endParaRPr lang="ru-RU" dirty="0"/>
        </a:p>
      </dgm:t>
    </dgm:pt>
    <dgm:pt modelId="{8B58CCCB-76ED-4AA0-B7C0-7AF925C040E8}" type="parTrans" cxnId="{C8DE964E-205A-438F-A4EB-44A074FD4E67}">
      <dgm:prSet/>
      <dgm:spPr/>
      <dgm:t>
        <a:bodyPr/>
        <a:lstStyle/>
        <a:p>
          <a:endParaRPr lang="ru-RU"/>
        </a:p>
      </dgm:t>
    </dgm:pt>
    <dgm:pt modelId="{21EE95CB-80CD-4B15-8BC8-83C616B68C4C}" type="sibTrans" cxnId="{C8DE964E-205A-438F-A4EB-44A074FD4E67}">
      <dgm:prSet/>
      <dgm:spPr/>
      <dgm:t>
        <a:bodyPr/>
        <a:lstStyle/>
        <a:p>
          <a:endParaRPr lang="ru-RU"/>
        </a:p>
      </dgm:t>
    </dgm:pt>
    <dgm:pt modelId="{D9161CD9-1FA8-42E4-AFFD-629047B15CD6}">
      <dgm:prSet phldrT="[Текст]"/>
      <dgm:spPr/>
      <dgm:t>
        <a:bodyPr/>
        <a:lstStyle/>
        <a:p>
          <a:r>
            <a:rPr lang="uk-UA" dirty="0" smtClean="0"/>
            <a:t>Загальний</a:t>
          </a:r>
          <a:endParaRPr lang="ru-RU" dirty="0"/>
        </a:p>
      </dgm:t>
    </dgm:pt>
    <dgm:pt modelId="{192E132F-6F29-4BA1-80A6-72A03F04F794}" type="parTrans" cxnId="{8C7E067A-377D-4DEA-9F83-5B13DAA3A165}">
      <dgm:prSet/>
      <dgm:spPr/>
      <dgm:t>
        <a:bodyPr/>
        <a:lstStyle/>
        <a:p>
          <a:endParaRPr lang="ru-RU"/>
        </a:p>
      </dgm:t>
    </dgm:pt>
    <dgm:pt modelId="{315D7A56-CE45-46CB-A13C-CDFB29540D17}" type="sibTrans" cxnId="{8C7E067A-377D-4DEA-9F83-5B13DAA3A165}">
      <dgm:prSet/>
      <dgm:spPr/>
      <dgm:t>
        <a:bodyPr/>
        <a:lstStyle/>
        <a:p>
          <a:endParaRPr lang="ru-RU"/>
        </a:p>
      </dgm:t>
    </dgm:pt>
    <dgm:pt modelId="{D21E367B-69A3-4A6F-B1C1-28F3836EF403}">
      <dgm:prSet phldrT="[Текст]"/>
      <dgm:spPr/>
      <dgm:t>
        <a:bodyPr/>
        <a:lstStyle/>
        <a:p>
          <a:r>
            <a:rPr lang="uk-UA" dirty="0" smtClean="0"/>
            <a:t>Спеціальний</a:t>
          </a:r>
          <a:endParaRPr lang="ru-RU" dirty="0"/>
        </a:p>
      </dgm:t>
    </dgm:pt>
    <dgm:pt modelId="{D1355958-3162-4E4D-BCD3-7DD68E385AD3}" type="parTrans" cxnId="{8FEA2B07-A3BE-48E1-B24A-BE1D996AC8EE}">
      <dgm:prSet/>
      <dgm:spPr/>
      <dgm:t>
        <a:bodyPr/>
        <a:lstStyle/>
        <a:p>
          <a:endParaRPr lang="ru-RU"/>
        </a:p>
      </dgm:t>
    </dgm:pt>
    <dgm:pt modelId="{0F561E2A-282B-4F36-8AEE-582AD4341D5E}" type="sibTrans" cxnId="{8FEA2B07-A3BE-48E1-B24A-BE1D996AC8EE}">
      <dgm:prSet/>
      <dgm:spPr/>
      <dgm:t>
        <a:bodyPr/>
        <a:lstStyle/>
        <a:p>
          <a:endParaRPr lang="ru-RU"/>
        </a:p>
      </dgm:t>
    </dgm:pt>
    <dgm:pt modelId="{72B2BDD6-8C82-4DA6-A593-BCB323FE0B64}" type="pres">
      <dgm:prSet presAssocID="{B7264E20-299A-4833-9CDD-2E38A339D7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7364B8-22A4-4194-AE3F-81BA75ECEB0C}" type="pres">
      <dgm:prSet presAssocID="{584AFAC1-E84A-4561-A294-577BD286389E}" presName="hierRoot1" presStyleCnt="0">
        <dgm:presLayoutVars>
          <dgm:hierBranch val="init"/>
        </dgm:presLayoutVars>
      </dgm:prSet>
      <dgm:spPr/>
    </dgm:pt>
    <dgm:pt modelId="{C874EE43-F06D-4E4D-A0BB-6A741DAF43E5}" type="pres">
      <dgm:prSet presAssocID="{584AFAC1-E84A-4561-A294-577BD286389E}" presName="rootComposite1" presStyleCnt="0"/>
      <dgm:spPr/>
    </dgm:pt>
    <dgm:pt modelId="{F05A32E3-AA9A-4710-84AD-3FD587EEB081}" type="pres">
      <dgm:prSet presAssocID="{584AFAC1-E84A-4561-A294-577BD286389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F6997D-921C-4CEF-8761-BB3D583A5B19}" type="pres">
      <dgm:prSet presAssocID="{584AFAC1-E84A-4561-A294-577BD286389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175B1E5-6971-4791-A292-AB43D5112962}" type="pres">
      <dgm:prSet presAssocID="{584AFAC1-E84A-4561-A294-577BD286389E}" presName="hierChild2" presStyleCnt="0"/>
      <dgm:spPr/>
    </dgm:pt>
    <dgm:pt modelId="{E6EC364F-AC4C-4274-AECC-84048D17D23A}" type="pres">
      <dgm:prSet presAssocID="{192E132F-6F29-4BA1-80A6-72A03F04F79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21732A3C-CDE5-4EE5-BF56-C556F89B61A2}" type="pres">
      <dgm:prSet presAssocID="{D9161CD9-1FA8-42E4-AFFD-629047B15CD6}" presName="hierRoot2" presStyleCnt="0">
        <dgm:presLayoutVars>
          <dgm:hierBranch val="init"/>
        </dgm:presLayoutVars>
      </dgm:prSet>
      <dgm:spPr/>
    </dgm:pt>
    <dgm:pt modelId="{7E773DA0-DF4E-434E-A8DB-1A17BA80A1F3}" type="pres">
      <dgm:prSet presAssocID="{D9161CD9-1FA8-42E4-AFFD-629047B15CD6}" presName="rootComposite" presStyleCnt="0"/>
      <dgm:spPr/>
    </dgm:pt>
    <dgm:pt modelId="{A83CE003-7274-4DB6-81C2-5015A1DB31D3}" type="pres">
      <dgm:prSet presAssocID="{D9161CD9-1FA8-42E4-AFFD-629047B15CD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1C8D1A-738C-4DB0-8973-10F0C6B508C2}" type="pres">
      <dgm:prSet presAssocID="{D9161CD9-1FA8-42E4-AFFD-629047B15CD6}" presName="rootConnector" presStyleLbl="node2" presStyleIdx="0" presStyleCnt="2"/>
      <dgm:spPr/>
      <dgm:t>
        <a:bodyPr/>
        <a:lstStyle/>
        <a:p>
          <a:endParaRPr lang="ru-RU"/>
        </a:p>
      </dgm:t>
    </dgm:pt>
    <dgm:pt modelId="{E963F270-072D-44A0-96BF-306F9B07FF96}" type="pres">
      <dgm:prSet presAssocID="{D9161CD9-1FA8-42E4-AFFD-629047B15CD6}" presName="hierChild4" presStyleCnt="0"/>
      <dgm:spPr/>
    </dgm:pt>
    <dgm:pt modelId="{1DBF503D-AB71-4606-BAA6-5437614AE4C9}" type="pres">
      <dgm:prSet presAssocID="{D9161CD9-1FA8-42E4-AFFD-629047B15CD6}" presName="hierChild5" presStyleCnt="0"/>
      <dgm:spPr/>
    </dgm:pt>
    <dgm:pt modelId="{A3DD1B9C-B70A-4AC8-BAA0-19377D343F64}" type="pres">
      <dgm:prSet presAssocID="{D1355958-3162-4E4D-BCD3-7DD68E385AD3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790445F-DE6F-4951-A925-84F4978BCCB8}" type="pres">
      <dgm:prSet presAssocID="{D21E367B-69A3-4A6F-B1C1-28F3836EF403}" presName="hierRoot2" presStyleCnt="0">
        <dgm:presLayoutVars>
          <dgm:hierBranch val="init"/>
        </dgm:presLayoutVars>
      </dgm:prSet>
      <dgm:spPr/>
    </dgm:pt>
    <dgm:pt modelId="{FFD87746-8C5D-4DFD-9674-10E45F1BEF78}" type="pres">
      <dgm:prSet presAssocID="{D21E367B-69A3-4A6F-B1C1-28F3836EF403}" presName="rootComposite" presStyleCnt="0"/>
      <dgm:spPr/>
    </dgm:pt>
    <dgm:pt modelId="{2CA7C242-AB32-4220-9445-A7FD6571103D}" type="pres">
      <dgm:prSet presAssocID="{D21E367B-69A3-4A6F-B1C1-28F3836EF40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A41C9F-E3EC-475A-9936-3C9128659FD8}" type="pres">
      <dgm:prSet presAssocID="{D21E367B-69A3-4A6F-B1C1-28F3836EF403}" presName="rootConnector" presStyleLbl="node2" presStyleIdx="1" presStyleCnt="2"/>
      <dgm:spPr/>
      <dgm:t>
        <a:bodyPr/>
        <a:lstStyle/>
        <a:p>
          <a:endParaRPr lang="ru-RU"/>
        </a:p>
      </dgm:t>
    </dgm:pt>
    <dgm:pt modelId="{B2AE673D-2A66-4B62-953F-4BF93D3B87A5}" type="pres">
      <dgm:prSet presAssocID="{D21E367B-69A3-4A6F-B1C1-28F3836EF403}" presName="hierChild4" presStyleCnt="0"/>
      <dgm:spPr/>
    </dgm:pt>
    <dgm:pt modelId="{63375FFB-5832-4E27-B41A-15097BCCB623}" type="pres">
      <dgm:prSet presAssocID="{D21E367B-69A3-4A6F-B1C1-28F3836EF403}" presName="hierChild5" presStyleCnt="0"/>
      <dgm:spPr/>
    </dgm:pt>
    <dgm:pt modelId="{E50F05B5-4E44-4066-8CC5-D818B1022FC9}" type="pres">
      <dgm:prSet presAssocID="{584AFAC1-E84A-4561-A294-577BD286389E}" presName="hierChild3" presStyleCnt="0"/>
      <dgm:spPr/>
    </dgm:pt>
  </dgm:ptLst>
  <dgm:cxnLst>
    <dgm:cxn modelId="{EAADCC29-4247-4693-B564-9FEE94E5D5B6}" type="presOf" srcId="{D1355958-3162-4E4D-BCD3-7DD68E385AD3}" destId="{A3DD1B9C-B70A-4AC8-BAA0-19377D343F64}" srcOrd="0" destOrd="0" presId="urn:microsoft.com/office/officeart/2005/8/layout/orgChart1"/>
    <dgm:cxn modelId="{8C7E067A-377D-4DEA-9F83-5B13DAA3A165}" srcId="{584AFAC1-E84A-4561-A294-577BD286389E}" destId="{D9161CD9-1FA8-42E4-AFFD-629047B15CD6}" srcOrd="0" destOrd="0" parTransId="{192E132F-6F29-4BA1-80A6-72A03F04F794}" sibTransId="{315D7A56-CE45-46CB-A13C-CDFB29540D17}"/>
    <dgm:cxn modelId="{C8DE964E-205A-438F-A4EB-44A074FD4E67}" srcId="{B7264E20-299A-4833-9CDD-2E38A339D7C1}" destId="{584AFAC1-E84A-4561-A294-577BD286389E}" srcOrd="0" destOrd="0" parTransId="{8B58CCCB-76ED-4AA0-B7C0-7AF925C040E8}" sibTransId="{21EE95CB-80CD-4B15-8BC8-83C616B68C4C}"/>
    <dgm:cxn modelId="{8FEA2B07-A3BE-48E1-B24A-BE1D996AC8EE}" srcId="{584AFAC1-E84A-4561-A294-577BD286389E}" destId="{D21E367B-69A3-4A6F-B1C1-28F3836EF403}" srcOrd="1" destOrd="0" parTransId="{D1355958-3162-4E4D-BCD3-7DD68E385AD3}" sibTransId="{0F561E2A-282B-4F36-8AEE-582AD4341D5E}"/>
    <dgm:cxn modelId="{93B330BA-D1BE-4744-877F-6B2B5F6BD8EE}" type="presOf" srcId="{B7264E20-299A-4833-9CDD-2E38A339D7C1}" destId="{72B2BDD6-8C82-4DA6-A593-BCB323FE0B64}" srcOrd="0" destOrd="0" presId="urn:microsoft.com/office/officeart/2005/8/layout/orgChart1"/>
    <dgm:cxn modelId="{3FF6E67F-5263-4576-AF45-92A1B261430E}" type="presOf" srcId="{D9161CD9-1FA8-42E4-AFFD-629047B15CD6}" destId="{721C8D1A-738C-4DB0-8973-10F0C6B508C2}" srcOrd="1" destOrd="0" presId="urn:microsoft.com/office/officeart/2005/8/layout/orgChart1"/>
    <dgm:cxn modelId="{97DC3BFA-85F1-4FD1-8FAA-58FED3C673EE}" type="presOf" srcId="{192E132F-6F29-4BA1-80A6-72A03F04F794}" destId="{E6EC364F-AC4C-4274-AECC-84048D17D23A}" srcOrd="0" destOrd="0" presId="urn:microsoft.com/office/officeart/2005/8/layout/orgChart1"/>
    <dgm:cxn modelId="{81C8931F-4A00-46EF-B618-9DCDBF0CD020}" type="presOf" srcId="{584AFAC1-E84A-4561-A294-577BD286389E}" destId="{BDF6997D-921C-4CEF-8761-BB3D583A5B19}" srcOrd="1" destOrd="0" presId="urn:microsoft.com/office/officeart/2005/8/layout/orgChart1"/>
    <dgm:cxn modelId="{23A98598-81CD-450C-BBEB-505B2EAE4B7A}" type="presOf" srcId="{584AFAC1-E84A-4561-A294-577BD286389E}" destId="{F05A32E3-AA9A-4710-84AD-3FD587EEB081}" srcOrd="0" destOrd="0" presId="urn:microsoft.com/office/officeart/2005/8/layout/orgChart1"/>
    <dgm:cxn modelId="{21DBB9D7-0430-4171-911C-6931ECD9A024}" type="presOf" srcId="{D21E367B-69A3-4A6F-B1C1-28F3836EF403}" destId="{2CA7C242-AB32-4220-9445-A7FD6571103D}" srcOrd="0" destOrd="0" presId="urn:microsoft.com/office/officeart/2005/8/layout/orgChart1"/>
    <dgm:cxn modelId="{B9D1584F-492E-4B3D-A05C-C48CFFF12962}" type="presOf" srcId="{D9161CD9-1FA8-42E4-AFFD-629047B15CD6}" destId="{A83CE003-7274-4DB6-81C2-5015A1DB31D3}" srcOrd="0" destOrd="0" presId="urn:microsoft.com/office/officeart/2005/8/layout/orgChart1"/>
    <dgm:cxn modelId="{6C2604CA-231C-4FAC-B2C1-D435802DD3FF}" type="presOf" srcId="{D21E367B-69A3-4A6F-B1C1-28F3836EF403}" destId="{B4A41C9F-E3EC-475A-9936-3C9128659FD8}" srcOrd="1" destOrd="0" presId="urn:microsoft.com/office/officeart/2005/8/layout/orgChart1"/>
    <dgm:cxn modelId="{7DC32A96-50EF-4BA5-ABD4-E87389F7CB59}" type="presParOf" srcId="{72B2BDD6-8C82-4DA6-A593-BCB323FE0B64}" destId="{AC7364B8-22A4-4194-AE3F-81BA75ECEB0C}" srcOrd="0" destOrd="0" presId="urn:microsoft.com/office/officeart/2005/8/layout/orgChart1"/>
    <dgm:cxn modelId="{356AD671-BDDD-4026-BA9F-93991139575B}" type="presParOf" srcId="{AC7364B8-22A4-4194-AE3F-81BA75ECEB0C}" destId="{C874EE43-F06D-4E4D-A0BB-6A741DAF43E5}" srcOrd="0" destOrd="0" presId="urn:microsoft.com/office/officeart/2005/8/layout/orgChart1"/>
    <dgm:cxn modelId="{5D11EBD5-4F28-4640-B629-499B8F82F9E0}" type="presParOf" srcId="{C874EE43-F06D-4E4D-A0BB-6A741DAF43E5}" destId="{F05A32E3-AA9A-4710-84AD-3FD587EEB081}" srcOrd="0" destOrd="0" presId="urn:microsoft.com/office/officeart/2005/8/layout/orgChart1"/>
    <dgm:cxn modelId="{5BF5A685-5E0B-4128-A63F-C11C36370C8E}" type="presParOf" srcId="{C874EE43-F06D-4E4D-A0BB-6A741DAF43E5}" destId="{BDF6997D-921C-4CEF-8761-BB3D583A5B19}" srcOrd="1" destOrd="0" presId="urn:microsoft.com/office/officeart/2005/8/layout/orgChart1"/>
    <dgm:cxn modelId="{0353A461-B077-4B0D-9761-901D9439717B}" type="presParOf" srcId="{AC7364B8-22A4-4194-AE3F-81BA75ECEB0C}" destId="{0175B1E5-6971-4791-A292-AB43D5112962}" srcOrd="1" destOrd="0" presId="urn:microsoft.com/office/officeart/2005/8/layout/orgChart1"/>
    <dgm:cxn modelId="{750C5F3F-29B9-401B-ACD4-7A47EDA47EE3}" type="presParOf" srcId="{0175B1E5-6971-4791-A292-AB43D5112962}" destId="{E6EC364F-AC4C-4274-AECC-84048D17D23A}" srcOrd="0" destOrd="0" presId="urn:microsoft.com/office/officeart/2005/8/layout/orgChart1"/>
    <dgm:cxn modelId="{05261221-0E3E-486B-85DB-88D8F97BBCAD}" type="presParOf" srcId="{0175B1E5-6971-4791-A292-AB43D5112962}" destId="{21732A3C-CDE5-4EE5-BF56-C556F89B61A2}" srcOrd="1" destOrd="0" presId="urn:microsoft.com/office/officeart/2005/8/layout/orgChart1"/>
    <dgm:cxn modelId="{0D315A77-F1EC-4143-B3DF-D4161CFCBE5E}" type="presParOf" srcId="{21732A3C-CDE5-4EE5-BF56-C556F89B61A2}" destId="{7E773DA0-DF4E-434E-A8DB-1A17BA80A1F3}" srcOrd="0" destOrd="0" presId="urn:microsoft.com/office/officeart/2005/8/layout/orgChart1"/>
    <dgm:cxn modelId="{459CEF66-5A34-4F5D-8F36-2C6C6EFF53BE}" type="presParOf" srcId="{7E773DA0-DF4E-434E-A8DB-1A17BA80A1F3}" destId="{A83CE003-7274-4DB6-81C2-5015A1DB31D3}" srcOrd="0" destOrd="0" presId="urn:microsoft.com/office/officeart/2005/8/layout/orgChart1"/>
    <dgm:cxn modelId="{6F226A98-CE41-4814-ABA2-10F6987194D2}" type="presParOf" srcId="{7E773DA0-DF4E-434E-A8DB-1A17BA80A1F3}" destId="{721C8D1A-738C-4DB0-8973-10F0C6B508C2}" srcOrd="1" destOrd="0" presId="urn:microsoft.com/office/officeart/2005/8/layout/orgChart1"/>
    <dgm:cxn modelId="{8D552561-C5E3-4E77-9B1F-AF77CDD14E2D}" type="presParOf" srcId="{21732A3C-CDE5-4EE5-BF56-C556F89B61A2}" destId="{E963F270-072D-44A0-96BF-306F9B07FF96}" srcOrd="1" destOrd="0" presId="urn:microsoft.com/office/officeart/2005/8/layout/orgChart1"/>
    <dgm:cxn modelId="{C8DF6541-CB73-407C-9F2A-CEB77B8EEFD5}" type="presParOf" srcId="{21732A3C-CDE5-4EE5-BF56-C556F89B61A2}" destId="{1DBF503D-AB71-4606-BAA6-5437614AE4C9}" srcOrd="2" destOrd="0" presId="urn:microsoft.com/office/officeart/2005/8/layout/orgChart1"/>
    <dgm:cxn modelId="{9C16CE3D-A7D0-44CF-AAB9-053BC58508F5}" type="presParOf" srcId="{0175B1E5-6971-4791-A292-AB43D5112962}" destId="{A3DD1B9C-B70A-4AC8-BAA0-19377D343F64}" srcOrd="2" destOrd="0" presId="urn:microsoft.com/office/officeart/2005/8/layout/orgChart1"/>
    <dgm:cxn modelId="{664573B7-E47C-4EF4-B5E4-009BAB054FCD}" type="presParOf" srcId="{0175B1E5-6971-4791-A292-AB43D5112962}" destId="{7790445F-DE6F-4951-A925-84F4978BCCB8}" srcOrd="3" destOrd="0" presId="urn:microsoft.com/office/officeart/2005/8/layout/orgChart1"/>
    <dgm:cxn modelId="{A017A4F9-903A-44A8-9C0D-69BDF38C5D49}" type="presParOf" srcId="{7790445F-DE6F-4951-A925-84F4978BCCB8}" destId="{FFD87746-8C5D-4DFD-9674-10E45F1BEF78}" srcOrd="0" destOrd="0" presId="urn:microsoft.com/office/officeart/2005/8/layout/orgChart1"/>
    <dgm:cxn modelId="{93CC9025-D0AB-48B7-B2B0-45E9FCA3BABD}" type="presParOf" srcId="{FFD87746-8C5D-4DFD-9674-10E45F1BEF78}" destId="{2CA7C242-AB32-4220-9445-A7FD6571103D}" srcOrd="0" destOrd="0" presId="urn:microsoft.com/office/officeart/2005/8/layout/orgChart1"/>
    <dgm:cxn modelId="{A1A33BF8-6657-4139-A5FB-DDCA4528ED35}" type="presParOf" srcId="{FFD87746-8C5D-4DFD-9674-10E45F1BEF78}" destId="{B4A41C9F-E3EC-475A-9936-3C9128659FD8}" srcOrd="1" destOrd="0" presId="urn:microsoft.com/office/officeart/2005/8/layout/orgChart1"/>
    <dgm:cxn modelId="{81922FFB-E194-4E4D-8D32-409656D4A35B}" type="presParOf" srcId="{7790445F-DE6F-4951-A925-84F4978BCCB8}" destId="{B2AE673D-2A66-4B62-953F-4BF93D3B87A5}" srcOrd="1" destOrd="0" presId="urn:microsoft.com/office/officeart/2005/8/layout/orgChart1"/>
    <dgm:cxn modelId="{039A71E0-2F39-464B-AC2E-0812D489758C}" type="presParOf" srcId="{7790445F-DE6F-4951-A925-84F4978BCCB8}" destId="{63375FFB-5832-4E27-B41A-15097BCCB623}" srcOrd="2" destOrd="0" presId="urn:microsoft.com/office/officeart/2005/8/layout/orgChart1"/>
    <dgm:cxn modelId="{F1485486-97C7-4EEB-90D9-ECDD05FD7808}" type="presParOf" srcId="{AC7364B8-22A4-4194-AE3F-81BA75ECEB0C}" destId="{E50F05B5-4E44-4066-8CC5-D818B1022F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D1B9C-B70A-4AC8-BAA0-19377D343F64}">
      <dsp:nvSpPr>
        <dsp:cNvPr id="0" name=""/>
        <dsp:cNvSpPr/>
      </dsp:nvSpPr>
      <dsp:spPr>
        <a:xfrm>
          <a:off x="304800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C364F-AC4C-4274-AECC-84048D17D23A}">
      <dsp:nvSpPr>
        <dsp:cNvPr id="0" name=""/>
        <dsp:cNvSpPr/>
      </dsp:nvSpPr>
      <dsp:spPr>
        <a:xfrm>
          <a:off x="1379990" y="174251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A32E3-AA9A-4710-84AD-3FD587EEB081}">
      <dsp:nvSpPr>
        <dsp:cNvPr id="0" name=""/>
        <dsp:cNvSpPr/>
      </dsp:nvSpPr>
      <dsp:spPr>
        <a:xfrm>
          <a:off x="1669479" y="363990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Догляд</a:t>
          </a:r>
          <a:endParaRPr lang="ru-RU" sz="3600" kern="1200" dirty="0"/>
        </a:p>
      </dsp:txBody>
      <dsp:txXfrm>
        <a:off x="1669479" y="363990"/>
        <a:ext cx="2757041" cy="1378520"/>
      </dsp:txXfrm>
    </dsp:sp>
    <dsp:sp modelId="{A83CE003-7274-4DB6-81C2-5015A1DB31D3}">
      <dsp:nvSpPr>
        <dsp:cNvPr id="0" name=""/>
        <dsp:cNvSpPr/>
      </dsp:nvSpPr>
      <dsp:spPr>
        <a:xfrm>
          <a:off x="1469" y="2321489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Загальний</a:t>
          </a:r>
          <a:endParaRPr lang="ru-RU" sz="3600" kern="1200" dirty="0"/>
        </a:p>
      </dsp:txBody>
      <dsp:txXfrm>
        <a:off x="1469" y="2321489"/>
        <a:ext cx="2757041" cy="1378520"/>
      </dsp:txXfrm>
    </dsp:sp>
    <dsp:sp modelId="{2CA7C242-AB32-4220-9445-A7FD6571103D}">
      <dsp:nvSpPr>
        <dsp:cNvPr id="0" name=""/>
        <dsp:cNvSpPr/>
      </dsp:nvSpPr>
      <dsp:spPr>
        <a:xfrm>
          <a:off x="3337489" y="2321489"/>
          <a:ext cx="2757041" cy="13785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Спеціальний</a:t>
          </a:r>
          <a:endParaRPr lang="ru-RU" sz="3600" kern="1200" dirty="0"/>
        </a:p>
      </dsp:txBody>
      <dsp:txXfrm>
        <a:off x="3337489" y="2321489"/>
        <a:ext cx="2757041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757727-6D12-4865-AB68-3A728A05FAD6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6402B7-1514-4FE7-B6D6-072A6E76722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869160"/>
            <a:ext cx="3458245" cy="147279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З</a:t>
            </a:r>
            <a:r>
              <a:rPr lang="uk-UA" dirty="0" err="1" smtClean="0"/>
              <a:t>асоби</a:t>
            </a:r>
            <a:r>
              <a:rPr lang="uk-UA" dirty="0" smtClean="0"/>
              <a:t> догляду за хворими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114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36904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і </a:t>
            </a:r>
            <a:r>
              <a:rPr lang="ru-RU" dirty="0" err="1"/>
              <a:t>гігієна</a:t>
            </a:r>
            <a:r>
              <a:rPr lang="ru-RU" dirty="0"/>
              <a:t> транспорту.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132856"/>
            <a:ext cx="4740813" cy="4464496"/>
          </a:xfrm>
        </p:spPr>
      </p:pic>
    </p:spTree>
    <p:extLst>
      <p:ext uri="{BB962C8B-B14F-4D97-AF65-F5344CB8AC3E}">
        <p14:creationId xmlns:p14="http://schemas.microsoft.com/office/powerpoint/2010/main" val="420749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04856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Харчування</a:t>
            </a:r>
            <a:r>
              <a:rPr lang="ru-RU" dirty="0"/>
              <a:t> та </a:t>
            </a:r>
            <a:r>
              <a:rPr lang="ru-RU" dirty="0" err="1"/>
              <a:t>годування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780928"/>
            <a:ext cx="2476191" cy="283809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592" y="3501008"/>
            <a:ext cx="4347442" cy="189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79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98297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Дезінфекція</a:t>
            </a:r>
            <a:r>
              <a:rPr lang="ru-RU" dirty="0"/>
              <a:t> </a:t>
            </a:r>
            <a:r>
              <a:rPr lang="ru-RU" dirty="0" err="1"/>
              <a:t>виділень</a:t>
            </a:r>
            <a:r>
              <a:rPr lang="ru-RU" dirty="0"/>
              <a:t> хворого та по­суду для </a:t>
            </a:r>
            <a:r>
              <a:rPr lang="ru-RU" dirty="0" smtClean="0"/>
              <a:t>них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132856"/>
            <a:ext cx="8496944" cy="2520280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інфекційних</a:t>
            </a:r>
            <a:r>
              <a:rPr lang="ru-RU" dirty="0"/>
              <a:t> </a:t>
            </a:r>
            <a:r>
              <a:rPr lang="ru-RU" dirty="0" err="1"/>
              <a:t>уражень</a:t>
            </a:r>
            <a:r>
              <a:rPr lang="ru-RU" dirty="0"/>
              <a:t> кишечнику та </a:t>
            </a:r>
            <a:r>
              <a:rPr lang="ru-RU" dirty="0" err="1"/>
              <a:t>сечовивідних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</a:t>
            </a:r>
            <a:r>
              <a:rPr lang="ru-RU" dirty="0" err="1"/>
              <a:t>спеціально</a:t>
            </a:r>
            <a:r>
              <a:rPr lang="ru-RU" dirty="0"/>
              <a:t> не </a:t>
            </a:r>
            <a:r>
              <a:rPr lang="ru-RU" dirty="0" err="1"/>
              <a:t>дезінфікують</a:t>
            </a:r>
            <a:r>
              <a:rPr lang="ru-RU" dirty="0"/>
              <a:t>. </a:t>
            </a:r>
            <a:r>
              <a:rPr lang="ru-RU" dirty="0" err="1"/>
              <a:t>Знезаражують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по­суд,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випорожнень</a:t>
            </a:r>
            <a:r>
              <a:rPr lang="ru-RU" dirty="0"/>
              <a:t> ле­жачих </a:t>
            </a:r>
            <a:r>
              <a:rPr lang="ru-RU" dirty="0" err="1"/>
              <a:t>хворих</a:t>
            </a:r>
            <a:r>
              <a:rPr lang="ru-RU" dirty="0"/>
              <a:t>. Судна, </a:t>
            </a:r>
            <a:r>
              <a:rPr lang="ru-RU" dirty="0" err="1"/>
              <a:t>сечоприймаль-ники</a:t>
            </a:r>
            <a:r>
              <a:rPr lang="ru-RU" dirty="0"/>
              <a:t>, </a:t>
            </a:r>
            <a:r>
              <a:rPr lang="ru-RU" dirty="0" err="1"/>
              <a:t>плювальниці</a:t>
            </a:r>
            <a:r>
              <a:rPr lang="ru-RU" dirty="0"/>
              <a:t> добре </a:t>
            </a:r>
            <a:r>
              <a:rPr lang="ru-RU" dirty="0" err="1"/>
              <a:t>миють</a:t>
            </a:r>
            <a:r>
              <a:rPr lang="ru-RU" dirty="0"/>
              <a:t> </a:t>
            </a:r>
            <a:r>
              <a:rPr lang="ru-RU" dirty="0" err="1"/>
              <a:t>гаря­чою</a:t>
            </a:r>
            <a:r>
              <a:rPr lang="ru-RU" dirty="0"/>
              <a:t> водою та </a:t>
            </a:r>
            <a:r>
              <a:rPr lang="ru-RU" dirty="0" err="1"/>
              <a:t>промивають</a:t>
            </a:r>
            <a:r>
              <a:rPr lang="ru-RU" dirty="0"/>
              <a:t> </a:t>
            </a:r>
            <a:r>
              <a:rPr lang="ru-RU" dirty="0" err="1"/>
              <a:t>дезінфіка-ційним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: 3—5 % </a:t>
            </a:r>
            <a:r>
              <a:rPr lang="ru-RU" dirty="0" err="1"/>
              <a:t>хлораміном</a:t>
            </a:r>
            <a:r>
              <a:rPr lang="ru-RU" dirty="0"/>
              <a:t>, 5 % карболовою кислотою, </a:t>
            </a:r>
            <a:r>
              <a:rPr lang="ru-RU" dirty="0" err="1"/>
              <a:t>лізолом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20 % </a:t>
            </a:r>
            <a:r>
              <a:rPr lang="ru-RU" dirty="0" err="1"/>
              <a:t>хлорним</a:t>
            </a:r>
            <a:r>
              <a:rPr lang="ru-RU" dirty="0"/>
              <a:t> </a:t>
            </a:r>
            <a:r>
              <a:rPr lang="ru-RU" dirty="0" err="1"/>
              <a:t>вапном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404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24936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Догляд за </a:t>
            </a:r>
            <a:r>
              <a:rPr lang="ru-RU" dirty="0" err="1"/>
              <a:t>тяжкохворими</a:t>
            </a:r>
            <a:r>
              <a:rPr lang="ru-RU" dirty="0"/>
              <a:t> та </a:t>
            </a:r>
            <a:r>
              <a:rPr lang="ru-RU" dirty="0" err="1"/>
              <a:t>тими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помирає</a:t>
            </a:r>
            <a:r>
              <a:rPr lang="ru-RU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068960"/>
            <a:ext cx="6350000" cy="2616200"/>
          </a:xfrm>
        </p:spPr>
      </p:pic>
    </p:spTree>
    <p:extLst>
      <p:ext uri="{BB962C8B-B14F-4D97-AF65-F5344CB8AC3E}">
        <p14:creationId xmlns:p14="http://schemas.microsoft.com/office/powerpoint/2010/main" val="1292624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96944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хворим</a:t>
            </a:r>
            <a:r>
              <a:rPr lang="ru-RU" dirty="0"/>
              <a:t> та </a:t>
            </a:r>
            <a:r>
              <a:rPr lang="ru-RU" dirty="0" err="1"/>
              <a:t>пере­бігом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48880"/>
            <a:ext cx="3240360" cy="35441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708920"/>
            <a:ext cx="3871979" cy="290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07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5649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sz="6600" dirty="0" smtClean="0"/>
              <a:t>Дякую за увагу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36065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Догляд, </a:t>
            </a:r>
            <a:r>
              <a:rPr lang="ru-RU" dirty="0" err="1"/>
              <a:t>доглядання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8424936" cy="3600400"/>
          </a:xfrm>
        </p:spPr>
        <p:txBody>
          <a:bodyPr/>
          <a:lstStyle/>
          <a:p>
            <a:pPr marL="45720" indent="0">
              <a:buNone/>
            </a:pPr>
            <a:r>
              <a:rPr lang="ru-RU" dirty="0" err="1" smtClean="0"/>
              <a:t>процес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складаєть­ся</a:t>
            </a:r>
            <a:r>
              <a:rPr lang="ru-RU" dirty="0"/>
              <a:t> з комплексу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забезпечу­ють</a:t>
            </a:r>
            <a:r>
              <a:rPr lang="ru-RU" dirty="0"/>
              <a:t> </a:t>
            </a:r>
            <a:r>
              <a:rPr lang="ru-RU" dirty="0" err="1"/>
              <a:t>всебічне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хворого,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гігієнічних</a:t>
            </a:r>
            <a:r>
              <a:rPr lang="ru-RU" dirty="0"/>
              <a:t> умов,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неускладненому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прискоренню</a:t>
            </a:r>
            <a:r>
              <a:rPr lang="ru-RU" dirty="0"/>
              <a:t> </a:t>
            </a:r>
            <a:r>
              <a:rPr lang="ru-RU" dirty="0" err="1"/>
              <a:t>одужання</a:t>
            </a:r>
            <a:r>
              <a:rPr lang="ru-RU" dirty="0"/>
              <a:t>, </a:t>
            </a:r>
            <a:r>
              <a:rPr lang="ru-RU" dirty="0" err="1"/>
              <a:t>по­легшенню</a:t>
            </a:r>
            <a:r>
              <a:rPr lang="ru-RU" dirty="0"/>
              <a:t> </a:t>
            </a:r>
            <a:r>
              <a:rPr lang="ru-RU" dirty="0" err="1"/>
              <a:t>страждань</a:t>
            </a:r>
            <a:r>
              <a:rPr lang="ru-RU" dirty="0"/>
              <a:t> та </a:t>
            </a:r>
            <a:r>
              <a:rPr lang="ru-RU" dirty="0" err="1"/>
              <a:t>запобіганню</a:t>
            </a:r>
            <a:r>
              <a:rPr lang="ru-RU" dirty="0"/>
              <a:t> </a:t>
            </a:r>
            <a:r>
              <a:rPr lang="ru-RU" dirty="0" err="1"/>
              <a:t>ускладненням</a:t>
            </a:r>
            <a:r>
              <a:rPr lang="ru-RU" dirty="0"/>
              <a:t> і </a:t>
            </a:r>
            <a:r>
              <a:rPr lang="ru-RU" dirty="0" err="1"/>
              <a:t>своєчасному</a:t>
            </a:r>
            <a:r>
              <a:rPr lang="ru-RU" dirty="0"/>
              <a:t> </a:t>
            </a:r>
            <a:r>
              <a:rPr lang="ru-RU" dirty="0" err="1"/>
              <a:t>виявлен­ню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призначень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032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Догляд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8424936" cy="1224136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Догляд за </a:t>
            </a:r>
            <a:r>
              <a:rPr lang="ru-RU" dirty="0" err="1"/>
              <a:t>хворими</a:t>
            </a:r>
            <a:r>
              <a:rPr lang="ru-RU" dirty="0"/>
              <a:t> — </a:t>
            </a:r>
            <a:r>
              <a:rPr lang="ru-RU" dirty="0" err="1"/>
              <a:t>невід'ємна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, особливо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, </a:t>
            </a:r>
            <a:r>
              <a:rPr lang="ru-RU" dirty="0" err="1"/>
              <a:t>само­стійно</a:t>
            </a:r>
            <a:r>
              <a:rPr lang="ru-RU" dirty="0"/>
              <a:t> не </a:t>
            </a:r>
            <a:r>
              <a:rPr lang="ru-RU" dirty="0" err="1"/>
              <a:t>одужують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виходжують</a:t>
            </a:r>
            <a:r>
              <a:rPr lang="ru-RU" dirty="0"/>
              <a:t>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92763701"/>
              </p:ext>
            </p:extLst>
          </p:nvPr>
        </p:nvGraphicFramePr>
        <p:xfrm>
          <a:off x="1691680" y="2636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878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Загальний догляд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8352928" cy="1368152"/>
          </a:xfrm>
        </p:spPr>
        <p:txBody>
          <a:bodyPr/>
          <a:lstStyle/>
          <a:p>
            <a:pPr marL="45720" indent="0">
              <a:buNone/>
            </a:pPr>
            <a:r>
              <a:rPr lang="ru-RU" dirty="0" err="1"/>
              <a:t>Загальний</a:t>
            </a:r>
            <a:r>
              <a:rPr lang="ru-RU" dirty="0"/>
              <a:t> догляд — </a:t>
            </a:r>
            <a:r>
              <a:rPr lang="ru-RU" dirty="0" err="1"/>
              <a:t>це</a:t>
            </a:r>
            <a:r>
              <a:rPr lang="ru-RU" dirty="0"/>
              <a:t> сума тих </a:t>
            </a:r>
            <a:r>
              <a:rPr lang="ru-RU" dirty="0" err="1"/>
              <a:t>за­ходів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захворюван­ня</a:t>
            </a:r>
            <a:r>
              <a:rPr lang="ru-RU" dirty="0"/>
              <a:t> (</a:t>
            </a:r>
            <a:r>
              <a:rPr lang="ru-RU" dirty="0" err="1"/>
              <a:t>патології</a:t>
            </a:r>
            <a:r>
              <a:rPr lang="ru-RU" dirty="0"/>
              <a:t>),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89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84976" cy="93610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err="1"/>
              <a:t>Серед</a:t>
            </a:r>
            <a:r>
              <a:rPr lang="ru-RU" sz="3200" dirty="0"/>
              <a:t> </a:t>
            </a:r>
            <a:r>
              <a:rPr lang="ru-RU" sz="3200" dirty="0" err="1"/>
              <a:t>загальних</a:t>
            </a:r>
            <a:r>
              <a:rPr lang="ru-RU" sz="3200" dirty="0"/>
              <a:t> </a:t>
            </a:r>
            <a:r>
              <a:rPr lang="ru-RU" sz="3200" dirty="0" err="1"/>
              <a:t>заходів</a:t>
            </a:r>
            <a:r>
              <a:rPr lang="ru-RU" sz="3200" dirty="0"/>
              <a:t> </a:t>
            </a:r>
            <a:r>
              <a:rPr lang="ru-RU" sz="3200" dirty="0" err="1"/>
              <a:t>виокремлюють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844824"/>
            <a:ext cx="7344816" cy="44644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а) </a:t>
            </a:r>
            <a:r>
              <a:rPr lang="ru-RU" dirty="0" err="1"/>
              <a:t>гігієнічне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</a:t>
            </a:r>
            <a:r>
              <a:rPr lang="ru-RU" dirty="0" err="1"/>
              <a:t>ліжка</a:t>
            </a:r>
            <a:r>
              <a:rPr lang="ru-RU" dirty="0"/>
              <a:t> та </a:t>
            </a:r>
            <a:r>
              <a:rPr lang="ru-RU" dirty="0" err="1"/>
              <a:t>меблів</a:t>
            </a:r>
            <a:r>
              <a:rPr lang="ru-RU" dirty="0"/>
              <a:t>, самого хворого,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одягу</a:t>
            </a:r>
            <a:r>
              <a:rPr lang="ru-RU" dirty="0"/>
              <a:t>, посуду, </a:t>
            </a:r>
            <a:r>
              <a:rPr lang="ru-RU" dirty="0" err="1"/>
              <a:t>предметів</a:t>
            </a:r>
            <a:r>
              <a:rPr lang="ru-RU" dirty="0"/>
              <a:t> туалету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pPr marL="45720" indent="0"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призначень</a:t>
            </a:r>
            <a:r>
              <a:rPr lang="ru-RU" dirty="0"/>
              <a:t> </a:t>
            </a:r>
            <a:r>
              <a:rPr lang="ru-RU" dirty="0" err="1"/>
              <a:t>лі­каря</a:t>
            </a:r>
            <a:r>
              <a:rPr lang="ru-RU" dirty="0"/>
              <a:t> (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процедур та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ліків</a:t>
            </a:r>
            <a:r>
              <a:rPr lang="ru-RU" dirty="0" smtClean="0"/>
              <a:t>);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dirty="0"/>
              <a:t>в) </a:t>
            </a:r>
            <a:r>
              <a:rPr lang="ru-RU" dirty="0" err="1"/>
              <a:t>спостере­ження</a:t>
            </a:r>
            <a:r>
              <a:rPr lang="ru-RU" dirty="0"/>
              <a:t> за </a:t>
            </a:r>
            <a:r>
              <a:rPr lang="ru-RU" dirty="0" err="1"/>
              <a:t>перебігом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станом хворого та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про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;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dirty="0" err="1"/>
              <a:t>годування</a:t>
            </a:r>
            <a:r>
              <a:rPr lang="ru-RU" dirty="0"/>
              <a:t> хворо­го.</a:t>
            </a:r>
          </a:p>
        </p:txBody>
      </p:sp>
    </p:spTree>
    <p:extLst>
      <p:ext uri="{BB962C8B-B14F-4D97-AF65-F5344CB8AC3E}">
        <p14:creationId xmlns:p14="http://schemas.microsoft.com/office/powerpoint/2010/main" val="972613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 err="1"/>
              <a:t>Загальний</a:t>
            </a:r>
            <a:r>
              <a:rPr lang="ru-RU" sz="4400" dirty="0"/>
              <a:t> догляд </a:t>
            </a:r>
            <a:r>
              <a:rPr lang="ru-RU" sz="4400" dirty="0" err="1"/>
              <a:t>містить</a:t>
            </a:r>
            <a:r>
              <a:rPr lang="ru-RU" sz="4400" dirty="0"/>
              <a:t> </a:t>
            </a:r>
            <a:r>
              <a:rPr lang="ru-RU" sz="4400" dirty="0" err="1"/>
              <a:t>такі</a:t>
            </a:r>
            <a:r>
              <a:rPr lang="ru-RU" sz="4400" dirty="0"/>
              <a:t> </a:t>
            </a:r>
            <a:r>
              <a:rPr lang="ru-RU" sz="4400" dirty="0" err="1"/>
              <a:t>під­розділи</a:t>
            </a:r>
            <a:r>
              <a:rPr lang="ru-RU" sz="4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348880"/>
            <a:ext cx="8280920" cy="4320480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dirty="0"/>
              <a:t>1) </a:t>
            </a: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середо­вища</a:t>
            </a:r>
            <a:r>
              <a:rPr lang="ru-RU" dirty="0"/>
              <a:t>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2) </a:t>
            </a:r>
            <a:r>
              <a:rPr lang="ru-RU" dirty="0" err="1"/>
              <a:t>гігієна</a:t>
            </a:r>
            <a:r>
              <a:rPr lang="ru-RU" dirty="0"/>
              <a:t> персоналу, </a:t>
            </a:r>
            <a:r>
              <a:rPr lang="ru-RU" dirty="0" err="1"/>
              <a:t>профілактика</a:t>
            </a:r>
            <a:r>
              <a:rPr lang="ru-RU" dirty="0"/>
              <a:t> </a:t>
            </a:r>
            <a:r>
              <a:rPr lang="ru-RU" dirty="0" err="1"/>
              <a:t>внутрішньогоспітальної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3) </a:t>
            </a:r>
            <a:r>
              <a:rPr lang="ru-RU" dirty="0" err="1"/>
              <a:t>особиста</a:t>
            </a:r>
            <a:r>
              <a:rPr lang="ru-RU" dirty="0"/>
              <a:t> </a:t>
            </a:r>
            <a:r>
              <a:rPr lang="ru-RU" dirty="0" err="1"/>
              <a:t>гігієна</a:t>
            </a:r>
            <a:r>
              <a:rPr lang="ru-RU" dirty="0"/>
              <a:t> хворого;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4) </a:t>
            </a:r>
            <a:r>
              <a:rPr lang="ru-RU" dirty="0" err="1"/>
              <a:t>дезінфекція</a:t>
            </a:r>
            <a:r>
              <a:rPr lang="ru-RU" dirty="0"/>
              <a:t> </a:t>
            </a:r>
            <a:r>
              <a:rPr lang="ru-RU" dirty="0" err="1"/>
              <a:t>виділень</a:t>
            </a:r>
            <a:r>
              <a:rPr lang="ru-RU" dirty="0"/>
              <a:t> хворого;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5) </a:t>
            </a: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err="1"/>
              <a:t>білизни</a:t>
            </a:r>
            <a:r>
              <a:rPr lang="ru-RU" dirty="0"/>
              <a:t>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6) </a:t>
            </a:r>
            <a:r>
              <a:rPr lang="ru-RU" dirty="0" err="1"/>
              <a:t>гігієна</a:t>
            </a:r>
            <a:r>
              <a:rPr lang="ru-RU" dirty="0"/>
              <a:t> передач і </a:t>
            </a:r>
            <a:r>
              <a:rPr lang="ru-RU" dirty="0" err="1"/>
              <a:t>відвідувачів</a:t>
            </a:r>
            <a:r>
              <a:rPr lang="ru-RU" dirty="0"/>
              <a:t>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7) </a:t>
            </a:r>
            <a:r>
              <a:rPr lang="ru-RU" dirty="0" err="1"/>
              <a:t>гігієна</a:t>
            </a:r>
            <a:r>
              <a:rPr lang="ru-RU" dirty="0"/>
              <a:t> транспорту;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8) </a:t>
            </a: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348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40960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77984"/>
            <a:ext cx="6120680" cy="408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68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Гігієна</a:t>
            </a:r>
            <a:r>
              <a:rPr lang="ru-RU" dirty="0"/>
              <a:t> </a:t>
            </a:r>
            <a:r>
              <a:rPr lang="ru-RU" dirty="0" smtClean="0"/>
              <a:t>персоналу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79424"/>
            <a:ext cx="2813427" cy="187220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945896"/>
            <a:ext cx="3350890" cy="250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1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424936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Гігієна</a:t>
            </a:r>
            <a:r>
              <a:rPr lang="ru-RU" dirty="0"/>
              <a:t> хворого. </a:t>
            </a:r>
            <a:r>
              <a:rPr lang="ru-RU" dirty="0" err="1"/>
              <a:t>Профілактика</a:t>
            </a:r>
            <a:r>
              <a:rPr lang="ru-RU" dirty="0"/>
              <a:t> </a:t>
            </a:r>
            <a:r>
              <a:rPr lang="ru-RU" dirty="0" err="1"/>
              <a:t>про­лежнів</a:t>
            </a:r>
            <a:r>
              <a:rPr lang="ru-RU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8"/>
            <a:ext cx="3980078" cy="230425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984039"/>
            <a:ext cx="3716108" cy="25668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580610"/>
            <a:ext cx="2780004" cy="192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4084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167</TotalTime>
  <Words>333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Засоби догляду за хворими </vt:lpstr>
      <vt:lpstr>Догляд, доглядання </vt:lpstr>
      <vt:lpstr>Догляд</vt:lpstr>
      <vt:lpstr>Загальний догляд</vt:lpstr>
      <vt:lpstr>Серед загальних заходів виокремлюють:</vt:lpstr>
      <vt:lpstr>Загальний догляд містить такі під­розділи:</vt:lpstr>
      <vt:lpstr>Гігієна навколишнього середовища</vt:lpstr>
      <vt:lpstr>Гігієна персоналу </vt:lpstr>
      <vt:lpstr>Гігієна хворого. Профілактика про­лежнів.</vt:lpstr>
      <vt:lpstr>Транспортування хворих і гігієна транспорту.</vt:lpstr>
      <vt:lpstr>Харчування та годування хворих.</vt:lpstr>
      <vt:lpstr>Дезінфекція виділень хворого та по­суду для них </vt:lpstr>
      <vt:lpstr>Догляд за тяжкохворими та тими, хто помирає.</vt:lpstr>
      <vt:lpstr>Спостереження за хворим та пере­бігом його хвороби</vt:lpstr>
      <vt:lpstr>Дякую за увагу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догляду за хворими </dc:title>
  <dc:creator>User</dc:creator>
  <cp:lastModifiedBy>User</cp:lastModifiedBy>
  <cp:revision>12</cp:revision>
  <dcterms:created xsi:type="dcterms:W3CDTF">2013-12-10T16:44:09Z</dcterms:created>
  <dcterms:modified xsi:type="dcterms:W3CDTF">2014-06-06T18:40:27Z</dcterms:modified>
</cp:coreProperties>
</file>