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28" r:id="rId2"/>
    <p:sldMasterId id="2147483840" r:id="rId3"/>
    <p:sldMasterId id="2147483852" r:id="rId4"/>
    <p:sldMasterId id="2147483864" r:id="rId5"/>
    <p:sldMasterId id="2147483876" r:id="rId6"/>
    <p:sldMasterId id="2147483888" r:id="rId7"/>
    <p:sldMasterId id="2147483900" r:id="rId8"/>
    <p:sldMasterId id="2147483912" r:id="rId9"/>
    <p:sldMasterId id="2147483924" r:id="rId10"/>
  </p:sldMasterIdLst>
  <p:notesMasterIdLst>
    <p:notesMasterId r:id="rId23"/>
  </p:notesMasterIdLst>
  <p:sldIdLst>
    <p:sldId id="273" r:id="rId11"/>
    <p:sldId id="257" r:id="rId12"/>
    <p:sldId id="258" r:id="rId13"/>
    <p:sldId id="259" r:id="rId14"/>
    <p:sldId id="263" r:id="rId15"/>
    <p:sldId id="264" r:id="rId16"/>
    <p:sldId id="265" r:id="rId17"/>
    <p:sldId id="272" r:id="rId18"/>
    <p:sldId id="260" r:id="rId19"/>
    <p:sldId id="267" r:id="rId20"/>
    <p:sldId id="271" r:id="rId21"/>
    <p:sldId id="26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CC19B-9771-4060-AA0A-723D9CA088D5}" type="datetimeFigureOut">
              <a:rPr lang="ru-RU" smtClean="0"/>
              <a:pPr/>
              <a:t>20.05.2013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3F3F6-CC05-4D4B-98D3-4FDEFA1A16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8480932-4AB5-4955-AAAB-B06013D270CE}" type="datetimeFigureOut">
              <a:rPr lang="ru-RU" smtClean="0"/>
              <a:pPr/>
              <a:t>20.05.2013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4713E5-DDA1-4AE0-A853-32EAD1CB4DC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r>
              <a:rPr lang="ru-RU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ОЦІАЛЬНА</a:t>
            </a:r>
            <a:br>
              <a:rPr lang="ru-RU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СКЛАДОВА </a:t>
            </a:r>
            <a:br>
              <a:rPr lang="ru-RU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ЗДОРОВ</a:t>
            </a:r>
            <a:r>
              <a:rPr lang="en-US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`</a:t>
            </a:r>
            <a:r>
              <a:rPr lang="uk-UA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  </a:t>
            </a:r>
            <a:r>
              <a:rPr lang="ru-RU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6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Підготували учні 10-А класу</a:t>
            </a:r>
          </a:p>
          <a:p>
            <a:r>
              <a:rPr lang="uk-UA" dirty="0" smtClean="0"/>
              <a:t>Мажара Інна</a:t>
            </a:r>
          </a:p>
          <a:p>
            <a:r>
              <a:rPr lang="uk-UA" dirty="0" err="1" smtClean="0"/>
              <a:t>Юревич</a:t>
            </a:r>
            <a:r>
              <a:rPr lang="uk-UA" dirty="0" smtClean="0"/>
              <a:t>  Анастасія</a:t>
            </a:r>
          </a:p>
          <a:p>
            <a:r>
              <a:rPr lang="uk-UA" dirty="0" smtClean="0"/>
              <a:t>Михальчук  Анна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43174" y="26431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428604"/>
            <a:ext cx="70009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ВИСТАВА: </a:t>
            </a:r>
            <a:endParaRPr lang="uk-UA" sz="5400" b="1" i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uk-UA" sz="5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“ ЗГУБНІ   ЗВИЧКИ”</a:t>
            </a:r>
            <a:endParaRPr lang="ru-RU" sz="54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2" descr="C:\Documents and Settings\Інтернат\Мои документы\КАРТИНКИ\kyrenie_gengina_2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2500306"/>
            <a:ext cx="3286148" cy="285752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800" b="0" i="1" u="sng" dirty="0" smtClean="0">
                <a:solidFill>
                  <a:srgbClr val="002060"/>
                </a:solidFill>
              </a:rPr>
              <a:t>ПОДУМАЙТЕ</a:t>
            </a:r>
            <a:endParaRPr lang="ru-RU" sz="4800" b="0" i="1" u="sng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8" y="1166787"/>
            <a:ext cx="6858048" cy="530352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Чи  легко позбавитися  поганої  звички, яка тебе не відпускає?</a:t>
            </a:r>
            <a:endParaRPr lang="ru-RU" sz="3200" b="1" i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Documents and Settings\Інтернат\Мои документы\КАРТИНКИ\zh_no_smokie_fkqnf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lum bright="40000" contrast="40000"/>
          </a:blip>
          <a:srcRect t="23133" b="23133"/>
          <a:stretch>
            <a:fillRect/>
          </a:stretch>
        </p:blipFill>
        <p:spPr bwMode="auto">
          <a:xfrm>
            <a:off x="1643042" y="2285992"/>
            <a:ext cx="5715040" cy="33617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214290"/>
            <a:ext cx="7137778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Зміст анкети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Які алкогольні напої тобі відомі?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Які з цих напоїв ти вживав?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Кого із знайомих людей ти міг би назвати як тих, хто часто вживає алкоголь?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Що тобі відомо про людей, які стали алкоголіками?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Де і коли вперше довідався про алкоголізм?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Чи розповідали тобі про небезпеку алкоголізму батьки, вчителі?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Чи маєш ти друзів, які вживають алкоголь?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Якщо так, то чи спробував ти допомогти їм позбутися алкогольної залежності? Як ти діяв?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Твій вік?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Стать?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uk-UA" sz="14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        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500043"/>
            <a:ext cx="7072362" cy="452431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3200" b="1" i="1" u="sng" cap="all" dirty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Тема уроку</a:t>
            </a:r>
            <a:r>
              <a:rPr lang="ru-RU" sz="3200" b="1" i="1" u="sng" cap="all" dirty="0" smtClean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</a:t>
            </a:r>
            <a:endParaRPr lang="en-US" sz="3200" b="1" i="1" u="sng" cap="all" dirty="0" smtClean="0">
              <a:ln/>
              <a:solidFill>
                <a:schemeClr val="tx2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endParaRPr lang="ru-RU" sz="3200" b="1" cap="all" dirty="0">
              <a:ln/>
              <a:solidFill>
                <a:schemeClr val="tx2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r>
              <a:rPr lang="ru-RU" sz="3200" b="1" cap="all" dirty="0" smtClean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Звички 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здоров'я.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</a:t>
            </a:r>
          </a:p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Формування корисних і шкідливих звичок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підлітків. Залежність здоров'я від корисних і шкідливих звичок. Вплив на здоров'я підлітків тютюнового диму, алкоголю, наркотичних речовин.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78579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785786" y="214290"/>
            <a:ext cx="7643866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2800" b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Знати: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різницю між корисними та шкідливими звичками;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вплив корисних звичок на здоров'я;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2800" b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Уміти </a:t>
            </a: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 наводити приклади впливу шкідливих звичок підлітків на здоров'я;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Розуміти: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необхідність формування корисних звичок;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наслідки корисних та шкідливих звичок;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можливості людини без шкідливих звичок.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30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785794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428604"/>
            <a:ext cx="807246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“ </a:t>
            </a:r>
            <a:r>
              <a:rPr kumimoji="0" lang="uk-UA" sz="4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Здоров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’</a:t>
            </a:r>
            <a:r>
              <a:rPr kumimoji="0" lang="uk-UA" sz="4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я настільки переважає</a:t>
            </a:r>
            <a:r>
              <a:rPr kumimoji="0" lang="uk-UA" sz="4400" b="1" i="1" u="none" strike="noStrike" cap="none" normalizeH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4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всі блага життя, що воістину здоровий злидар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щасливіший за хворого </a:t>
            </a:r>
            <a:r>
              <a:rPr kumimoji="0" lang="uk-UA" sz="4400" b="1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короля”</a:t>
            </a:r>
            <a:endParaRPr kumimoji="0" lang="uk-UA" sz="44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928670"/>
            <a:ext cx="7358114" cy="29546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ЗВИЧКА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це поведінка, </a:t>
            </a:r>
          </a:p>
          <a:p>
            <a:pPr algn="ctr"/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браз дій, схильність,</a:t>
            </a:r>
          </a:p>
          <a:p>
            <a:pPr algn="ctr"/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що стали   для </a:t>
            </a:r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людини звичайними, постійними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85786" y="785795"/>
            <a:ext cx="69294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i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КОРИСНІ  ЗВИЧКИ </a:t>
            </a:r>
            <a:r>
              <a:rPr lang="uk-UA" sz="48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–</a:t>
            </a:r>
          </a:p>
          <a:p>
            <a:pPr algn="ctr"/>
            <a:r>
              <a:rPr lang="uk-UA" sz="4800" i="1" dirty="0" smtClean="0">
                <a:solidFill>
                  <a:schemeClr val="accent2">
                    <a:lumMod val="75000"/>
                  </a:schemeClr>
                </a:solidFill>
              </a:rPr>
              <a:t>це риси поведінки, які допомагають людині бути здоровою і успішною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428604"/>
            <a:ext cx="8143900" cy="4216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4400" b="1" i="1" u="sng" cap="none" spc="0" dirty="0" smtClean="0">
                <a:ln/>
                <a:solidFill>
                  <a:schemeClr val="bg1"/>
                </a:solidFill>
                <a:effectLst/>
              </a:rPr>
              <a:t>ШКІДЛИВІ  ЗВИЧКИ </a:t>
            </a:r>
            <a:r>
              <a:rPr lang="uk-UA" sz="4800" b="1" i="1" cap="none" spc="0" dirty="0" smtClean="0">
                <a:ln/>
                <a:solidFill>
                  <a:schemeClr val="accent3"/>
                </a:solidFill>
                <a:effectLst/>
              </a:rPr>
              <a:t>–</a:t>
            </a:r>
          </a:p>
          <a:p>
            <a:pPr algn="ctr"/>
            <a:r>
              <a:rPr lang="uk-UA" sz="4400" b="1" i="1" dirty="0" smtClean="0">
                <a:ln/>
                <a:solidFill>
                  <a:schemeClr val="accent3"/>
                </a:solidFill>
              </a:rPr>
              <a:t>   ц</a:t>
            </a:r>
            <a:r>
              <a:rPr lang="uk-UA" sz="4400" b="1" i="1" cap="none" spc="0" dirty="0" smtClean="0">
                <a:ln/>
                <a:solidFill>
                  <a:schemeClr val="accent3"/>
                </a:solidFill>
                <a:effectLst/>
              </a:rPr>
              <a:t>е риси поведінки, які стали вашою потребою та які заважають людині    зберігати  здоров'я  й бути успішною </a:t>
            </a:r>
            <a:r>
              <a:rPr lang="uk-UA" sz="4400" b="1" i="1" dirty="0" smtClean="0">
                <a:ln/>
                <a:solidFill>
                  <a:schemeClr val="accent3"/>
                </a:solidFill>
              </a:rPr>
              <a:t>в житті</a:t>
            </a:r>
            <a:endParaRPr lang="ru-RU" sz="4400" b="1" i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Інтернат\Мои документы\КАРТИНКИ\131559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142852"/>
            <a:ext cx="3786215" cy="3000396"/>
          </a:xfrm>
          <a:prstGeom prst="rect">
            <a:avLst/>
          </a:prstGeom>
          <a:noFill/>
        </p:spPr>
      </p:pic>
      <p:pic>
        <p:nvPicPr>
          <p:cNvPr id="2" name="Picture 2" descr="C:\Documents and Settings\Інтернат\Мои документы\КАРТИНКИ\kyrenie_gengina_2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286124"/>
            <a:ext cx="3286148" cy="2857520"/>
          </a:xfrm>
          <a:prstGeom prst="rect">
            <a:avLst/>
          </a:prstGeom>
          <a:noFill/>
        </p:spPr>
      </p:pic>
      <p:pic>
        <p:nvPicPr>
          <p:cNvPr id="1029" name="Picture 5" descr="C:\Documents and Settings\Інтернат\Мои документы\КАРТИНКИ\zh_smoking_creative_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14290"/>
            <a:ext cx="3286148" cy="3429024"/>
          </a:xfrm>
          <a:prstGeom prst="rect">
            <a:avLst/>
          </a:prstGeom>
          <a:noFill/>
        </p:spPr>
      </p:pic>
      <p:pic>
        <p:nvPicPr>
          <p:cNvPr id="3" name="Picture 2" descr="C:\Documents and Settings\Інтернат\Мои документы\КАРТИНКИ\wine_240_1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3857627"/>
            <a:ext cx="3357586" cy="27146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582764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b="1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286116" y="571480"/>
          <a:ext cx="2428892" cy="64294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642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3600" b="0" i="1" u="none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ПАЛІННЯ</a:t>
                      </a:r>
                      <a:endParaRPr lang="ru-RU" sz="3600" b="0" i="1" u="none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1857364"/>
          <a:ext cx="2786082" cy="714380"/>
        </p:xfrm>
        <a:graphic>
          <a:graphicData uri="http://schemas.openxmlformats.org/drawingml/2006/table">
            <a:tbl>
              <a:tblPr>
                <a:solidFill>
                  <a:srgbClr val="0070C0"/>
                </a:solidFill>
              </a:tblPr>
              <a:tblGrid>
                <a:gridCol w="2786082"/>
              </a:tblGrid>
              <a:tr h="7143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ВІДЧУТТЯ</a:t>
                      </a:r>
                      <a: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СПОКОЮ,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ВПЕВНЕННОСТІ У СОБІ</a:t>
                      </a:r>
                      <a:endParaRPr lang="ru-RU" sz="1200" b="1" i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00034" y="3214686"/>
          <a:ext cx="2714644" cy="670560"/>
        </p:xfrm>
        <a:graphic>
          <a:graphicData uri="http://schemas.openxmlformats.org/drawingml/2006/table">
            <a:tbl>
              <a:tblPr/>
              <a:tblGrid>
                <a:gridCol w="2714644"/>
              </a:tblGrid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i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БАЖАННЯ</a:t>
                      </a:r>
                      <a: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ВИДІЛИТИСЬ </a:t>
                      </a:r>
                      <a:b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ІЗ  ЗАГАЛУ  ОДНОЛІТКІВ</a:t>
                      </a:r>
                      <a:endParaRPr lang="ru-RU" sz="1200" b="1" i="1" dirty="0" smtClean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lvl="1"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00034" y="4500570"/>
          <a:ext cx="2714644" cy="975360"/>
        </p:xfrm>
        <a:graphic>
          <a:graphicData uri="http://schemas.openxmlformats.org/drawingml/2006/table">
            <a:tbl>
              <a:tblPr/>
              <a:tblGrid>
                <a:gridCol w="2714644"/>
              </a:tblGrid>
              <a:tr h="5715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i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ПРАГНЕННЯ</a:t>
                      </a:r>
                      <a: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ЗДАВАТИСЬ </a:t>
                      </a:r>
                      <a:b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БІЛЬШ  ДОРОСЛИМИ</a:t>
                      </a:r>
                      <a:endParaRPr lang="ru-RU" sz="1200" b="1" i="1" dirty="0" smtClean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5429256" y="1928803"/>
            <a:ext cx="2643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uk-UA" sz="1400" b="1" i="1" dirty="0" smtClean="0">
              <a:solidFill>
                <a:srgbClr val="FF0000"/>
              </a:solidFill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ru-RU" sz="1400" b="1" i="1" dirty="0" smtClean="0">
              <a:solidFill>
                <a:srgbClr val="FF0000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5357818" y="1799266"/>
          <a:ext cx="2928958" cy="701040"/>
        </p:xfrm>
        <a:graphic>
          <a:graphicData uri="http://schemas.openxmlformats.org/drawingml/2006/table">
            <a:tbl>
              <a:tblPr/>
              <a:tblGrid>
                <a:gridCol w="2928958"/>
              </a:tblGrid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БАЖАННЯ</a:t>
                      </a:r>
                      <a: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b="1" i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“ НЕ ВІДСТАВАТИ” ВІД ДРУЗІВ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357818" y="3286124"/>
          <a:ext cx="2970530" cy="670560"/>
        </p:xfrm>
        <a:graphic>
          <a:graphicData uri="http://schemas.openxmlformats.org/drawingml/2006/table">
            <a:tbl>
              <a:tblPr/>
              <a:tblGrid>
                <a:gridCol w="2970530"/>
              </a:tblGrid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i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ПРАГНЕННЯ</a:t>
                      </a:r>
                      <a: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ЗДАВАТИСЬ </a:t>
                      </a:r>
                      <a:b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uk-UA" sz="1600" b="1" i="1" baseline="0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БІЛЬШ  ДОРОСЛИМИ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1" baseline="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357818" y="4572008"/>
          <a:ext cx="2876550" cy="670560"/>
        </p:xfrm>
        <a:graphic>
          <a:graphicData uri="http://schemas.openxmlformats.org/drawingml/2006/table">
            <a:tbl>
              <a:tblPr/>
              <a:tblGrid>
                <a:gridCol w="2876550"/>
              </a:tblGrid>
              <a:tr h="5295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i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ЦІКАВІСТЬ, ПРАГНЕННЯ НОВИХ ВІДЧУТТІВ</a:t>
                      </a:r>
                      <a:endParaRPr lang="uk-UA" sz="1600" b="1" i="1" baseline="0" dirty="0" smtClean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19" name="Прямая со стрелкой 18"/>
          <p:cNvCxnSpPr/>
          <p:nvPr/>
        </p:nvCxnSpPr>
        <p:spPr>
          <a:xfrm rot="10800000" flipV="1">
            <a:off x="3286116" y="1214422"/>
            <a:ext cx="1071570" cy="1000132"/>
          </a:xfrm>
          <a:prstGeom prst="straightConnector1">
            <a:avLst/>
          </a:prstGeom>
          <a:ln w="38100">
            <a:tailEnd type="arrow"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4321967" y="1250141"/>
            <a:ext cx="1071570" cy="1000132"/>
          </a:xfrm>
          <a:prstGeom prst="straightConnector1">
            <a:avLst/>
          </a:prstGeom>
          <a:ln w="38100">
            <a:tailEnd type="arrow"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6200000" flipH="1">
            <a:off x="3643306" y="1928802"/>
            <a:ext cx="2428892" cy="1000132"/>
          </a:xfrm>
          <a:prstGeom prst="straightConnector1">
            <a:avLst/>
          </a:prstGeom>
          <a:ln w="38100">
            <a:tailEnd type="arrow"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2571736" y="1857364"/>
            <a:ext cx="2428892" cy="1143008"/>
          </a:xfrm>
          <a:prstGeom prst="straightConnector1">
            <a:avLst/>
          </a:prstGeom>
          <a:ln w="38100">
            <a:tailEnd type="arrow"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1928794" y="2500306"/>
            <a:ext cx="3714776" cy="1143008"/>
          </a:xfrm>
          <a:prstGeom prst="straightConnector1">
            <a:avLst/>
          </a:prstGeom>
          <a:ln w="38100">
            <a:tailEnd type="arrow"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6200000" flipH="1">
            <a:off x="3000364" y="2571744"/>
            <a:ext cx="3714776" cy="1000132"/>
          </a:xfrm>
          <a:prstGeom prst="straightConnector1">
            <a:avLst/>
          </a:prstGeom>
          <a:ln w="38100">
            <a:tailEnd type="arrow"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7_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8_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566</TotalTime>
  <Words>306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Изящная</vt:lpstr>
      <vt:lpstr>4_Изящная</vt:lpstr>
      <vt:lpstr>5_Изящная</vt:lpstr>
      <vt:lpstr>6_Изящная</vt:lpstr>
      <vt:lpstr>7_Изящная</vt:lpstr>
      <vt:lpstr>8_Изящная</vt:lpstr>
      <vt:lpstr>1_Изящная</vt:lpstr>
      <vt:lpstr>9_Изящная</vt:lpstr>
      <vt:lpstr>10_Изящная</vt:lpstr>
      <vt:lpstr>Поток</vt:lpstr>
      <vt:lpstr>CОЦІАЛЬНА СКЛАДОВА  ЗДОРОВ`Я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ПОДУМАЙТЕ</vt:lpstr>
      <vt:lpstr>Слайд 12</vt:lpstr>
    </vt:vector>
  </TitlesOfParts>
  <Company>Школа-Інтернат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Пользователь</cp:lastModifiedBy>
  <cp:revision>80</cp:revision>
  <dcterms:created xsi:type="dcterms:W3CDTF">2010-02-15T10:19:58Z</dcterms:created>
  <dcterms:modified xsi:type="dcterms:W3CDTF">2013-05-20T19:05:52Z</dcterms:modified>
</cp:coreProperties>
</file>