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>
      <p:cViewPr varScale="1">
        <p:scale>
          <a:sx n="81" d="100"/>
          <a:sy n="81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079D1-E65F-4E9C-B7E3-415BFE5D5CA1}" type="datetimeFigureOut">
              <a:rPr lang="uk-UA" smtClean="0"/>
              <a:pPr/>
              <a:t>16.12.2013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8F8BE-60DF-4D20-84BE-4245B0B6B01A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836712"/>
            <a:ext cx="7772400" cy="3168352"/>
          </a:xfrm>
        </p:spPr>
        <p:txBody>
          <a:bodyPr>
            <a:normAutofit/>
          </a:bodyPr>
          <a:lstStyle/>
          <a:p>
            <a:r>
              <a:rPr lang="uk-UA" sz="8000" dirty="0" smtClean="0"/>
              <a:t>Увага.</a:t>
            </a:r>
            <a:br>
              <a:rPr lang="uk-UA" sz="8000" dirty="0" smtClean="0"/>
            </a:br>
            <a:r>
              <a:rPr lang="uk-UA" dirty="0" smtClean="0"/>
              <a:t>Властивості уваги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3" name="Рисунок 2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3068960"/>
            <a:ext cx="4464496" cy="3344062"/>
          </a:xfrm>
          <a:prstGeom prst="rect">
            <a:avLst/>
          </a:prstGeom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Зосередженість уваги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None/>
            </a:pPr>
            <a:r>
              <a:rPr lang="uk-UA" dirty="0" smtClean="0"/>
              <a:t>Зосередженість уваги залежить від мотивації діяльності та індивідуальних якостей людини. </a:t>
            </a:r>
            <a:endParaRPr lang="uk-UA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Якісною </a:t>
            </a:r>
            <a:r>
              <a:rPr lang="uk-UA" dirty="0" smtClean="0"/>
              <a:t>характеристикою зосередженості уваги людини на об'єкті </a:t>
            </a:r>
            <a:r>
              <a:rPr lang="uk-UA" dirty="0" smtClean="0"/>
              <a:t>- є </a:t>
            </a:r>
            <a:r>
              <a:rPr lang="uk-UA" dirty="0" smtClean="0"/>
              <a:t>рівень її концентрації. </a:t>
            </a:r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Розлади уваги спостерігаються при підвищеному відволіканні, коли важко зосереджуватися на одному об'єкті або діяльності. </a:t>
            </a:r>
            <a:endParaRPr lang="uk-UA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При </a:t>
            </a:r>
            <a:r>
              <a:rPr lang="uk-UA" dirty="0" smtClean="0"/>
              <a:t>цьому увага нестійка, сторонні подразники можуть порушувати зосередженість уваги і діяльність хворого. </a:t>
            </a:r>
            <a:endParaRPr lang="uk-UA" dirty="0" smtClean="0"/>
          </a:p>
          <a:p>
            <a:pPr>
              <a:lnSpc>
                <a:spcPct val="80000"/>
              </a:lnSpc>
              <a:buNone/>
            </a:pPr>
            <a:r>
              <a:rPr lang="uk-UA" dirty="0" smtClean="0"/>
              <a:t>Відволікання </a:t>
            </a:r>
            <a:r>
              <a:rPr lang="uk-UA" dirty="0" smtClean="0"/>
              <a:t>буває настільки сильне, що людина не може зосередитися на запитаннях, постійно переключається з однієї думки на іншу.</a:t>
            </a:r>
          </a:p>
          <a:p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Практична частина.</a:t>
            </a:r>
            <a:br>
              <a:rPr lang="uk-UA" dirty="0" smtClean="0"/>
            </a:br>
            <a:r>
              <a:rPr lang="uk-UA" dirty="0" smtClean="0"/>
              <a:t>Тест</a:t>
            </a:r>
            <a:endParaRPr lang="uk-UA" dirty="0"/>
          </a:p>
        </p:txBody>
      </p:sp>
      <p:pic>
        <p:nvPicPr>
          <p:cNvPr id="4" name="Содержимое 3" descr="x_2da92f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75656" y="1731092"/>
            <a:ext cx="6242773" cy="5010276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5811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sz="3100" b="1" dirty="0"/>
              <a:t>Увага – </a:t>
            </a:r>
            <a:r>
              <a:rPr lang="uk-UA" sz="3100" dirty="0"/>
              <a:t>це особлива форма психічної діяльності, яка виявляється у спрямованості і зосередженості свідомості на вагомих для особистості предметах, явищах навколишньої дійсності або власних переживаннях</a:t>
            </a:r>
            <a:r>
              <a:rPr lang="uk-UA" dirty="0"/>
              <a:t>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435280" cy="3417243"/>
          </a:xfrm>
        </p:spPr>
        <p:txBody>
          <a:bodyPr/>
          <a:lstStyle/>
          <a:p>
            <a:pPr>
              <a:buNone/>
            </a:pPr>
            <a:r>
              <a:rPr lang="uk-UA" dirty="0"/>
              <a:t>На людину одночасно впливає велика кількість подразників. Однак доходять до свідомості лише ті з них, які виявляються найбільш значимими для особистості. Вибірковий, спрямований характер психічної діяльності складає сутність уваги.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Функції уваги</a:t>
            </a:r>
            <a:endParaRPr lang="uk-UA" dirty="0"/>
          </a:p>
        </p:txBody>
      </p:sp>
      <p:pic>
        <p:nvPicPr>
          <p:cNvPr id="4" name="Содержимое 3" descr="image06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7161" y="2348880"/>
            <a:ext cx="8684172" cy="3740873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 наявністю вольової регуляції розрізняють увагу мимовільну, довільну та </a:t>
            </a:r>
            <a:r>
              <a:rPr lang="uk-UA" dirty="0" err="1" smtClean="0"/>
              <a:t>післядовільну</a:t>
            </a:r>
            <a:r>
              <a:rPr lang="uk-UA" dirty="0" smtClean="0"/>
              <a:t>. </a:t>
            </a:r>
            <a:br>
              <a:rPr lang="uk-UA" dirty="0" smtClean="0"/>
            </a:br>
            <a:endParaRPr lang="uk-UA" dirty="0"/>
          </a:p>
        </p:txBody>
      </p:sp>
      <p:pic>
        <p:nvPicPr>
          <p:cNvPr id="4" name="Содержимое 3" descr="images (3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2564904"/>
            <a:ext cx="3985518" cy="3761224"/>
          </a:xfr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Мимовільна увага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uk-UA" dirty="0" smtClean="0">
                <a:solidFill>
                  <a:srgbClr val="002060"/>
                </a:solidFill>
              </a:rPr>
              <a:t> </a:t>
            </a:r>
            <a:r>
              <a:rPr lang="uk-UA" dirty="0" smtClean="0"/>
              <a:t>Увагу, зумовлену сильними, контрастними,</a:t>
            </a:r>
          </a:p>
          <a:p>
            <a:pPr algn="r">
              <a:buNone/>
            </a:pPr>
            <a:r>
              <a:rPr lang="uk-UA" dirty="0" smtClean="0"/>
              <a:t>значущими подразниками, що                                            діють на людину яскравістю,                              несподіваністю, динамізмом,                                    називають мимовільною</a:t>
            </a:r>
            <a:endParaRPr lang="uk-UA" dirty="0"/>
          </a:p>
        </p:txBody>
      </p:sp>
      <p:pic>
        <p:nvPicPr>
          <p:cNvPr id="4" name="Рисунок 3" descr="images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2636912"/>
            <a:ext cx="2880320" cy="237626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uk-UA" dirty="0" smtClean="0"/>
              <a:t>Довільна увага</a:t>
            </a:r>
            <a:endParaRPr lang="uk-UA" dirty="0"/>
          </a:p>
        </p:txBody>
      </p:sp>
      <p:pic>
        <p:nvPicPr>
          <p:cNvPr id="4" name="Содержимое 3" descr="images (6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052736"/>
            <a:ext cx="3816424" cy="2120540"/>
          </a:xfrm>
        </p:spPr>
      </p:pic>
      <p:sp>
        <p:nvSpPr>
          <p:cNvPr id="5" name="TextBox 4"/>
          <p:cNvSpPr txBox="1"/>
          <p:nvPr/>
        </p:nvSpPr>
        <p:spPr>
          <a:xfrm>
            <a:off x="899592" y="3429000"/>
            <a:ext cx="7704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Довільна увага</a:t>
            </a:r>
            <a:r>
              <a:rPr lang="uk-UA" dirty="0" smtClean="0"/>
              <a:t> має цілеспрямований характер і вимагає вольового зусилля. Цей вид уваги існує тільки в людини. </a:t>
            </a:r>
            <a:endParaRPr lang="uk-UA" dirty="0" smtClean="0"/>
          </a:p>
          <a:p>
            <a:r>
              <a:rPr lang="uk-UA" dirty="0" smtClean="0"/>
              <a:t>Основний </a:t>
            </a:r>
            <a:r>
              <a:rPr lang="uk-UA" dirty="0" smtClean="0"/>
              <a:t>факт, що вказує на наявність у людини особливого типу уваги, невластивого тварині, полягає в тому</a:t>
            </a:r>
            <a:r>
              <a:rPr lang="uk-UA" dirty="0" smtClean="0"/>
              <a:t>,  </a:t>
            </a:r>
            <a:r>
              <a:rPr lang="uk-UA" dirty="0" smtClean="0"/>
              <a:t>що людина довільно може </a:t>
            </a:r>
            <a:r>
              <a:rPr lang="uk-UA" dirty="0" smtClean="0"/>
              <a:t>зосереджу </a:t>
            </a:r>
            <a:r>
              <a:rPr lang="uk-UA" dirty="0" smtClean="0"/>
              <a:t>вати свою увагу то на одному, то </a:t>
            </a:r>
            <a:r>
              <a:rPr lang="uk-UA" dirty="0" smtClean="0"/>
              <a:t>на </a:t>
            </a:r>
            <a:r>
              <a:rPr lang="uk-UA" dirty="0" smtClean="0"/>
              <a:t>іншому об'єкті, навіть у тих випадках, коли в навколишній обстановці нічого не змінюється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Післядовільна</a:t>
            </a:r>
            <a:r>
              <a:rPr lang="uk-UA" dirty="0" smtClean="0"/>
              <a:t> увага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uk-UA" dirty="0" smtClean="0"/>
              <a:t>Увага, яка знімає напруження, захоплює людину і підтримує активну психічну діяльність – це  </a:t>
            </a:r>
            <a:r>
              <a:rPr lang="uk-UA" dirty="0" err="1" smtClean="0"/>
              <a:t>післядовільна</a:t>
            </a:r>
            <a:r>
              <a:rPr lang="uk-UA" dirty="0" smtClean="0"/>
              <a:t> увага. </a:t>
            </a:r>
          </a:p>
          <a:p>
            <a:pPr>
              <a:buNone/>
            </a:pPr>
            <a:r>
              <a:rPr lang="uk-UA" dirty="0" smtClean="0"/>
              <a:t>Якщо в цілеспрямованій діяльності для особистості стають цікавими й значимими зміст і сам процес, а не тільки результат – це також </a:t>
            </a:r>
            <a:r>
              <a:rPr lang="uk-UA" dirty="0" err="1" smtClean="0"/>
              <a:t>післядовільна</a:t>
            </a:r>
            <a:r>
              <a:rPr lang="uk-UA" dirty="0" smtClean="0"/>
              <a:t> увага. Для її підтримки не потрібно вольових зусиль. </a:t>
            </a:r>
          </a:p>
          <a:p>
            <a:pPr>
              <a:buNone/>
            </a:pPr>
            <a:r>
              <a:rPr lang="uk-UA" dirty="0" smtClean="0"/>
              <a:t>Вона характеризується тривалою високою зосередженістю, з нею обґрунтовано пов'язують найбільш інтенсивну й плідну розумову діяльність, високу продуктивність усіх видів праці</a:t>
            </a:r>
            <a:endParaRPr lang="uk-UA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Властивості уваги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smtClean="0"/>
              <a:t>За видом діяльності увагу поділяють на такі типи:</a:t>
            </a:r>
          </a:p>
          <a:p>
            <a:pPr>
              <a:buNone/>
            </a:pPr>
            <a:r>
              <a:rPr lang="uk-UA" b="1" dirty="0" smtClean="0"/>
              <a:t>- сенсорна увага</a:t>
            </a:r>
            <a:r>
              <a:rPr lang="uk-UA" dirty="0" smtClean="0"/>
              <a:t> – сприймання;</a:t>
            </a:r>
          </a:p>
          <a:p>
            <a:pPr>
              <a:buNone/>
            </a:pPr>
            <a:r>
              <a:rPr lang="uk-UA" b="1" dirty="0" smtClean="0"/>
              <a:t>- інтелектуальна увага</a:t>
            </a:r>
            <a:r>
              <a:rPr lang="uk-UA" dirty="0" smtClean="0"/>
              <a:t> – мислення й робота пам’яті;</a:t>
            </a:r>
          </a:p>
          <a:p>
            <a:pPr>
              <a:buNone/>
            </a:pPr>
            <a:r>
              <a:rPr lang="uk-UA" b="1" dirty="0" smtClean="0"/>
              <a:t>- моторна</a:t>
            </a:r>
            <a:r>
              <a:rPr lang="uk-UA" dirty="0" smtClean="0"/>
              <a:t> увага – рух. </a:t>
            </a:r>
          </a:p>
          <a:p>
            <a:r>
              <a:rPr lang="uk-UA" dirty="0" smtClean="0"/>
              <a:t>Увага людини має 5 основних властивостей:</a:t>
            </a:r>
          </a:p>
          <a:p>
            <a:pPr>
              <a:buFontTx/>
              <a:buChar char="-"/>
            </a:pPr>
            <a:r>
              <a:rPr lang="uk-UA" dirty="0" smtClean="0"/>
              <a:t>обсяг уваги;</a:t>
            </a:r>
          </a:p>
          <a:p>
            <a:pPr>
              <a:buFontTx/>
              <a:buChar char="-"/>
            </a:pPr>
            <a:r>
              <a:rPr lang="uk-UA" dirty="0" smtClean="0"/>
              <a:t>стійкість уваги;</a:t>
            </a:r>
          </a:p>
          <a:p>
            <a:pPr>
              <a:buFontTx/>
              <a:buChar char="-"/>
            </a:pPr>
            <a:r>
              <a:rPr lang="uk-UA" dirty="0" smtClean="0"/>
              <a:t>розподіл уваги;</a:t>
            </a:r>
          </a:p>
          <a:p>
            <a:pPr>
              <a:buFontTx/>
              <a:buChar char="-"/>
            </a:pPr>
            <a:r>
              <a:rPr lang="uk-UA" dirty="0" smtClean="0"/>
              <a:t>зосередженість уваги;</a:t>
            </a:r>
          </a:p>
          <a:p>
            <a:pPr>
              <a:buFontTx/>
              <a:buChar char="-"/>
            </a:pPr>
            <a:r>
              <a:rPr lang="uk-UA" dirty="0" smtClean="0"/>
              <a:t>переключення уваги</a:t>
            </a:r>
            <a:r>
              <a:rPr lang="uk-UA" dirty="0" smtClean="0">
                <a:solidFill>
                  <a:srgbClr val="002060"/>
                </a:solidFill>
              </a:rPr>
              <a:t>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4" name="Рисунок 3" descr="images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65022" y="3861048"/>
            <a:ext cx="2609449" cy="237626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Стійкість уваги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556792"/>
            <a:ext cx="8435280" cy="5301208"/>
          </a:xfrm>
        </p:spPr>
        <p:txBody>
          <a:bodyPr>
            <a:normAutofit/>
          </a:bodyPr>
          <a:lstStyle/>
          <a:p>
            <a:r>
              <a:rPr lang="uk-UA" b="1" dirty="0" smtClean="0"/>
              <a:t>Стійкість уваги</a:t>
            </a:r>
            <a:r>
              <a:rPr lang="uk-UA" dirty="0" smtClean="0"/>
              <a:t> виявляється в здатності тривалий час утримуватися на будь-якому об'єкті, не відволікаючись і не послаблюючись. Стійкість залежить від: </a:t>
            </a:r>
          </a:p>
          <a:p>
            <a:pPr>
              <a:buNone/>
            </a:pPr>
            <a:r>
              <a:rPr lang="uk-UA" dirty="0" smtClean="0"/>
              <a:t>- складності завдання;</a:t>
            </a:r>
          </a:p>
          <a:p>
            <a:pPr>
              <a:buNone/>
            </a:pPr>
            <a:r>
              <a:rPr lang="uk-UA" dirty="0" smtClean="0"/>
              <a:t>- наявності перешкод;</a:t>
            </a:r>
          </a:p>
          <a:p>
            <a:pPr>
              <a:buNone/>
            </a:pPr>
            <a:r>
              <a:rPr lang="uk-UA" dirty="0" smtClean="0"/>
              <a:t>- установки й інтересу;</a:t>
            </a:r>
          </a:p>
          <a:p>
            <a:pPr>
              <a:buNone/>
            </a:pPr>
            <a:r>
              <a:rPr lang="uk-UA" dirty="0" smtClean="0"/>
              <a:t>- особливостей </a:t>
            </a:r>
            <a:r>
              <a:rPr lang="uk-UA" dirty="0" smtClean="0"/>
              <a:t>нервової системи.</a:t>
            </a:r>
            <a:r>
              <a:rPr lang="uk-UA" dirty="0" smtClean="0">
                <a:solidFill>
                  <a:srgbClr val="002060"/>
                </a:solidFill>
              </a:rPr>
              <a:t>                                 </a:t>
            </a: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uk-UA" dirty="0"/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44208" y="3645024"/>
            <a:ext cx="2143125" cy="214312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398</Words>
  <Application>Microsoft Office PowerPoint</Application>
  <PresentationFormat>Экран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Увага. Властивості уваги </vt:lpstr>
      <vt:lpstr>Увага – це особлива форма психічної діяльності, яка виявляється у спрямованості і зосередженості свідомості на вагомих для особистості предметах, явищах навколишньої дійсності або власних переживаннях.</vt:lpstr>
      <vt:lpstr>Функції уваги</vt:lpstr>
      <vt:lpstr>За наявністю вольової регуляції розрізняють увагу мимовільну, довільну та післядовільну.  </vt:lpstr>
      <vt:lpstr>Мимовільна увага</vt:lpstr>
      <vt:lpstr>Довільна увага</vt:lpstr>
      <vt:lpstr>Післядовільна увага</vt:lpstr>
      <vt:lpstr>Властивості уваги</vt:lpstr>
      <vt:lpstr>Стійкість уваги</vt:lpstr>
      <vt:lpstr>Зосередженість уваги</vt:lpstr>
      <vt:lpstr>Практична частина. Тест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Увага. Властивості уваги</dc:title>
  <dc:creator>Kristoshka</dc:creator>
  <cp:lastModifiedBy>Kristoshka</cp:lastModifiedBy>
  <cp:revision>18</cp:revision>
  <dcterms:created xsi:type="dcterms:W3CDTF">2013-12-16T14:19:52Z</dcterms:created>
  <dcterms:modified xsi:type="dcterms:W3CDTF">2013-12-16T19:11:58Z</dcterms:modified>
</cp:coreProperties>
</file>