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B728-EED4-4004-9833-55FDB15449F1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15230-12CE-4EDF-83C6-D7DFEB3FC2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5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5230-12CE-4EDF-83C6-D7DFEB3FC20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21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6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40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8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94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98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2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47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1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70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237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73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CC5E-2B3D-45BC-AB7D-67585893FB98}" type="datetimeFigureOut">
              <a:rPr lang="uk-UA" smtClean="0"/>
              <a:t>15.12.2012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0039-59EB-489F-A9B4-729853737C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32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o-ua.org/2009/08/4808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67" y="2165511"/>
            <a:ext cx="7330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  <a:latin typeface="Tahoma" pitchFamily="34" charset="0"/>
              </a:rPr>
              <a:t>Ми проти куріння!</a:t>
            </a:r>
            <a:br>
              <a:rPr lang="uk-UA" sz="4000" b="1" i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uk-UA" sz="4000" b="1" i="1" dirty="0" smtClean="0">
                <a:solidFill>
                  <a:srgbClr val="002060"/>
                </a:solidFill>
                <a:latin typeface="Tahoma" pitchFamily="34" charset="0"/>
              </a:rPr>
              <a:t>Ми - здорове покоління!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224758" y="188640"/>
            <a:ext cx="6299571" cy="144016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Вплив куріння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</a:rPr>
              <a:t>та алкоголю на здоров</a:t>
            </a:r>
            <a:r>
              <a:rPr lang="en-US" sz="4000" b="1" i="1" dirty="0" smtClean="0">
                <a:solidFill>
                  <a:srgbClr val="FF0000"/>
                </a:solidFill>
              </a:rPr>
              <a:t>’</a:t>
            </a:r>
            <a:r>
              <a:rPr lang="uk-UA" sz="4000" b="1" i="1" dirty="0" smtClean="0">
                <a:solidFill>
                  <a:srgbClr val="FF0000"/>
                </a:solidFill>
              </a:rPr>
              <a:t>я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19" descr="1243173584_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68835">
            <a:off x="6246392" y="3318297"/>
            <a:ext cx="25558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Documents and Settings\User\Рабочий стол\дети куря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1952540" cy="1864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71165">
            <a:off x="520397" y="3667421"/>
            <a:ext cx="2372981" cy="2578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3563888" y="4149080"/>
            <a:ext cx="1952540" cy="1864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563888" y="4149080"/>
            <a:ext cx="1952540" cy="1864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16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rot="1543058">
            <a:off x="4016953" y="791869"/>
            <a:ext cx="4963450" cy="3748347"/>
          </a:xfrm>
          <a:prstGeom prst="cloudCallout">
            <a:avLst>
              <a:gd name="adj1" fmla="val -30052"/>
              <a:gd name="adj2" fmla="val 802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55679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r>
              <a:rPr lang="ru-RU" b="1" dirty="0" smtClean="0"/>
              <a:t>Я </a:t>
            </a:r>
            <a:r>
              <a:rPr lang="ru-RU" b="1" dirty="0" err="1" smtClean="0"/>
              <a:t>можу</a:t>
            </a:r>
            <a:r>
              <a:rPr lang="ru-RU" b="1" dirty="0" smtClean="0"/>
              <a:t> </a:t>
            </a:r>
            <a:r>
              <a:rPr lang="ru-RU" b="1" dirty="0" err="1" smtClean="0"/>
              <a:t>сказати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. </a:t>
            </a:r>
            <a:endParaRPr lang="en-US" b="1" dirty="0" smtClean="0"/>
          </a:p>
          <a:p>
            <a:pPr algn="ctr">
              <a:buFontTx/>
              <a:buNone/>
            </a:pPr>
            <a:r>
              <a:rPr lang="ru-RU" b="1" dirty="0" err="1" smtClean="0"/>
              <a:t>Якщо</a:t>
            </a:r>
            <a:r>
              <a:rPr lang="ru-RU" b="1" dirty="0" smtClean="0"/>
              <a:t> Ви </a:t>
            </a:r>
            <a:r>
              <a:rPr lang="ru-RU" b="1" dirty="0" err="1" smtClean="0"/>
              <a:t>насолоджуєтеся</a:t>
            </a:r>
            <a:r>
              <a:rPr lang="ru-RU" b="1" dirty="0" smtClean="0"/>
              <a:t> </a:t>
            </a:r>
            <a:r>
              <a:rPr lang="ru-RU" b="1" dirty="0" err="1" smtClean="0"/>
              <a:t>життям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Ви </a:t>
            </a:r>
            <a:r>
              <a:rPr lang="ru-RU" b="1" dirty="0" err="1" smtClean="0"/>
              <a:t>думаєте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в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чогось</a:t>
            </a:r>
            <a:r>
              <a:rPr lang="ru-RU" b="1" dirty="0" smtClean="0"/>
              <a:t> та </a:t>
            </a:r>
            <a:r>
              <a:rPr lang="ru-RU" b="1" dirty="0" err="1" smtClean="0"/>
              <a:t>варте</a:t>
            </a:r>
            <a:r>
              <a:rPr lang="ru-RU" b="1" dirty="0" smtClean="0"/>
              <a:t>, </a:t>
            </a:r>
            <a:r>
              <a:rPr lang="ru-RU" b="1" dirty="0" err="1" smtClean="0"/>
              <a:t>тоді</a:t>
            </a:r>
            <a:r>
              <a:rPr lang="ru-RU" b="1" dirty="0" smtClean="0"/>
              <a:t> </a:t>
            </a:r>
            <a:r>
              <a:rPr lang="ru-RU" b="1" dirty="0" err="1" smtClean="0"/>
              <a:t>курити</a:t>
            </a:r>
            <a:r>
              <a:rPr lang="ru-RU" b="1" dirty="0" smtClean="0"/>
              <a:t> – </a:t>
            </a:r>
            <a:r>
              <a:rPr lang="ru-RU" b="1" dirty="0" err="1" smtClean="0"/>
              <a:t>неймовірно</a:t>
            </a:r>
            <a:r>
              <a:rPr lang="ru-RU" b="1" dirty="0" smtClean="0"/>
              <a:t> тупо.</a:t>
            </a:r>
            <a:endParaRPr lang="en-US" b="1" dirty="0" smtClean="0"/>
          </a:p>
          <a:p>
            <a:pPr algn="ctr">
              <a:buFontTx/>
              <a:buNone/>
            </a:pPr>
            <a:r>
              <a:rPr lang="ru-RU" b="1" dirty="0" smtClean="0"/>
              <a:t> Тому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Ви </a:t>
            </a:r>
            <a:r>
              <a:rPr lang="ru-RU" b="1" dirty="0" err="1" smtClean="0"/>
              <a:t>самі</a:t>
            </a:r>
            <a:r>
              <a:rPr lang="ru-RU" b="1" dirty="0" smtClean="0"/>
              <a:t> </a:t>
            </a:r>
            <a:r>
              <a:rPr lang="ru-RU" b="1" dirty="0" err="1" smtClean="0"/>
              <a:t>собі</a:t>
            </a:r>
            <a:r>
              <a:rPr lang="ru-RU" b="1" dirty="0" smtClean="0"/>
              <a:t> не </a:t>
            </a:r>
            <a:r>
              <a:rPr lang="ru-RU" b="1" dirty="0" err="1" smtClean="0"/>
              <a:t>даєте</a:t>
            </a:r>
            <a:r>
              <a:rPr lang="ru-RU" b="1" dirty="0" smtClean="0"/>
              <a:t> </a:t>
            </a:r>
            <a:r>
              <a:rPr lang="ru-RU" b="1" dirty="0" err="1" smtClean="0"/>
              <a:t>пожити</a:t>
            </a:r>
            <a:r>
              <a:rPr lang="ru-RU" b="1" dirty="0" smtClean="0"/>
              <a:t> </a:t>
            </a:r>
            <a:r>
              <a:rPr lang="ru-RU" b="1" dirty="0" err="1" smtClean="0"/>
              <a:t>по-справжньому</a:t>
            </a:r>
            <a:r>
              <a:rPr lang="ru-RU" b="1" dirty="0" smtClean="0"/>
              <a:t>.</a:t>
            </a:r>
          </a:p>
          <a:p>
            <a:pPr algn="r">
              <a:buFontTx/>
              <a:buNone/>
            </a:pPr>
            <a:r>
              <a:rPr lang="ru-RU" sz="2000" b="1" i="1" dirty="0" err="1" smtClean="0"/>
              <a:t>Річард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Долл</a:t>
            </a:r>
            <a:r>
              <a:rPr lang="ru-RU" sz="2000" b="1" i="1" dirty="0" smtClean="0"/>
              <a:t>, 2004 р. 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5814"/>
            <a:ext cx="3174718" cy="444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13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бо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" y="250638"/>
            <a:ext cx="3587985" cy="463767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User\Рабочий стол\не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9624"/>
            <a:ext cx="4570401" cy="499756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157192"/>
            <a:ext cx="9144000" cy="15484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Курити не модно - 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модно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бути здоровим!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5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женщин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2425" flipV="1">
            <a:off x="4736520" y="376584"/>
            <a:ext cx="4067659" cy="298630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ешение 3"/>
          <p:cNvSpPr/>
          <p:nvPr/>
        </p:nvSpPr>
        <p:spPr>
          <a:xfrm rot="21087929">
            <a:off x="86333" y="221022"/>
            <a:ext cx="4925650" cy="1855555"/>
          </a:xfrm>
          <a:prstGeom prst="flowChartDecis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Алкоголізм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– 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це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важка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недуга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739">
            <a:off x="1772837" y="3677034"/>
            <a:ext cx="2853075" cy="2880378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5152" y="1341076"/>
            <a:ext cx="4583761" cy="3496488"/>
          </a:xfrm>
          <a:prstGeom prst="horizontalScroll">
            <a:avLst>
              <a:gd name="adj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На неї хворіють ті, хто часто вживають спиртні  напої</a:t>
            </a: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Picture 3" descr="C:\Documents and Settings\User\Рабочий стол\девоч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842">
            <a:off x="5897971" y="2943044"/>
            <a:ext cx="2597330" cy="378904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88639"/>
            <a:ext cx="3563888" cy="1584177"/>
          </a:xfrm>
          <a:prstGeom prst="snip2DiagRect">
            <a:avLst>
              <a:gd name="adj1" fmla="val 17041"/>
              <a:gd name="adj2" fmla="val 3590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Через систематичне отруєння алкоголем можливо захворіти  на цукровий діабет.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Рабочий стол\умер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44096" cy="271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он пил пив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68" y="1982269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420439" y="124140"/>
            <a:ext cx="3415689" cy="1889463"/>
          </a:xfrm>
          <a:prstGeom prst="snip2DiagRect">
            <a:avLst>
              <a:gd name="adj1" fmla="val 49118"/>
              <a:gd name="adj2" fmla="val 1843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3300"/>
                </a:solidFill>
              </a:rPr>
              <a:t>Алкоголь  всмоктується в кров,  ним можна отруїтися  і вмерти.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049341" y="4797152"/>
            <a:ext cx="4320480" cy="1822093"/>
          </a:xfrm>
          <a:prstGeom prst="snip2DiagRect">
            <a:avLst>
              <a:gd name="adj1" fmla="val 26640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Серед причин смертності алкоголізм на </a:t>
            </a:r>
            <a:r>
              <a:rPr lang="uk-UA" sz="2400" b="1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третьому місці.</a:t>
            </a:r>
            <a:endParaRPr lang="ru-RU" sz="2400" b="1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32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стрелка вверх/вниз 3"/>
          <p:cNvSpPr/>
          <p:nvPr/>
        </p:nvSpPr>
        <p:spPr>
          <a:xfrm>
            <a:off x="776974" y="5974"/>
            <a:ext cx="8022097" cy="1584176"/>
          </a:xfrm>
          <a:prstGeom prst="upDownArrow">
            <a:avLst>
              <a:gd name="adj1" fmla="val 97360"/>
              <a:gd name="adj2" fmla="val 274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chemeClr val="tx1"/>
                </a:solidFill>
              </a:rPr>
              <a:t>Майже всі алкоголіки страждають на цироз печінки, туберкульоз легень.</a:t>
            </a:r>
            <a:endParaRPr lang="ru-RU" sz="3000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User\Рабочий стол\печ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1" y="2478555"/>
            <a:ext cx="2819215" cy="2823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Рабочий стол\легк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4480"/>
            <a:ext cx="2645534" cy="3089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2819215" y="1764817"/>
            <a:ext cx="3937617" cy="2729840"/>
          </a:xfrm>
          <a:prstGeom prst="verticalScroll">
            <a:avLst>
              <a:gd name="adj" fmla="val 19313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Від алкоголю страждають усі внутрішні органи, особливо мозок.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8" name="Picture 4" descr="C:\Documents and Settings\User\Рабочий стол\моз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74" y="4653136"/>
            <a:ext cx="2792496" cy="1881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712739" y="0"/>
            <a:ext cx="8179741" cy="2348880"/>
          </a:xfrm>
          <a:prstGeom prst="flowChartManualInp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>
                <a:ln>
                  <a:solidFill>
                    <a:srgbClr val="0070C0"/>
                  </a:solidFill>
                </a:ln>
                <a:solidFill>
                  <a:srgbClr val="7437ED"/>
                </a:solidFill>
              </a:rPr>
              <a:t>Отруєння мозку призводить до того, що людина втрачає здатність мислити -  у неї погіршується пам’ять, слабшають розумові здібності.</a:t>
            </a:r>
            <a:endParaRPr lang="ru-RU" sz="3000" dirty="0">
              <a:ln>
                <a:solidFill>
                  <a:srgbClr val="0070C0"/>
                </a:solidFill>
              </a:ln>
              <a:solidFill>
                <a:srgbClr val="7437ED"/>
              </a:solidFill>
            </a:endParaRPr>
          </a:p>
        </p:txBody>
      </p:sp>
      <p:pic>
        <p:nvPicPr>
          <p:cNvPr id="5" name="Picture 2" descr="C:\Documents and Settings\User\Рабочий стол\псих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8" y="2852936"/>
            <a:ext cx="2300514" cy="29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пс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5293"/>
            <a:ext cx="3146700" cy="2963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User\Рабочий стол\Копия консерву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79" y="3012754"/>
            <a:ext cx="2428350" cy="25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69955" y="0"/>
            <a:ext cx="7941385" cy="157641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Алкоголь « тисне » на дитину:</a:t>
            </a:r>
            <a:endParaRPr lang="ru-RU" sz="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69955" y="2996952"/>
            <a:ext cx="3509957" cy="1176923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</a:rPr>
              <a:t>з</a:t>
            </a:r>
            <a:r>
              <a:rPr lang="uk-UA" sz="3600" dirty="0" smtClean="0">
                <a:solidFill>
                  <a:srgbClr val="FF0000"/>
                </a:solidFill>
              </a:rPr>
              <a:t>нижується увага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4111709" y="2708920"/>
            <a:ext cx="3196595" cy="1944216"/>
          </a:xfrm>
          <a:prstGeom prst="star8">
            <a:avLst>
              <a:gd name="adj" fmla="val 439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в</a:t>
            </a:r>
            <a:r>
              <a:rPr lang="uk-UA" sz="4000" dirty="0" smtClean="0">
                <a:solidFill>
                  <a:srgbClr val="FF0000"/>
                </a:solidFill>
              </a:rPr>
              <a:t>она погано росте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24933" y="1576414"/>
            <a:ext cx="189238" cy="1132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9387" y="1668608"/>
            <a:ext cx="504056" cy="1040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4" y="4437112"/>
            <a:ext cx="2857726" cy="207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03" y="4931019"/>
            <a:ext cx="2361707" cy="157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50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0">
              <a:srgbClr val="F952A0"/>
            </a:gs>
            <a:gs pos="100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51520" y="217838"/>
            <a:ext cx="3960440" cy="1772343"/>
          </a:xfrm>
          <a:prstGeom prst="downArrowCallout">
            <a:avLst>
              <a:gd name="adj1" fmla="val 16941"/>
              <a:gd name="adj2" fmla="val 4620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П’яна людина небезпечна для інших, бо вона не контролює своїх вчинків.</a:t>
            </a:r>
            <a:endParaRPr lang="uk-UA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918517" y="288738"/>
            <a:ext cx="3960440" cy="1701443"/>
          </a:xfrm>
          <a:prstGeom prst="downArrowCallout">
            <a:avLst>
              <a:gd name="adj1" fmla="val 28877"/>
              <a:gd name="adj2" fmla="val 5144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 </a:t>
            </a:r>
            <a:r>
              <a:rPr lang="uk-UA" sz="2400" dirty="0" err="1" smtClean="0"/>
              <a:t>грунті</a:t>
            </a:r>
            <a:r>
              <a:rPr lang="uk-UA" sz="2400" dirty="0" smtClean="0"/>
              <a:t> </a:t>
            </a:r>
            <a:r>
              <a:rPr lang="uk-UA" sz="2400" dirty="0" err="1" smtClean="0"/>
              <a:t>алголізму</a:t>
            </a:r>
            <a:r>
              <a:rPr lang="uk-UA" sz="2400" dirty="0" smtClean="0"/>
              <a:t> </a:t>
            </a:r>
            <a:r>
              <a:rPr lang="uk-UA" sz="2400" dirty="0" err="1" smtClean="0"/>
              <a:t>скоюються</a:t>
            </a:r>
            <a:r>
              <a:rPr lang="uk-UA" sz="2400" dirty="0" smtClean="0"/>
              <a:t> важкі злочини</a:t>
            </a:r>
            <a:endParaRPr lang="uk-UA" sz="2400" dirty="0"/>
          </a:p>
        </p:txBody>
      </p:sp>
      <p:pic>
        <p:nvPicPr>
          <p:cNvPr id="6" name="Picture 2" descr="C:\Documents and Settings\User\Рабочий стол\fotojop245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06" y="1990181"/>
            <a:ext cx="4553346" cy="334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9956" y="5661248"/>
            <a:ext cx="600824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5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Уникайте</a:t>
            </a:r>
            <a:r>
              <a:rPr lang="en-US" sz="55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5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</a:t>
            </a:r>
            <a:r>
              <a:rPr lang="en-US" sz="55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5500" b="1" dirty="0" err="1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яниць</a:t>
            </a:r>
            <a:r>
              <a:rPr lang="uk-UA" sz="55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5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20445"/>
            <a:ext cx="8208912" cy="1800199"/>
          </a:xfrm>
          <a:prstGeom prst="cloud">
            <a:avLst/>
          </a:prstGeom>
          <a:solidFill>
            <a:srgbClr val="3EF6F6"/>
          </a:soli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err="1" smtClean="0">
                <a:solidFill>
                  <a:srgbClr val="FF0000"/>
                </a:solidFill>
              </a:rPr>
              <a:t>Запам</a:t>
            </a:r>
            <a:r>
              <a:rPr lang="en-US" sz="6600" dirty="0" smtClean="0">
                <a:solidFill>
                  <a:srgbClr val="FF0000"/>
                </a:solidFill>
              </a:rPr>
              <a:t>’</a:t>
            </a:r>
            <a:r>
              <a:rPr lang="uk-UA" sz="6600" dirty="0" err="1" smtClean="0">
                <a:solidFill>
                  <a:srgbClr val="FF0000"/>
                </a:solidFill>
              </a:rPr>
              <a:t>ятайте</a:t>
            </a:r>
            <a:r>
              <a:rPr lang="uk-UA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375673" y="1971978"/>
            <a:ext cx="8098925" cy="1990714"/>
          </a:xfrm>
          <a:prstGeom prst="doubleWave">
            <a:avLst>
              <a:gd name="adj1" fmla="val 12500"/>
              <a:gd name="adj2" fmla="val 7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3300"/>
                </a:solidFill>
              </a:rPr>
              <a:t>Найкращий спосіб не стати алкоголіком -  не вживати спиртного.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1520" y="20445"/>
            <a:ext cx="8208912" cy="1800199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dirty="0" err="1" smtClean="0">
                <a:solidFill>
                  <a:srgbClr val="FF0000"/>
                </a:solidFill>
              </a:rPr>
              <a:t>Запам</a:t>
            </a:r>
            <a:r>
              <a:rPr lang="en-US" sz="6600" dirty="0" smtClean="0">
                <a:solidFill>
                  <a:srgbClr val="FF0000"/>
                </a:solidFill>
              </a:rPr>
              <a:t>’</a:t>
            </a:r>
            <a:r>
              <a:rPr lang="uk-UA" sz="6600" dirty="0" err="1" smtClean="0">
                <a:solidFill>
                  <a:srgbClr val="FF0000"/>
                </a:solidFill>
              </a:rPr>
              <a:t>ятайте</a:t>
            </a:r>
            <a:r>
              <a:rPr lang="uk-UA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75673" y="1971978"/>
            <a:ext cx="8098925" cy="1990714"/>
          </a:xfrm>
          <a:prstGeom prst="doubleWave">
            <a:avLst>
              <a:gd name="adj1" fmla="val 12500"/>
              <a:gd name="adj2" fmla="val 75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3300"/>
                </a:solidFill>
              </a:rPr>
              <a:t>Найкращий спосіб не стати алкоголіком -  не вживати спиртного.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11" y="4293096"/>
            <a:ext cx="8460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</a:t>
            </a:r>
            <a:r>
              <a:rPr lang="en-US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– за гроші не купиш</a:t>
            </a:r>
            <a:endParaRPr lang="ru-RU" sz="5400" b="1" cap="none" spc="0" dirty="0">
              <a:ln>
                <a:solidFill>
                  <a:srgbClr val="FFFF00"/>
                </a:solidFill>
                <a:prstDash val="solid"/>
              </a:ln>
              <a:solidFill>
                <a:srgbClr val="3EF6F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315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36805"/>
            <a:ext cx="497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uk-UA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Подумайте про своє здоров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‘</a:t>
            </a:r>
            <a:r>
              <a:rPr lang="uk-UA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я!</a:t>
            </a:r>
          </a:p>
          <a:p>
            <a:pPr lvl="0" algn="ctr">
              <a:lnSpc>
                <a:spcPct val="90000"/>
              </a:lnSpc>
            </a:pPr>
            <a:r>
              <a:rPr lang="uk-UA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Зробіть </a:t>
            </a:r>
            <a:r>
              <a:rPr lang="uk-UA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правильний вибір!</a:t>
            </a:r>
            <a:endParaRPr lang="ru-RU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94" y="4581128"/>
            <a:ext cx="2802233" cy="2102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14" y="4850632"/>
            <a:ext cx="2957380" cy="196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27933"/>
            <a:ext cx="248676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22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520441"/>
            <a:ext cx="4572000" cy="2807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 секунду на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випалюється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тис. цигарок.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причиною 6% смертей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 1950 року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вбило 62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і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загинуло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 від хвороб, пов’язаних з курінням, щорічно гине майже 120 тисяч осіб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200" dirty="0"/>
          </a:p>
        </p:txBody>
      </p:sp>
      <p:pic>
        <p:nvPicPr>
          <p:cNvPr id="5" name="Picture 2" descr="C:\Documents and Settings\User\Рабочий стол\бактер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222264" cy="258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ятно 2 5"/>
          <p:cNvSpPr/>
          <p:nvPr/>
        </p:nvSpPr>
        <p:spPr>
          <a:xfrm>
            <a:off x="3635896" y="3328004"/>
            <a:ext cx="5400600" cy="31683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– підступний  ворог людства, найпоширеніша  шкідлива звичка!</a:t>
            </a:r>
            <a:endParaRPr lang="ru-RU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1212" y="944604"/>
            <a:ext cx="3883109" cy="1621610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Нікотин вбиває 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шість видів бактерій, з них вісім видів - корисних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5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в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30">
            <a:off x="4236656" y="2725703"/>
            <a:ext cx="2250808" cy="2892568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цеп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8294" flipV="1">
            <a:off x="2778271" y="673777"/>
            <a:ext cx="2163761" cy="2643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решение 5"/>
          <p:cNvSpPr/>
          <p:nvPr/>
        </p:nvSpPr>
        <p:spPr>
          <a:xfrm>
            <a:off x="152787" y="5445224"/>
            <a:ext cx="8784977" cy="125152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починає вбивати з першої </a:t>
            </a:r>
            <a:r>
              <a:rPr lang="uk-UA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цигарки.</a:t>
            </a:r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 rot="20955798">
            <a:off x="41239" y="1224720"/>
            <a:ext cx="2941766" cy="3430325"/>
          </a:xfrm>
          <a:prstGeom prst="flowChartInputOutp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Нікотинову кислоту , яка необхідна для людського організму, виробляють спеціальні клітини</a:t>
            </a:r>
            <a:r>
              <a:rPr lang="uk-UA" sz="22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 algn="ctr"/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6055589" y="764703"/>
            <a:ext cx="3070930" cy="3386822"/>
          </a:xfrm>
          <a:prstGeom prst="flowChartInputOutpu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Коли людина курить, ці клітини перестають працювати,а тому виробляється сильний потяг до </a:t>
            </a:r>
            <a:r>
              <a:rPr lang="uk-UA" sz="2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цигарок</a:t>
            </a:r>
            <a:r>
              <a:rPr lang="uk-UA" sz="2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200" dirty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85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хре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" y="3933056"/>
            <a:ext cx="4167505" cy="2553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агетная рамка 6"/>
          <p:cNvSpPr/>
          <p:nvPr/>
        </p:nvSpPr>
        <p:spPr>
          <a:xfrm>
            <a:off x="5143660" y="4249150"/>
            <a:ext cx="3744416" cy="2204864"/>
          </a:xfrm>
          <a:prstGeom prst="bevel">
            <a:avLst>
              <a:gd name="adj" fmla="val 12829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Цигарковий дим « багатий» на  більш ніж 4 тисячі хімічних сполук, шкідливих для здоров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’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я 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87624" y="116632"/>
            <a:ext cx="6300192" cy="374441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цигарка скорочує життя на 15хв;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пачка цигарок — на 5 </a:t>
            </a:r>
            <a:r>
              <a:rPr lang="uk-UA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той, хто палить 1 рік, втрачає 3 місяці життя; 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хто палить 4 роки — втрачає 1 рік життя; 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хто палить 20 років — 5 </a:t>
            </a:r>
            <a:r>
              <a:rPr lang="uk-UA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років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Char char="-"/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хто палить 40 років — 10 </a:t>
            </a:r>
            <a:r>
              <a:rPr lang="uk-UA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років</a:t>
            </a: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2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71600" y="34120"/>
            <a:ext cx="7560840" cy="1844824"/>
          </a:xfrm>
          <a:prstGeom prst="downArrowCallout">
            <a:avLst>
              <a:gd name="adj1" fmla="val 25297"/>
              <a:gd name="adj2" fmla="val 69461"/>
              <a:gd name="adj3" fmla="val 31016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Дим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цигарок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забруднює легені, спричиняє кашель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79512" y="1433172"/>
            <a:ext cx="3600400" cy="445768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Здорові легені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" y="1915430"/>
            <a:ext cx="3452461" cy="24812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81956" y="2139531"/>
            <a:ext cx="3620316" cy="1986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знак завершения 7"/>
          <p:cNvSpPr/>
          <p:nvPr/>
        </p:nvSpPr>
        <p:spPr>
          <a:xfrm rot="10800000" flipV="1">
            <a:off x="5362908" y="1433173"/>
            <a:ext cx="3312368" cy="445770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Легені курця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179512" y="5345832"/>
            <a:ext cx="6408712" cy="1512168"/>
          </a:xfrm>
          <a:prstGeom prst="doubleWave">
            <a:avLst>
              <a:gd name="adj1" fmla="val 12332"/>
              <a:gd name="adj2" fmla="val 998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Курці частіше хворіють на рак.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02832"/>
            <a:ext cx="228123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12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31763" y="11444"/>
            <a:ext cx="7148549" cy="1257316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384"/>
              </a:avLst>
            </a:prstTxWarp>
            <a:no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Курці отруюють не тільки себе, а й </a:t>
            </a:r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тих,</a:t>
            </a:r>
            <a:r>
              <a:rPr lang="uk-UA" sz="2800" dirty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хто </a:t>
            </a:r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біля них.</a:t>
            </a:r>
            <a:endParaRPr lang="ru-RU" sz="2800" dirty="0">
              <a:ln>
                <a:solidFill>
                  <a:srgbClr val="FF66FF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5" name="Picture 2" descr="C:\Documents and Settings\User\Рабочий стол\reкур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7" y="1617946"/>
            <a:ext cx="3300572" cy="2895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з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67" y="1234481"/>
            <a:ext cx="311109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43016" y="4766435"/>
            <a:ext cx="3763021" cy="1844824"/>
          </a:xfrm>
          <a:prstGeom prst="upArrowCallout">
            <a:avLst>
              <a:gd name="adj1" fmla="val 17462"/>
              <a:gd name="adj2" fmla="val 18609"/>
              <a:gd name="adj3" fmla="val 19454"/>
              <a:gd name="adj4" fmla="val 649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>У кімнаті </a:t>
            </a:r>
            <a:r>
              <a:rPr lang="uk-UA" sz="2000" dirty="0" smtClean="0">
                <a:latin typeface="Arial Black" pitchFamily="34" charset="0"/>
              </a:rPr>
              <a:t>накуреній будеш сидіти, Не буде у тебе тоді апетиту</a:t>
            </a:r>
            <a:endParaRPr lang="uk-UA" sz="2000" dirty="0">
              <a:latin typeface="Arial Black" pitchFamily="34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823875" y="4293096"/>
            <a:ext cx="4262570" cy="2158920"/>
          </a:xfrm>
          <a:prstGeom prst="upArrowCallout">
            <a:avLst>
              <a:gd name="adj1" fmla="val 17648"/>
              <a:gd name="adj2" fmla="val 17121"/>
              <a:gd name="adj3" fmla="val 26407"/>
              <a:gd name="adj4" fmla="val 559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>І біль </a:t>
            </a:r>
            <a:r>
              <a:rPr lang="uk-UA" sz="2000" dirty="0" smtClean="0">
                <a:latin typeface="Arial Black" pitchFamily="34" charset="0"/>
              </a:rPr>
              <a:t>у </a:t>
            </a:r>
            <a:r>
              <a:rPr lang="uk-UA" sz="2000" dirty="0" smtClean="0">
                <a:latin typeface="Arial Black" pitchFamily="34" charset="0"/>
              </a:rPr>
              <a:t>голові будеш ти відчувати, а в розвитку фізичному будеш відставати</a:t>
            </a:r>
            <a:endParaRPr lang="uk-UA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рдце 3"/>
          <p:cNvSpPr/>
          <p:nvPr/>
        </p:nvSpPr>
        <p:spPr>
          <a:xfrm rot="825661">
            <a:off x="294938" y="447972"/>
            <a:ext cx="3055180" cy="2848460"/>
          </a:xfrm>
          <a:prstGeom prst="heart">
            <a:avLst/>
          </a:prstGeom>
          <a:solidFill>
            <a:srgbClr val="FF5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Нікотин утрудняє  роботу серця, прискорює пульс.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 rot="20801708">
            <a:off x="4547403" y="323819"/>
            <a:ext cx="2092149" cy="3159228"/>
          </a:xfrm>
          <a:prstGeom prst="flowChartDocumen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З рота погано пахне.</a:t>
            </a:r>
          </a:p>
        </p:txBody>
      </p:sp>
      <p:sp>
        <p:nvSpPr>
          <p:cNvPr id="6" name="Параллелограмм 5"/>
          <p:cNvSpPr/>
          <p:nvPr/>
        </p:nvSpPr>
        <p:spPr>
          <a:xfrm rot="195053">
            <a:off x="5795400" y="1035428"/>
            <a:ext cx="3457854" cy="2611779"/>
          </a:xfrm>
          <a:prstGeom prst="parallelogram">
            <a:avLst>
              <a:gd name="adj" fmla="val 4067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Від диму 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цигарок </a:t>
            </a:r>
            <a:r>
              <a:rPr lang="uk-UA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жовтіють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зуби й </a:t>
            </a:r>
            <a:r>
              <a:rPr lang="uk-UA" sz="3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пальці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</a:t>
            </a: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User\Рабочий стол\зубы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16" y="4135400"/>
            <a:ext cx="3445345" cy="2299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ser\Рабочий стол\сер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3440891"/>
            <a:ext cx="3236541" cy="2863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0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h78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5596" y="908720"/>
            <a:ext cx="2740496" cy="370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untitled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6"/>
            <a:ext cx="2971811" cy="1825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5395" y="5097032"/>
            <a:ext cx="3600201" cy="151216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uk-UA" b="1" i="1" dirty="0" smtClean="0">
                <a:solidFill>
                  <a:srgbClr val="FFFF00"/>
                </a:solidFill>
              </a:rPr>
              <a:t>КУРІННЯ</a:t>
            </a:r>
            <a:r>
              <a:rPr lang="uk-UA" dirty="0" smtClean="0">
                <a:solidFill>
                  <a:srgbClr val="FFFF00"/>
                </a:solidFill>
              </a:rPr>
              <a:t>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серцевих нападів, інсультів, хронічних бронхітів, емфізем, різних видів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онкозахворювань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особливо раку легень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59791" y="4894700"/>
            <a:ext cx="4256259" cy="19168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Смертельна доза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нікотину</a:t>
            </a:r>
            <a:r>
              <a:rPr lang="ru-RU" sz="2400" b="1" i="1" dirty="0" smtClean="0">
                <a:solidFill>
                  <a:srgbClr val="FFFF0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людини</a:t>
            </a:r>
            <a:r>
              <a:rPr lang="ru-RU" sz="2400" b="1" i="1" dirty="0" smtClean="0">
                <a:solidFill>
                  <a:srgbClr val="FFFF00"/>
                </a:solidFill>
              </a:rPr>
              <a:t> 50-75 мг</a:t>
            </a:r>
            <a:r>
              <a:rPr lang="ru-RU" sz="2400" i="1" dirty="0" smtClean="0">
                <a:solidFill>
                  <a:srgbClr val="FFFF00"/>
                </a:solidFill>
              </a:rPr>
              <a:t>. </a:t>
            </a:r>
          </a:p>
          <a:p>
            <a:pPr>
              <a:buFontTx/>
              <a:buNone/>
            </a:pPr>
            <a:r>
              <a:rPr lang="ru-RU" b="1" i="1" dirty="0" err="1" smtClean="0">
                <a:solidFill>
                  <a:schemeClr val="tx1"/>
                </a:solidFill>
              </a:rPr>
              <a:t>Викурюючи</a:t>
            </a:r>
            <a:r>
              <a:rPr lang="ru-RU" b="1" i="1" dirty="0" smtClean="0">
                <a:solidFill>
                  <a:schemeClr val="tx1"/>
                </a:solidFill>
              </a:rPr>
              <a:t> 20-25 </a:t>
            </a:r>
            <a:r>
              <a:rPr lang="ru-RU" b="1" i="1" dirty="0" smtClean="0">
                <a:solidFill>
                  <a:schemeClr val="tx1"/>
                </a:solidFill>
              </a:rPr>
              <a:t>цигарок </a:t>
            </a:r>
            <a:r>
              <a:rPr lang="ru-RU" b="1" i="1" dirty="0" smtClean="0">
                <a:solidFill>
                  <a:schemeClr val="tx1"/>
                </a:solidFill>
              </a:rPr>
              <a:t>на день, </a:t>
            </a:r>
            <a:r>
              <a:rPr lang="ru-RU" b="1" i="1" dirty="0" err="1" smtClean="0">
                <a:solidFill>
                  <a:schemeClr val="tx1"/>
                </a:solidFill>
              </a:rPr>
              <a:t>людина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дістає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смертельну</a:t>
            </a:r>
            <a:r>
              <a:rPr lang="ru-RU" b="1" i="1" dirty="0" smtClean="0">
                <a:solidFill>
                  <a:schemeClr val="tx1"/>
                </a:solidFill>
              </a:rPr>
              <a:t> дозу </a:t>
            </a:r>
            <a:r>
              <a:rPr lang="ru-RU" b="1" i="1" dirty="0" err="1" smtClean="0">
                <a:solidFill>
                  <a:schemeClr val="tx1"/>
                </a:solidFill>
              </a:rPr>
              <a:t>нікотину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327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i="1" u="sng" dirty="0" smtClean="0">
                <a:solidFill>
                  <a:srgbClr val="FFFF00"/>
                </a:solidFill>
                <a:hlinkClick r:id="rId3" tooltip="Permanent Link to Відмова від цигарок миттєво покращує здоров’я"/>
              </a:rPr>
              <a:t>Відмова від цигарок миттєво покращує здоров’я</a:t>
            </a:r>
            <a:r>
              <a:rPr lang="uk-UA" sz="3000" b="1" i="1" dirty="0" smtClean="0">
                <a:solidFill>
                  <a:srgbClr val="FFFF00"/>
                </a:solidFill>
              </a:rPr>
              <a:t> </a:t>
            </a:r>
            <a:endParaRPr lang="uk-UA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427777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dirty="0" smtClean="0"/>
              <a:t> </a:t>
            </a:r>
            <a:r>
              <a:rPr lang="ru-RU" b="1" u="sng" dirty="0" smtClean="0"/>
              <a:t>Через 20 </a:t>
            </a:r>
            <a:r>
              <a:rPr lang="ru-RU" b="1" u="sng" dirty="0" err="1" smtClean="0"/>
              <a:t>хвилин</a:t>
            </a:r>
            <a:r>
              <a:rPr lang="ru-RU" b="1" u="sng" dirty="0" smtClean="0"/>
              <a:t>: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Нормалізується</a:t>
            </a:r>
            <a:r>
              <a:rPr lang="ru-RU" dirty="0" smtClean="0"/>
              <a:t> </a:t>
            </a:r>
            <a:r>
              <a:rPr lang="ru-RU" dirty="0" err="1" smtClean="0"/>
              <a:t>кров’яний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, </a:t>
            </a:r>
            <a:r>
              <a:rPr lang="ru-RU" dirty="0" err="1" smtClean="0"/>
              <a:t>уповільнюється</a:t>
            </a:r>
            <a:r>
              <a:rPr lang="ru-RU" dirty="0" smtClean="0"/>
              <a:t> пульс;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Температура </a:t>
            </a:r>
            <a:r>
              <a:rPr lang="ru-RU" dirty="0" err="1" smtClean="0"/>
              <a:t>долонь</a:t>
            </a:r>
            <a:r>
              <a:rPr lang="ru-RU" dirty="0" smtClean="0"/>
              <a:t> і ступней </a:t>
            </a:r>
            <a:r>
              <a:rPr lang="ru-RU" dirty="0" err="1" smtClean="0"/>
              <a:t>підвищується</a:t>
            </a:r>
            <a:r>
              <a:rPr lang="ru-RU" dirty="0" smtClean="0"/>
              <a:t> до </a:t>
            </a:r>
            <a:r>
              <a:rPr lang="ru-RU" dirty="0" err="1" smtClean="0"/>
              <a:t>нормальної</a:t>
            </a:r>
            <a:r>
              <a:rPr lang="ru-RU" dirty="0" smtClean="0"/>
              <a:t>;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8 год.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 </a:t>
            </a:r>
            <a:r>
              <a:rPr lang="ru-RU" dirty="0" err="1" smtClean="0"/>
              <a:t>Відновлюється</a:t>
            </a:r>
            <a:r>
              <a:rPr lang="ru-RU" dirty="0" smtClean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у </a:t>
            </a:r>
            <a:r>
              <a:rPr lang="ru-RU" dirty="0" err="1" smtClean="0"/>
              <a:t>крові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 </a:t>
            </a:r>
            <a:r>
              <a:rPr lang="ru-RU" dirty="0" err="1" smtClean="0"/>
              <a:t>Знижується</a:t>
            </a:r>
            <a:r>
              <a:rPr lang="ru-RU" dirty="0" smtClean="0"/>
              <a:t>  </a:t>
            </a:r>
            <a:r>
              <a:rPr lang="ru-RU" dirty="0" err="1" smtClean="0"/>
              <a:t>вміст</a:t>
            </a:r>
            <a:r>
              <a:rPr lang="ru-RU" dirty="0" smtClean="0"/>
              <a:t> оксиду </a:t>
            </a:r>
            <a:r>
              <a:rPr lang="ru-RU" dirty="0" err="1" smtClean="0"/>
              <a:t>вулицю</a:t>
            </a:r>
            <a:r>
              <a:rPr lang="ru-RU" dirty="0" smtClean="0"/>
              <a:t>;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24 год.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інфаркту</a:t>
            </a:r>
            <a:r>
              <a:rPr lang="ru-RU" dirty="0" smtClean="0"/>
              <a:t>.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48 год.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Відновлюється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Поліпшується</a:t>
            </a:r>
            <a:r>
              <a:rPr lang="ru-RU" dirty="0" smtClean="0"/>
              <a:t> нюх і смак;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Полегшується</a:t>
            </a:r>
            <a:r>
              <a:rPr lang="ru-RU" dirty="0" smtClean="0"/>
              <a:t> хода;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2 </a:t>
            </a:r>
            <a:r>
              <a:rPr lang="ru-RU" b="1" u="sng" dirty="0" err="1" smtClean="0"/>
              <a:t>тижні</a:t>
            </a:r>
            <a:r>
              <a:rPr lang="uk-UA" b="1" u="sng" dirty="0" smtClean="0"/>
              <a:t> – </a:t>
            </a:r>
            <a:r>
              <a:rPr lang="ru-RU" b="1" u="sng" dirty="0" smtClean="0"/>
              <a:t>3 </a:t>
            </a:r>
            <a:r>
              <a:rPr lang="ru-RU" b="1" u="sng" dirty="0" err="1" smtClean="0"/>
              <a:t>місяці</a:t>
            </a:r>
            <a:r>
              <a:rPr lang="ru-RU" b="1" u="sng" dirty="0" smtClean="0"/>
              <a:t>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 </a:t>
            </a:r>
            <a:r>
              <a:rPr lang="ru-RU" dirty="0" err="1" smtClean="0"/>
              <a:t>Поліпшується</a:t>
            </a:r>
            <a:r>
              <a:rPr lang="ru-RU" dirty="0" smtClean="0"/>
              <a:t> </a:t>
            </a:r>
            <a:r>
              <a:rPr lang="ru-RU" dirty="0" err="1" smtClean="0"/>
              <a:t>кровообіг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на 30%.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1 – 9 </a:t>
            </a:r>
            <a:r>
              <a:rPr lang="ru-RU" b="1" u="sng" dirty="0" err="1" smtClean="0"/>
              <a:t>місяців</a:t>
            </a:r>
            <a:r>
              <a:rPr lang="ru-RU" b="1" u="sng" dirty="0" smtClean="0"/>
              <a:t>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опірність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застуди.</a:t>
            </a:r>
            <a:endParaRPr lang="ru-RU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u="sng" dirty="0" smtClean="0"/>
              <a:t>Через 1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.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· 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ішемічної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9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612</Words>
  <Application>Microsoft Office PowerPoint</Application>
  <PresentationFormat>Экран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Iryxa</dc:creator>
  <cp:lastModifiedBy>Iryxa</cp:lastModifiedBy>
  <cp:revision>11</cp:revision>
  <dcterms:created xsi:type="dcterms:W3CDTF">2012-12-14T17:54:02Z</dcterms:created>
  <dcterms:modified xsi:type="dcterms:W3CDTF">2012-12-15T18:36:30Z</dcterms:modified>
</cp:coreProperties>
</file>