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263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09D97D-7328-4216-BF65-1777783D9E89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1C3580-3654-475F-964A-348DEE0DC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D676C8-9C91-4A5A-8685-C8F800880C91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2F397-C908-4D3F-AD38-6CA2D870A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9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9429A8-E56A-48FE-A990-4765DBE73AF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68DB-8451-490B-BDF2-F8C362A7D736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AC7D-26DC-42AA-953B-39EC0EA1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4671-8B90-464A-B181-F31B8B1D0998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2DE5-8121-4AB4-A6CC-D7867BD78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80C7-8770-443B-93FE-B88F9FA413D3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A90B-4684-4FE1-B33E-9AAEA02D7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A34A-5243-4C79-AD9A-19BAE6D6656E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5637-AFBE-4FB6-8548-1AD60E32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8562-53C7-4D71-9F09-53E4CB313212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D6EA-B852-4171-85C4-6B211722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53F5-C25C-476C-BEBE-1D09BEFDB3E7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8233-7B57-43B6-9008-C0308F830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047750" y="5808663"/>
            <a:ext cx="5334000" cy="1587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CC20-F61A-4B18-976A-5AA3C23C12FD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8B34-D3E6-4325-AE64-7088F8EC7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250D-9D81-4C99-8DF5-3B992BA702D1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7D74-2968-414A-88D3-65F24D80C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2" name="cloud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649DB-F59C-4997-B1E0-63D767EE9B2E}" type="datetimeFigureOut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78CFF-4A50-4691-9AEF-356E7669C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7" r:id="rId7"/>
    <p:sldLayoutId id="2147483675" r:id="rId8"/>
    <p:sldLayoutId id="214748367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7544" y="548680"/>
            <a:ext cx="8280920" cy="1656184"/>
          </a:xfrm>
        </p:spPr>
        <p:txBody>
          <a:bodyPr/>
          <a:lstStyle/>
          <a:p>
            <a:r>
              <a:rPr lang="uk-UA" cap="none" dirty="0" smtClean="0"/>
              <a:t>Різноманітність екосистем. Розвиток і зміни екосистем</a:t>
            </a:r>
            <a:endParaRPr lang="ru-RU" cap="none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1975" y="5013176"/>
            <a:ext cx="8765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Підготувала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учениця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11-а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класу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Лукашук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Мирослава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СУКЦЕСІЯ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429000"/>
            <a:ext cx="8856984" cy="331236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Приклад </a:t>
            </a:r>
            <a:r>
              <a:rPr lang="ru-RU" sz="2400" i="1" dirty="0" err="1"/>
              <a:t>сукцесії</a:t>
            </a:r>
            <a:r>
              <a:rPr lang="ru-RU" sz="2400" i="1" dirty="0"/>
              <a:t>: </a:t>
            </a:r>
            <a:r>
              <a:rPr lang="ru-RU" sz="2400" i="1" dirty="0" err="1"/>
              <a:t>північний</a:t>
            </a:r>
            <a:r>
              <a:rPr lang="ru-RU" sz="2400" i="1" dirty="0"/>
              <a:t> </a:t>
            </a:r>
            <a:r>
              <a:rPr lang="ru-RU" sz="2400" i="1" dirty="0" err="1"/>
              <a:t>ліс</a:t>
            </a:r>
            <a:r>
              <a:rPr lang="ru-RU" sz="2400" i="1" dirty="0"/>
              <a:t> за </a:t>
            </a:r>
            <a:r>
              <a:rPr lang="ru-RU" sz="2400" i="1" dirty="0" err="1"/>
              <a:t>рік</a:t>
            </a:r>
            <a:r>
              <a:rPr lang="ru-RU" sz="2400" i="1" dirty="0"/>
              <a:t> (</a:t>
            </a:r>
            <a:r>
              <a:rPr lang="ru-RU" sz="2400" i="1" dirty="0" err="1"/>
              <a:t>зліва</a:t>
            </a:r>
            <a:r>
              <a:rPr lang="ru-RU" sz="2400" i="1" dirty="0"/>
              <a:t>) та за два роки (справа) </a:t>
            </a:r>
            <a:r>
              <a:rPr lang="ru-RU" sz="2400" i="1" dirty="0" err="1"/>
              <a:t>після</a:t>
            </a:r>
            <a:r>
              <a:rPr lang="ru-RU" sz="2400" i="1" dirty="0"/>
              <a:t> </a:t>
            </a:r>
            <a:r>
              <a:rPr lang="ru-RU" sz="2400" i="1" dirty="0" err="1"/>
              <a:t>лісової</a:t>
            </a:r>
            <a:r>
              <a:rPr lang="ru-RU" sz="2400" i="1" dirty="0"/>
              <a:t> </a:t>
            </a:r>
            <a:r>
              <a:rPr lang="ru-RU" sz="2400" i="1" dirty="0" err="1"/>
              <a:t>пожежі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endParaRPr lang="uk-UA" sz="2400" i="1" dirty="0" smtClean="0"/>
          </a:p>
          <a:p>
            <a:pPr marL="0" indent="0">
              <a:buNone/>
            </a:pPr>
            <a:r>
              <a:rPr lang="uk-UA" sz="2400" b="1" dirty="0" err="1" smtClean="0"/>
              <a:t>Сукце́сія</a:t>
            </a:r>
            <a:r>
              <a:rPr lang="uk-UA" sz="2400" b="1" dirty="0" smtClean="0"/>
              <a:t> </a:t>
            </a:r>
            <a:r>
              <a:rPr lang="uk-UA" sz="2400" b="1" dirty="0"/>
              <a:t>(від лат. </a:t>
            </a:r>
            <a:r>
              <a:rPr lang="de-DE" sz="2400" b="1" dirty="0" err="1"/>
              <a:t>succesio</a:t>
            </a:r>
            <a:r>
              <a:rPr lang="de-DE" sz="2400" b="1" dirty="0"/>
              <a:t> — </a:t>
            </a:r>
            <a:r>
              <a:rPr lang="uk-UA" sz="2400" b="1" dirty="0"/>
              <a:t>наступність, спадкування) — послідовна необоротна й закономірна зміна одного біоценозу (фітоценозу, мікробного угрупування, біогеоценозу й </a:t>
            </a:r>
            <a:r>
              <a:rPr lang="uk-UA" sz="2400" b="1" dirty="0" err="1"/>
              <a:t>т.д</a:t>
            </a:r>
            <a:r>
              <a:rPr lang="uk-UA" sz="2400" b="1" dirty="0"/>
              <a:t>.) іншим на певній ділянці середовища, як правило за періодів та процесів розвитку (ідеї проф. Ю. М. </a:t>
            </a:r>
            <a:r>
              <a:rPr lang="uk-UA" sz="2400" b="1" dirty="0" err="1"/>
              <a:t>Дмитрієнка</a:t>
            </a:r>
            <a:r>
              <a:rPr lang="uk-UA" sz="2400" b="1" dirty="0"/>
              <a:t>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5819128" cy="2312496"/>
          </a:xfrm>
        </p:spPr>
      </p:pic>
    </p:spTree>
    <p:extLst>
      <p:ext uri="{BB962C8B-B14F-4D97-AF65-F5344CB8AC3E}">
        <p14:creationId xmlns:p14="http://schemas.microsoft.com/office/powerpoint/2010/main" val="295665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ї документи\екологія\первинна сукцесі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45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2664296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Первинна сукцесія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4211960" y="6093296"/>
            <a:ext cx="72008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час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64" y="3933056"/>
            <a:ext cx="1080120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каміння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3717032"/>
            <a:ext cx="1368152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лишайники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5157192"/>
            <a:ext cx="1368152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т</a:t>
            </a:r>
            <a:r>
              <a:rPr lang="uk-UA" dirty="0" smtClean="0">
                <a:solidFill>
                  <a:schemeClr val="bg1"/>
                </a:solidFill>
              </a:rPr>
              <a:t>рав'янисті рослини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194" y="5004792"/>
            <a:ext cx="1368152" cy="4404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чагарники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9527" y="4701028"/>
            <a:ext cx="1080120" cy="7284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с</a:t>
            </a:r>
            <a:r>
              <a:rPr lang="uk-UA" dirty="0" smtClean="0">
                <a:solidFill>
                  <a:schemeClr val="bg1"/>
                </a:solidFill>
              </a:rPr>
              <a:t>осна, ялина, осика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6059" y="4489196"/>
            <a:ext cx="1176421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я</a:t>
            </a:r>
            <a:r>
              <a:rPr lang="uk-UA" dirty="0" smtClean="0">
                <a:solidFill>
                  <a:schemeClr val="bg1"/>
                </a:solidFill>
              </a:rPr>
              <a:t>лиця, береза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Мої документи\екологія\вторинна сукцесі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0"/>
            <a:ext cx="9136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620688"/>
            <a:ext cx="2664296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Вторинна сукцесія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589240"/>
            <a:ext cx="1368152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днорічні рослини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373216"/>
            <a:ext cx="1440160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багаторічні трави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5157192"/>
            <a:ext cx="1368152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к</a:t>
            </a:r>
            <a:r>
              <a:rPr lang="uk-UA" dirty="0" smtClean="0">
                <a:solidFill>
                  <a:schemeClr val="bg1"/>
                </a:solidFill>
              </a:rPr>
              <a:t>ущі, малинники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5000725"/>
            <a:ext cx="158417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молодий сосновий ліс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4700242"/>
            <a:ext cx="2483768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зрілий дубово-сосновий ліс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4008" y="5913276"/>
            <a:ext cx="72008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8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6998"/>
              </p:ext>
            </p:extLst>
          </p:nvPr>
        </p:nvGraphicFramePr>
        <p:xfrm>
          <a:off x="323528" y="548680"/>
          <a:ext cx="8280920" cy="5688632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759776"/>
                <a:gridCol w="2760572"/>
                <a:gridCol w="2760572"/>
              </a:tblGrid>
              <a:tr h="77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Продуценти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Консументи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Редуценти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9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</a:rPr>
                        <a:t>Виробники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органічної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речовини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автотрофні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організми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,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головним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чином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зелені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фотосинтезуючі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rgbClr val="92D050"/>
                          </a:solidFill>
                          <a:effectLst/>
                        </a:rPr>
                        <a:t>рослини</a:t>
                      </a:r>
                      <a:r>
                        <a:rPr lang="ru-RU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92D050"/>
                          </a:solidFill>
                          <a:effectLst/>
                        </a:rPr>
                        <a:t>Продуце́нти</a:t>
                      </a:r>
                      <a:r>
                        <a:rPr lang="uk-UA" sz="1800" b="1" dirty="0" smtClean="0">
                          <a:solidFill>
                            <a:srgbClr val="92D050"/>
                          </a:solidFill>
                          <a:effectLst/>
                        </a:rPr>
                        <a:t> — організми, які продукують органічні речовини із неорганічних </a:t>
                      </a:r>
                      <a:r>
                        <a:rPr lang="uk-UA" sz="1800" b="1" dirty="0" err="1" smtClean="0">
                          <a:solidFill>
                            <a:srgbClr val="92D050"/>
                          </a:solidFill>
                          <a:effectLst/>
                        </a:rPr>
                        <a:t>сполук</a:t>
                      </a:r>
                      <a:r>
                        <a:rPr lang="uk-UA" sz="1800" b="1" dirty="0" smtClean="0">
                          <a:solidFill>
                            <a:srgbClr val="92D050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92D050"/>
                          </a:solidFill>
                          <a:effectLst/>
                        </a:rPr>
                        <a:t>Організми, які здатні до фотосинтезу.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92D050"/>
                          </a:solidFill>
                          <a:effectLst/>
                        </a:rPr>
                        <a:t>Консуме́нти</a:t>
                      </a:r>
                      <a:r>
                        <a:rPr lang="uk-UA" sz="1800" b="1" dirty="0" smtClean="0">
                          <a:solidFill>
                            <a:srgbClr val="92D050"/>
                          </a:solidFill>
                          <a:effectLst/>
                        </a:rPr>
                        <a:t> — це гетеротрофні організми, що одержують енергію за рахунок споживання готової органічної речовини.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Серед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консументів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є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травоїдні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тварини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що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живляться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рослинною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їжею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всеїдні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тварини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що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споживають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як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рослинну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так і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тваринну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їжу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м'ясоїдні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а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також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паразити</a:t>
                      </a:r>
                      <a:r>
                        <a:rPr lang="ru-RU" sz="1800" b="1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92D050"/>
                          </a:solidFill>
                          <a:effectLst/>
                        </a:rPr>
                        <a:t>Редуценти</a:t>
                      </a:r>
                      <a:r>
                        <a:rPr lang="uk-UA" sz="1800" b="1" baseline="0" dirty="0" smtClean="0">
                          <a:solidFill>
                            <a:srgbClr val="92D050"/>
                          </a:solidFill>
                          <a:effectLst/>
                        </a:rPr>
                        <a:t> - </a:t>
                      </a:r>
                      <a:r>
                        <a:rPr lang="uk-UA" sz="1800" b="1" dirty="0" smtClean="0">
                          <a:solidFill>
                            <a:srgbClr val="92D050"/>
                          </a:solidFill>
                          <a:effectLst/>
                        </a:rPr>
                        <a:t>сапрофітні організми (переважно бактерії, гриби), які отримують необхідну для життя енергію від розкладу мертвої органічної матерії рослинного і тваринного походження; р. є останньою ланкою харчового ланцюга. 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5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Різноманітність екосистем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988840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Мікроекосистеми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1846974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Мезоекосистеми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9109" y="2348880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Глобальні екосистеми </a:t>
            </a:r>
            <a:endParaRPr lang="ru-RU" dirty="0"/>
          </a:p>
        </p:txBody>
      </p:sp>
      <p:pic>
        <p:nvPicPr>
          <p:cNvPr id="31746" name="Picture 2" descr="D:\Мої документи\екологія\пень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8" y="2833462"/>
            <a:ext cx="240246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D:\Мої документи\екологія\мураш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367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D:\Мої документи\екологія\ліс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862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D:\Мої документи\екологія\озеро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2880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D:\Мої документи\екологія\планета2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7" y="3429000"/>
            <a:ext cx="21480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Лісові екосистеми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166843"/>
            <a:ext cx="4067944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i="1" dirty="0"/>
              <a:t>Ліс – це елемент географічного ландшафту, що складається із сукупності деревних, кущових, трав’яних рослин, тварин і мікроорганізмів, що біологічно взаємозв’язані та впливають один на одного, як і на зовнішнє середовище.</a:t>
            </a:r>
            <a:endParaRPr lang="ru-RU" dirty="0"/>
          </a:p>
          <a:p>
            <a:pPr indent="457200" algn="just"/>
            <a:r>
              <a:rPr lang="uk-UA" i="1" dirty="0"/>
              <a:t>Існує шість зональних типів лісу: хвойні, змішані, вологі, екваторіальні, тропічні, ліс сухих областей.</a:t>
            </a:r>
            <a:endParaRPr lang="ru-RU" dirty="0"/>
          </a:p>
          <a:p>
            <a:pPr indent="457200" algn="just"/>
            <a:r>
              <a:rPr lang="uk-UA" i="1" dirty="0"/>
              <a:t>У лісових екосистемах зосереджено 80% </a:t>
            </a:r>
            <a:r>
              <a:rPr lang="uk-UA" i="1" dirty="0" err="1" smtClean="0"/>
              <a:t>фітомаси</a:t>
            </a:r>
            <a:r>
              <a:rPr lang="uk-UA" i="1" dirty="0" smtClean="0"/>
              <a:t> </a:t>
            </a:r>
            <a:r>
              <a:rPr lang="uk-UA" i="1" dirty="0"/>
              <a:t>Землі, або 1960 </a:t>
            </a:r>
            <a:r>
              <a:rPr lang="uk-UA" i="1" dirty="0" err="1"/>
              <a:t>млрд</a:t>
            </a:r>
            <a:r>
              <a:rPr lang="uk-UA" i="1" dirty="0"/>
              <a:t> тон. Вони займають 4 </a:t>
            </a:r>
            <a:r>
              <a:rPr lang="uk-UA" i="1" dirty="0" err="1"/>
              <a:t>млрд</a:t>
            </a:r>
            <a:r>
              <a:rPr lang="uk-UA" i="1" dirty="0"/>
              <a:t> га, або 30% площі суходолу із середнім запасом деревини – 350 </a:t>
            </a:r>
            <a:r>
              <a:rPr lang="uk-UA" i="1" dirty="0" err="1"/>
              <a:t>млрд</a:t>
            </a:r>
            <a:r>
              <a:rPr lang="uk-UA" i="1" dirty="0"/>
              <a:t> куб. м. </a:t>
            </a:r>
            <a:endParaRPr lang="uk-UA" i="1" dirty="0" smtClean="0"/>
          </a:p>
          <a:p>
            <a:pPr indent="457200" algn="just"/>
            <a:r>
              <a:rPr lang="uk-UA" i="1" dirty="0" smtClean="0"/>
              <a:t>Щорічно </a:t>
            </a:r>
            <a:r>
              <a:rPr lang="uk-UA" i="1" dirty="0"/>
              <a:t>в процесі фотосинтезу ліс утворює 100 </a:t>
            </a:r>
            <a:r>
              <a:rPr lang="uk-UA" i="1" dirty="0" err="1"/>
              <a:t>млрд</a:t>
            </a:r>
            <a:r>
              <a:rPr lang="uk-UA" i="1" dirty="0"/>
              <a:t> т органічної речовини.</a:t>
            </a:r>
            <a:endParaRPr lang="ru-RU" dirty="0"/>
          </a:p>
        </p:txBody>
      </p:sp>
      <p:pic>
        <p:nvPicPr>
          <p:cNvPr id="32770" name="Picture 2" descr="D:\Мої документи\екологія\хвойний лі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168"/>
            <a:ext cx="28896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D:\Мої документи\екологія\тропічний лі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00000"/>
            <a:ext cx="36730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:\Мої документи\екологія\плее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04" y="3093001"/>
            <a:ext cx="28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Екосистеми трав'яних ландшафтів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4104456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i="1" dirty="0"/>
              <a:t>До цих екосистем належать степ і луг, пасовища, сінокоси, агробіоценози.</a:t>
            </a:r>
            <a:endParaRPr lang="ru-RU" dirty="0"/>
          </a:p>
          <a:p>
            <a:pPr indent="457200" algn="just"/>
            <a:r>
              <a:rPr lang="uk-UA" i="1" dirty="0"/>
              <a:t>Степ займає 6% суходолу і вкритий переважно злаками й багаторічниками. Степ буває субтропічним, </a:t>
            </a:r>
            <a:r>
              <a:rPr lang="uk-UA" i="1" dirty="0" err="1"/>
              <a:t>саванноподібним</a:t>
            </a:r>
            <a:r>
              <a:rPr lang="uk-UA" i="1" dirty="0"/>
              <a:t> різнотрав’ям, чагарниковим, луговим тощо.</a:t>
            </a:r>
            <a:endParaRPr lang="ru-RU" dirty="0"/>
          </a:p>
          <a:p>
            <a:pPr indent="457200" algn="just"/>
            <a:r>
              <a:rPr lang="uk-UA" i="1" dirty="0"/>
              <a:t>Агробіоценози – поля, штучні пасовища, городи, сади, виноградники, плантації горіха, ягідники, квітники, лісопаркові смуги.</a:t>
            </a:r>
            <a:endParaRPr lang="ru-RU" dirty="0"/>
          </a:p>
          <a:p>
            <a:pPr indent="457200" algn="just"/>
            <a:r>
              <a:rPr lang="uk-UA" i="1" dirty="0"/>
              <a:t>Основа агробіоценозу – це штучний фітоценоз, якість якого залежить від умов середовища, ґрунту, вологи, мікроорганізмів. Агробіоценоз – це 10% суходолу (1,2 </a:t>
            </a:r>
            <a:r>
              <a:rPr lang="uk-UA" i="1" dirty="0" err="1"/>
              <a:t>млрд</a:t>
            </a:r>
            <a:r>
              <a:rPr lang="uk-UA" i="1" dirty="0"/>
              <a:t> га), які дають людині 90% харчів.</a:t>
            </a:r>
            <a:endParaRPr lang="ru-RU" dirty="0"/>
          </a:p>
        </p:txBody>
      </p:sp>
      <p:pic>
        <p:nvPicPr>
          <p:cNvPr id="33794" name="Picture 2" descr="D:\Мої документи\екологія\луг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2247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D:\Мої документи\екологія\поле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992500"/>
            <a:ext cx="24010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Водні екосистеми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21088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just"/>
            <a:r>
              <a:rPr lang="uk-UA" i="1" dirty="0"/>
              <a:t>Океан – екосистема, взаємопов’язана і взаємообумовлена геофізичними й геохімічними процесами, явище глобального масштабу. Його вода покриває ¾ поверхні Землі товщиною переважно понад 4000 м. Він регулює обмін тепла, газів, мінеральних і органічних речовин.</a:t>
            </a:r>
            <a:endParaRPr lang="ru-RU" dirty="0"/>
          </a:p>
        </p:txBody>
      </p:sp>
      <p:pic>
        <p:nvPicPr>
          <p:cNvPr id="34818" name="Picture 2" descr="D:\Мої документи\екологія\оке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70" y="1456613"/>
            <a:ext cx="33559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D:\Мої документи\екологія\мор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33" y="386104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D:\Мої документи\екологія\море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2512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БІОГЕОЦЕНОЗ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229600" cy="3059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200" b="1" dirty="0" err="1" smtClean="0">
                <a:solidFill>
                  <a:srgbClr val="002060"/>
                </a:solidFill>
              </a:rPr>
              <a:t>Біогеоцено́з</a:t>
            </a: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>
                <a:solidFill>
                  <a:srgbClr val="002060"/>
                </a:solidFill>
              </a:rPr>
              <a:t>— ділянка земної поверхні, що характеризується певними фізико-географічними умовами (характером мікроклімату, рельєфу, геологічної будови, ґрунту та водного режиму), разом з біоценозом (угрупованням рослинних і тваринних організмів</a:t>
            </a:r>
            <a:r>
              <a:rPr lang="uk-UA" sz="22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b="1" dirty="0" smtClean="0">
                <a:solidFill>
                  <a:srgbClr val="002060"/>
                </a:solidFill>
              </a:rPr>
              <a:t>Біогеоценоз </a:t>
            </a:r>
            <a:r>
              <a:rPr lang="uk-UA" sz="2200" b="1" dirty="0">
                <a:solidFill>
                  <a:srgbClr val="002060"/>
                </a:solidFill>
              </a:rPr>
              <a:t>— це угрупування різних видів мікроорганізмів, рослин, тварин, які заселяють певні місця проживання, та які </a:t>
            </a:r>
            <a:r>
              <a:rPr lang="uk-UA" sz="2200" b="1" dirty="0" err="1">
                <a:solidFill>
                  <a:srgbClr val="002060"/>
                </a:solidFill>
              </a:rPr>
              <a:t>стійко</a:t>
            </a:r>
            <a:r>
              <a:rPr lang="uk-UA" sz="2200" b="1" dirty="0">
                <a:solidFill>
                  <a:srgbClr val="002060"/>
                </a:solidFill>
              </a:rPr>
              <a:t> підтримують біогенний кругообіг речовин.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350" y="4689213"/>
            <a:ext cx="8342584" cy="186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Людина </a:t>
            </a: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своєю господарською діяльністю створює штучні біогеоценози – агроценози (поля, сади, виноградники). Агроценози на відміну від природних угруповань (біоценозів, які налічують безліч різноманітних видів), характеризуються однотипністю видового складу і не здатні до саморегуляції.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94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401166" cy="440116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008" y="4869160"/>
            <a:ext cx="4629200" cy="432048"/>
          </a:xfrm>
        </p:spPr>
        <p:txBody>
          <a:bodyPr/>
          <a:lstStyle/>
          <a:p>
            <a:r>
              <a:rPr lang="uk-UA" sz="3200" i="1" dirty="0" smtClean="0"/>
              <a:t>Схема біогеоценозу</a:t>
            </a:r>
            <a:endParaRPr lang="uk-UA" sz="32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16632"/>
            <a:ext cx="4355976" cy="6625481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Біогеоценоз є структурною частиною ландшафту. В науку термін біогеоценоз введений академіком В. М. </a:t>
            </a:r>
            <a:r>
              <a:rPr lang="uk-UA" sz="2000" b="1" dirty="0" err="1">
                <a:solidFill>
                  <a:schemeClr val="tx1"/>
                </a:solidFill>
              </a:rPr>
              <a:t>Сукачовим</a:t>
            </a:r>
            <a:r>
              <a:rPr lang="uk-UA" sz="2000" b="1" dirty="0">
                <a:solidFill>
                  <a:schemeClr val="tx1"/>
                </a:solidFill>
              </a:rPr>
              <a:t> (1944 рік). 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Біогеоценози </a:t>
            </a:r>
            <a:r>
              <a:rPr lang="uk-UA" sz="2000" b="1" dirty="0">
                <a:solidFill>
                  <a:schemeClr val="tx1"/>
                </a:solidFill>
              </a:rPr>
              <a:t>можуть бути наземними і водяними. Всі компоненти біогеоценозу створюють єдиний історично сформований природний комплекс, що постійно змінюється внаслідок взаємодії компонентів біогеоценозу між собою, з атмосферою та іншими факторами середовища</a:t>
            </a:r>
            <a:r>
              <a:rPr lang="uk-UA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Межі </a:t>
            </a:r>
            <a:r>
              <a:rPr lang="uk-UA" sz="2000" b="1" dirty="0">
                <a:solidFill>
                  <a:schemeClr val="tx1"/>
                </a:solidFill>
              </a:rPr>
              <a:t>окремих біогеоценозів найчастіше визначаються рослинними угрупованнями — фітоценозами, які найкраще відображають зміни, що відбуваються в кожному конкретному природному комплексі.</a:t>
            </a:r>
          </a:p>
        </p:txBody>
      </p:sp>
    </p:spTree>
    <p:extLst>
      <p:ext uri="{BB962C8B-B14F-4D97-AF65-F5344CB8AC3E}">
        <p14:creationId xmlns:p14="http://schemas.microsoft.com/office/powerpoint/2010/main" val="84104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84776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 smtClean="0"/>
              <a:t>Властивості біогеоценозів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722407"/>
            <a:ext cx="2664296" cy="86409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цілісність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4592882"/>
            <a:ext cx="3096344" cy="86409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з</a:t>
            </a:r>
            <a:r>
              <a:rPr lang="uk-UA" sz="2400" dirty="0" smtClean="0"/>
              <a:t>датність до самовідтворення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6581" y="4098937"/>
            <a:ext cx="3096344" cy="86409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з</a:t>
            </a:r>
            <a:r>
              <a:rPr lang="uk-UA" sz="2400" dirty="0" smtClean="0"/>
              <a:t>датність до саморегуляції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2409223"/>
            <a:ext cx="2389787" cy="86409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стійкість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>
            <a:endCxn id="3" idx="0"/>
          </p:cNvCxnSpPr>
          <p:nvPr/>
        </p:nvCxnSpPr>
        <p:spPr>
          <a:xfrm>
            <a:off x="1727684" y="1412776"/>
            <a:ext cx="0" cy="130963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08104" y="1412776"/>
            <a:ext cx="0" cy="99644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4" idx="0"/>
          </p:cNvCxnSpPr>
          <p:nvPr/>
        </p:nvCxnSpPr>
        <p:spPr>
          <a:xfrm>
            <a:off x="3671900" y="1412776"/>
            <a:ext cx="0" cy="318010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0"/>
          </p:cNvCxnSpPr>
          <p:nvPr/>
        </p:nvCxnSpPr>
        <p:spPr>
          <a:xfrm>
            <a:off x="7414753" y="1412776"/>
            <a:ext cx="0" cy="268616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41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8F566CBBF44DA4180A6A1C2AF3AC0E104001C4FC99F8281AF45831A18891735BEB6" ma:contentTypeVersion="29" ma:contentTypeDescription="Create a new document." ma:contentTypeScope="" ma:versionID="eac7e6427b881d3d5d5912ea08ceb348"/>
</file>

<file path=customXml/itemProps1.xml><?xml version="1.0" encoding="utf-8"?>
<ds:datastoreItem xmlns:ds="http://schemas.openxmlformats.org/officeDocument/2006/customXml" ds:itemID="{7FC2991B-3462-4F40-8305-5A7AC765C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0FBC8-E02F-4DA6-8E3B-23F062086E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EFF553-2405-4DB6-811B-88AA643BCCAB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TS010164189</Template>
  <TotalTime>0</TotalTime>
  <Words>688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TS010164189</vt:lpstr>
      <vt:lpstr>Презентация PowerPoint</vt:lpstr>
      <vt:lpstr>Презентация PowerPoint</vt:lpstr>
      <vt:lpstr>Різноманітність екосистем</vt:lpstr>
      <vt:lpstr>Лісові екосистеми</vt:lpstr>
      <vt:lpstr>Екосистеми трав'яних ландшафтів</vt:lpstr>
      <vt:lpstr>Водні екосистеми</vt:lpstr>
      <vt:lpstr>БІОГЕОЦЕНОЗ</vt:lpstr>
      <vt:lpstr>Схема біогеоценозу</vt:lpstr>
      <vt:lpstr>Властивості біогеоценозів</vt:lpstr>
      <vt:lpstr>СУКЦЕСІЯ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2045-11-11T22:47:27Z</dcterms:created>
  <dcterms:modified xsi:type="dcterms:W3CDTF">2015-02-22T13:45:58Z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