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1" r:id="rId3"/>
    <p:sldId id="277" r:id="rId4"/>
    <p:sldId id="278" r:id="rId5"/>
    <p:sldId id="272" r:id="rId6"/>
    <p:sldId id="273" r:id="rId7"/>
    <p:sldId id="274" r:id="rId8"/>
    <p:sldId id="275" r:id="rId9"/>
    <p:sldId id="267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82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76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7648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7648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7648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48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48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764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7649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6FE33379-C13B-4D4A-BBD3-8023DF46450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64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8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4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64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64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648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64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649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FFF6-894F-4FD6-BF71-BCF4C5F2DE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FF7B4-DAB7-4291-865C-F09BB083A6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17A579D-EB22-4C8F-9400-078468886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99999-AC59-440A-BBBA-CDA0B76B9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0A6C1-6994-40F1-A865-A89959FD9A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917CF-CCAA-4762-A0AB-1D08594352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B3DF7-C35E-4EBD-A05B-7EE4428414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C46B1-0B45-4434-BE19-18754D96B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9BCA7-DA19-4862-AB41-53BD4D04B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9AC80-0284-4548-AD4F-C095DF38B0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51D7A-6C5C-49E8-90E4-DFF756DFD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5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7545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754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54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7546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7546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546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7546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D5945D2-1909-470F-9B8E-D5F393B2709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5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5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5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5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5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5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5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5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5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5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5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5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5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5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5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5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5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5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5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5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5" grpId="0"/>
      <p:bldP spid="275466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4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4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4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4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46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4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2%D1%96%D1%82%D0%BA%D0%BE%D0%BD%D1%96%D0%B6%D0%BA%D0%B0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uk.wikipedia.org/wiki/%D0%A2%D1%80%D0%B0%D0%B2'%D1%8F%D0%BD%D0%B8%D1%81%D1%82%D0%B0_%D1%80%D0%BE%D1%81%D0%BB%D0%B8%D0%BD%D0%B0" TargetMode="External"/><Relationship Id="rId7" Type="http://schemas.openxmlformats.org/officeDocument/2006/relationships/hyperlink" Target="http://uk.wikipedia.org/wiki/%D0%9A%D0%B2%D1%96%D1%82%D0%BA%D0%B8" TargetMode="External"/><Relationship Id="rId12" Type="http://schemas.openxmlformats.org/officeDocument/2006/relationships/hyperlink" Target="http://uk.wikipedia.org/wiki/%D0%9B%D1%96%D1%82%D0%BE" TargetMode="External"/><Relationship Id="rId2" Type="http://schemas.openxmlformats.org/officeDocument/2006/relationships/hyperlink" Target="http://uk.wikipedia.org/wiki/%D0%91%D0%B0%D0%B3%D0%B0%D1%82%D0%BE%D1%80%D1%96%D1%87%D0%BD%D1%96_%D1%80%D0%BE%D1%81%D0%BB%D0%B8%D0%BD%D0%B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B%D0%B8%D1%81%D1%82%D0%BA%D0%B8" TargetMode="External"/><Relationship Id="rId11" Type="http://schemas.openxmlformats.org/officeDocument/2006/relationships/hyperlink" Target="http://uk.wikipedia.org/wiki/%D0%A7%D0%B5%D1%80%D0%B2%D0%B5%D0%BD%D1%8C" TargetMode="External"/><Relationship Id="rId5" Type="http://schemas.openxmlformats.org/officeDocument/2006/relationships/hyperlink" Target="http://uk.wikipedia.org/wiki/%D0%A1%D1%83%D1%86%D0%B2%D1%96%D1%82%D1%82%D1%8F" TargetMode="External"/><Relationship Id="rId10" Type="http://schemas.openxmlformats.org/officeDocument/2006/relationships/hyperlink" Target="http://uk.wikipedia.org/wiki/%D0%A2%D1%80%D0%B0%D0%B2%D0%B5%D0%BD%D1%8C" TargetMode="External"/><Relationship Id="rId4" Type="http://schemas.openxmlformats.org/officeDocument/2006/relationships/hyperlink" Target="http://uk.wikipedia.org/wiki/%D0%A1%D1%82%D0%B5%D0%B1%D0%BB%D0%BE" TargetMode="External"/><Relationship Id="rId9" Type="http://schemas.openxmlformats.org/officeDocument/2006/relationships/hyperlink" Target="http://uk.wikipedia.org/wiki/%D0%A6%D0%B2%D1%96%D1%82%D1%96%D0%BD%D0%BD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7%D0%B0%D0%B3%D0%B0%D1%80%D0%BD%D0%B8%D0%BA" TargetMode="External"/><Relationship Id="rId2" Type="http://schemas.openxmlformats.org/officeDocument/2006/relationships/hyperlink" Target="http://uk.wikipedia.org/wiki/%D0%9B%D0%B8%D1%81%D1%82%D1%8F%D0%BD%D0%B8%D0%B9_%D0%BB%D1%96%D1%81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://uk.wikipedia.org/wiki/%D0%9B%D1%96%D1%81%D0%BE%D1%81%D1%82%D0%B5%D0%BF" TargetMode="External"/><Relationship Id="rId4" Type="http://schemas.openxmlformats.org/officeDocument/2006/relationships/hyperlink" Target="http://uk.wikipedia.org/wiki/%D0%9A%D0%B0%D1%80%D0%BF%D0%B0%D1%82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1%80%D0%B0%D0%B2'%D1%8F%D0%BD%D0%B8%D1%81%D1%82%D0%B0_%D1%80%D0%BE%D1%81%D0%BB%D0%B8%D0%BD%D0%B0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uk.wikipedia.org/wiki/%D0%91%D0%B0%D0%B3%D0%B0%D1%82%D0%BE%D1%80%D1%96%D1%87%D0%BD%D0%B8%D0%BA%D0%B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A%D0%B2%D1%96%D1%82%D0%BA%D0%B0" TargetMode="External"/><Relationship Id="rId5" Type="http://schemas.openxmlformats.org/officeDocument/2006/relationships/hyperlink" Target="http://uk.wikipedia.org/wiki/%D0%9B%D0%B8%D1%81%D1%82%D0%BE%D0%BA" TargetMode="External"/><Relationship Id="rId4" Type="http://schemas.openxmlformats.org/officeDocument/2006/relationships/hyperlink" Target="http://uk.wikipedia.org/wiki/%D0%A1%D1%82%D0%B5%D0%B1%D0%BB%D0%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91%D0%B0%D0%B3%D0%B0%D1%82%D0%BE%D1%80%D1%96%D1%87%D0%BD%D1%96_%D1%80%D0%BE%D1%81%D0%BB%D0%B8%D0%BD%D0%B8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3568" y="996271"/>
            <a:ext cx="8229600" cy="1905000"/>
          </a:xfrm>
        </p:spPr>
        <p:txBody>
          <a:bodyPr/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РОСЛИНИ ЧЕРВОНОЇ  КНИГИ УКРАЇНИ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214282" y="3168650"/>
            <a:ext cx="42862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«</a:t>
            </a:r>
            <a:r>
              <a:rPr lang="ru-RU" sz="2400" b="1" dirty="0" err="1" smtClean="0">
                <a:latin typeface="Monotype Corsiva" pitchFamily="66" charset="0"/>
              </a:rPr>
              <a:t>Щастя</a:t>
            </a:r>
            <a:r>
              <a:rPr lang="ru-RU" sz="2400" b="1" dirty="0" smtClean="0">
                <a:latin typeface="Monotype Corsiva" pitchFamily="66" charset="0"/>
              </a:rPr>
              <a:t>– </a:t>
            </a:r>
            <a:r>
              <a:rPr lang="ru-RU" sz="2400" b="1" dirty="0" err="1" smtClean="0">
                <a:latin typeface="Monotype Corsiva" pitchFamily="66" charset="0"/>
              </a:rPr>
              <a:t>це</a:t>
            </a:r>
            <a:r>
              <a:rPr lang="ru-RU" sz="2400" b="1" dirty="0" smtClean="0">
                <a:latin typeface="Monotype Corsiva" pitchFamily="66" charset="0"/>
              </a:rPr>
              <a:t> бути </a:t>
            </a:r>
            <a:r>
              <a:rPr lang="ru-RU" sz="2400" b="1" dirty="0" err="1" smtClean="0">
                <a:latin typeface="Monotype Corsiva" pitchFamily="66" charset="0"/>
              </a:rPr>
              <a:t>з</a:t>
            </a:r>
            <a:r>
              <a:rPr lang="ru-RU" sz="2400" b="1" dirty="0" smtClean="0">
                <a:latin typeface="Monotype Corsiva" pitchFamily="66" charset="0"/>
              </a:rPr>
              <a:t> природою, </a:t>
            </a:r>
            <a:r>
              <a:rPr lang="ru-RU" sz="2400" b="1" dirty="0" err="1" smtClean="0">
                <a:latin typeface="Monotype Corsiva" pitchFamily="66" charset="0"/>
              </a:rPr>
              <a:t>бачити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її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говорити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з</a:t>
            </a:r>
            <a:r>
              <a:rPr lang="ru-RU" sz="2400" b="1" dirty="0" smtClean="0">
                <a:latin typeface="Monotype Corsiva" pitchFamily="66" charset="0"/>
              </a:rPr>
              <a:t> нею »</a:t>
            </a:r>
            <a:endParaRPr lang="ru-RU" sz="2400" dirty="0"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Л.М. </a:t>
            </a:r>
            <a:r>
              <a:rPr lang="ru-RU" sz="2400" b="1" dirty="0">
                <a:latin typeface="Monotype Corsiva" pitchFamily="66" charset="0"/>
              </a:rPr>
              <a:t>Толстой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 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1" y="4970931"/>
            <a:ext cx="4500563" cy="1887069"/>
          </a:xfrm>
        </p:spPr>
        <p:txBody>
          <a:bodyPr/>
          <a:lstStyle/>
          <a:p>
            <a:r>
              <a:rPr lang="uk-UA" dirty="0" smtClean="0"/>
              <a:t>Підготували  </a:t>
            </a:r>
            <a:r>
              <a:rPr lang="uk-UA" dirty="0" err="1" smtClean="0"/>
              <a:t>Хоменко</a:t>
            </a:r>
            <a:r>
              <a:rPr lang="uk-UA" dirty="0" smtClean="0"/>
              <a:t> Н., Кулик 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78057"/>
            <a:ext cx="2634509" cy="344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1" y="0"/>
            <a:ext cx="92529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501008"/>
            <a:ext cx="7924800" cy="1143000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sz="4400" dirty="0" smtClean="0">
                <a:solidFill>
                  <a:schemeClr val="bg1"/>
                </a:solidFill>
              </a:rPr>
              <a:t>Дякуємо за увагу</a:t>
            </a:r>
            <a:r>
              <a:rPr lang="uk-UA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64704"/>
            <a:ext cx="7924800" cy="1152128"/>
          </a:xfrm>
        </p:spPr>
        <p:txBody>
          <a:bodyPr/>
          <a:lstStyle/>
          <a:p>
            <a:pPr algn="ctr"/>
            <a:r>
              <a:rPr lang="uk-UA" dirty="0" smtClean="0"/>
              <a:t>Червона книга України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192832" cy="27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1432" y="2333685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Червона</a:t>
            </a:r>
            <a:r>
              <a:rPr lang="ru-RU" dirty="0"/>
              <a:t> книга </a:t>
            </a:r>
            <a:r>
              <a:rPr lang="ru-RU" dirty="0" err="1"/>
              <a:t>України</a:t>
            </a:r>
            <a:r>
              <a:rPr lang="ru-RU" dirty="0"/>
              <a:t> -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документ,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узагальнено</a:t>
            </a:r>
            <a:endParaRPr lang="ru-RU" dirty="0"/>
          </a:p>
          <a:p>
            <a:r>
              <a:rPr lang="ru-RU" dirty="0" err="1"/>
              <a:t>матеріали</a:t>
            </a:r>
            <a:r>
              <a:rPr lang="ru-RU" dirty="0"/>
              <a:t> про </a:t>
            </a:r>
            <a:r>
              <a:rPr lang="ru-RU" dirty="0" err="1"/>
              <a:t>сучасний</a:t>
            </a:r>
            <a:r>
              <a:rPr lang="ru-RU" dirty="0"/>
              <a:t> стан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, на</a:t>
            </a:r>
          </a:p>
          <a:p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і </a:t>
            </a:r>
            <a:r>
              <a:rPr lang="ru-RU" dirty="0" err="1"/>
              <a:t>практичні</a:t>
            </a:r>
            <a:r>
              <a:rPr lang="ru-RU" dirty="0"/>
              <a:t> заходи, </a:t>
            </a:r>
            <a:r>
              <a:rPr lang="ru-RU" dirty="0" err="1"/>
              <a:t>спрямовані</a:t>
            </a:r>
            <a:r>
              <a:rPr lang="ru-RU" dirty="0"/>
              <a:t> на</a:t>
            </a:r>
          </a:p>
          <a:p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охорону</a:t>
            </a:r>
            <a:r>
              <a:rPr lang="ru-RU" dirty="0"/>
              <a:t>, </a:t>
            </a:r>
            <a:r>
              <a:rPr lang="ru-RU" dirty="0" err="1"/>
              <a:t>відтворення</a:t>
            </a:r>
            <a:r>
              <a:rPr lang="ru-RU" dirty="0"/>
              <a:t> і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Мета </a:t>
            </a:r>
            <a:r>
              <a:rPr lang="ru-RU" dirty="0" err="1"/>
              <a:t>заснування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книги -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та таких,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зникнення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і </a:t>
            </a:r>
            <a:r>
              <a:rPr lang="ru-RU" dirty="0" err="1"/>
              <a:t>тваринного</a:t>
            </a:r>
            <a:endParaRPr lang="ru-RU" dirty="0"/>
          </a:p>
          <a:p>
            <a:r>
              <a:rPr lang="ru-RU" dirty="0" err="1"/>
              <a:t>світу</a:t>
            </a:r>
            <a:r>
              <a:rPr lang="ru-RU" dirty="0"/>
              <a:t>; є основою для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охорону</a:t>
            </a:r>
            <a:endParaRPr lang="ru-RU" dirty="0"/>
          </a:p>
          <a:p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39148" y="764704"/>
            <a:ext cx="253332" cy="28803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1" cy="626181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Занесені</a:t>
            </a:r>
            <a:r>
              <a:rPr lang="ru-RU" dirty="0"/>
              <a:t>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</a:t>
            </a:r>
          </a:p>
          <a:p>
            <a:pPr marL="0" indent="0">
              <a:buNone/>
            </a:pP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:</a:t>
            </a:r>
          </a:p>
          <a:p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зниклі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зникаючі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err="1" smtClean="0"/>
              <a:t>вразливі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err="1" smtClean="0"/>
              <a:t>рідкісні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невизначені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/>
              <a:t>відомі</a:t>
            </a:r>
            <a:r>
              <a:rPr lang="ru-RU" dirty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відновлені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389362" cy="332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260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8064896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600" dirty="0" smtClean="0"/>
              <a:t>У </a:t>
            </a:r>
            <a:r>
              <a:rPr lang="ru-RU" sz="2600" dirty="0" err="1"/>
              <a:t>Червоній</a:t>
            </a:r>
            <a:r>
              <a:rPr lang="ru-RU" sz="2600" dirty="0"/>
              <a:t> </a:t>
            </a:r>
            <a:r>
              <a:rPr lang="ru-RU" sz="2600" dirty="0" err="1"/>
              <a:t>книзі</a:t>
            </a:r>
            <a:r>
              <a:rPr lang="ru-RU" sz="2600" dirty="0"/>
              <a:t> </a:t>
            </a:r>
            <a:r>
              <a:rPr lang="ru-RU" sz="2600" dirty="0" err="1"/>
              <a:t>України</a:t>
            </a:r>
            <a:r>
              <a:rPr lang="ru-RU" sz="2600" dirty="0"/>
              <a:t> про </a:t>
            </a:r>
            <a:r>
              <a:rPr lang="ru-RU" sz="2600" dirty="0" err="1"/>
              <a:t>кожний</a:t>
            </a:r>
            <a:r>
              <a:rPr lang="ru-RU" sz="2600" dirty="0"/>
              <a:t>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видів</a:t>
            </a:r>
            <a:r>
              <a:rPr lang="ru-RU" sz="2600" dirty="0"/>
              <a:t> </a:t>
            </a:r>
            <a:r>
              <a:rPr lang="ru-RU" sz="2600" dirty="0" err="1"/>
              <a:t>тварин</a:t>
            </a:r>
            <a:r>
              <a:rPr lang="ru-RU" sz="2600" dirty="0"/>
              <a:t> і </a:t>
            </a:r>
            <a:r>
              <a:rPr lang="ru-RU" sz="2600" dirty="0" err="1"/>
              <a:t>рослин</a:t>
            </a:r>
            <a:r>
              <a:rPr lang="ru-RU" sz="2600" dirty="0"/>
              <a:t>, </a:t>
            </a:r>
            <a:r>
              <a:rPr lang="ru-RU" sz="2600" dirty="0" err="1"/>
              <a:t>занесених</a:t>
            </a:r>
            <a:r>
              <a:rPr lang="ru-RU" sz="2600" dirty="0"/>
              <a:t> до </a:t>
            </a:r>
            <a:r>
              <a:rPr lang="ru-RU" sz="2600" dirty="0" err="1"/>
              <a:t>неї</a:t>
            </a:r>
            <a:r>
              <a:rPr lang="ru-RU" sz="2600" dirty="0"/>
              <a:t>, </a:t>
            </a:r>
            <a:r>
              <a:rPr lang="ru-RU" sz="2600" dirty="0" err="1"/>
              <a:t>вказуються</a:t>
            </a:r>
            <a:r>
              <a:rPr lang="ru-RU" sz="2600" dirty="0"/>
              <a:t> </a:t>
            </a:r>
            <a:r>
              <a:rPr lang="ru-RU" sz="2600" dirty="0" err="1"/>
              <a:t>такі</a:t>
            </a:r>
            <a:r>
              <a:rPr lang="ru-RU" sz="2600" dirty="0"/>
              <a:t> </a:t>
            </a:r>
            <a:r>
              <a:rPr lang="ru-RU" sz="2600" dirty="0" err="1"/>
              <a:t>відомості</a:t>
            </a:r>
            <a:r>
              <a:rPr lang="ru-RU" sz="2600" dirty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err="1" smtClean="0"/>
              <a:t>категорія</a:t>
            </a:r>
            <a:r>
              <a:rPr lang="ru-RU" sz="2400" dirty="0"/>
              <a:t>, </a:t>
            </a:r>
            <a:r>
              <a:rPr lang="ru-RU" sz="2400" dirty="0" err="1"/>
              <a:t>поширення</a:t>
            </a:r>
            <a:r>
              <a:rPr lang="ru-RU" sz="2400" dirty="0"/>
              <a:t>,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знаходження</a:t>
            </a:r>
            <a:r>
              <a:rPr lang="ru-RU" sz="2400" dirty="0"/>
              <a:t>, </a:t>
            </a:r>
            <a:r>
              <a:rPr lang="ru-RU" sz="2400" dirty="0" err="1"/>
              <a:t>чисельність</a:t>
            </a:r>
            <a:r>
              <a:rPr lang="ru-RU" sz="2400" dirty="0"/>
              <a:t> у </a:t>
            </a:r>
            <a:r>
              <a:rPr lang="ru-RU" sz="2400" dirty="0" err="1"/>
              <a:t>природі</a:t>
            </a:r>
            <a:r>
              <a:rPr lang="ru-RU" sz="2400" dirty="0"/>
              <a:t>, в тому </a:t>
            </a:r>
            <a:r>
              <a:rPr lang="ru-RU" sz="2400" dirty="0" err="1"/>
              <a:t>числі</a:t>
            </a:r>
            <a:r>
              <a:rPr lang="ru-RU" sz="2400" dirty="0"/>
              <a:t> за межами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, </a:t>
            </a:r>
            <a:r>
              <a:rPr lang="ru-RU" sz="2400" dirty="0" err="1"/>
              <a:t>відомості</a:t>
            </a:r>
            <a:r>
              <a:rPr lang="ru-RU" sz="2400" dirty="0"/>
              <a:t> про </a:t>
            </a:r>
            <a:r>
              <a:rPr lang="ru-RU" sz="2400" dirty="0" err="1"/>
              <a:t>розмноження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розведення</a:t>
            </a:r>
            <a:r>
              <a:rPr lang="ru-RU" sz="2400" dirty="0"/>
              <a:t> в </a:t>
            </a:r>
            <a:r>
              <a:rPr lang="ru-RU" sz="2400" dirty="0" err="1"/>
              <a:t>неволі</a:t>
            </a:r>
            <a:r>
              <a:rPr lang="ru-RU" sz="2400" dirty="0"/>
              <a:t> (</a:t>
            </a:r>
            <a:r>
              <a:rPr lang="ru-RU" sz="2400" dirty="0" err="1"/>
              <a:t>культурі</a:t>
            </a:r>
            <a:r>
              <a:rPr lang="ru-RU" sz="2400" dirty="0"/>
              <a:t>), заходи,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вжиті</a:t>
            </a:r>
            <a:r>
              <a:rPr lang="ru-RU" sz="2400" dirty="0"/>
              <a:t> та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здійснити</a:t>
            </a:r>
            <a:r>
              <a:rPr lang="ru-RU" sz="2400" dirty="0"/>
              <a:t> для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охорони</a:t>
            </a:r>
            <a:r>
              <a:rPr lang="ru-RU" sz="2400" dirty="0"/>
              <a:t>,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. У </a:t>
            </a:r>
            <a:r>
              <a:rPr lang="ru-RU" sz="2400" dirty="0" err="1"/>
              <a:t>Книзі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містяться</a:t>
            </a:r>
            <a:r>
              <a:rPr lang="ru-RU" sz="2400" dirty="0"/>
              <a:t> </a:t>
            </a:r>
            <a:r>
              <a:rPr lang="ru-RU" sz="2400" dirty="0" err="1"/>
              <a:t>картосхеми</a:t>
            </a:r>
            <a:r>
              <a:rPr lang="ru-RU" sz="2400" dirty="0"/>
              <a:t> </a:t>
            </a:r>
            <a:r>
              <a:rPr lang="ru-RU" sz="2400" dirty="0" err="1"/>
              <a:t>розповсюдження</a:t>
            </a:r>
            <a:r>
              <a:rPr lang="ru-RU" sz="2400" dirty="0"/>
              <a:t> та </a:t>
            </a:r>
            <a:r>
              <a:rPr lang="ru-RU" sz="2400" dirty="0" err="1"/>
              <a:t>фотографії</a:t>
            </a:r>
            <a:r>
              <a:rPr lang="ru-RU" sz="2400" dirty="0"/>
              <a:t> (</a:t>
            </a:r>
            <a:r>
              <a:rPr lang="ru-RU" sz="2400" dirty="0" err="1"/>
              <a:t>малюнки</a:t>
            </a:r>
            <a:r>
              <a:rPr lang="ru-RU" sz="2400" dirty="0"/>
              <a:t>) </a:t>
            </a:r>
            <a:r>
              <a:rPr lang="ru-RU" sz="2400" dirty="0" err="1"/>
              <a:t>занесених</a:t>
            </a:r>
            <a:r>
              <a:rPr lang="ru-RU" sz="2400" dirty="0"/>
              <a:t> до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рослин</a:t>
            </a:r>
            <a:r>
              <a:rPr lang="ru-RU" sz="2400" dirty="0"/>
              <a:t>. 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обсяг</a:t>
            </a:r>
            <a:r>
              <a:rPr lang="ru-RU" sz="2400" dirty="0"/>
              <a:t> кожного </a:t>
            </a:r>
            <a:r>
              <a:rPr lang="ru-RU" sz="2400" dirty="0" err="1"/>
              <a:t>нарису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обмежений</a:t>
            </a:r>
            <a:r>
              <a:rPr lang="ru-RU" sz="2400" dirty="0"/>
              <a:t> 2300 знаками.</a:t>
            </a:r>
          </a:p>
        </p:txBody>
      </p:sp>
    </p:spTree>
    <p:extLst>
      <p:ext uri="{BB962C8B-B14F-4D97-AF65-F5344CB8AC3E}">
        <p14:creationId xmlns:p14="http://schemas.microsoft.com/office/powerpoint/2010/main" val="22964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Лілія лісова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4143404"/>
          </a:xfrm>
        </p:spPr>
        <p:txBody>
          <a:bodyPr/>
          <a:lstStyle/>
          <a:p>
            <a:r>
              <a:rPr lang="ru-RU" dirty="0" err="1">
                <a:hlinkClick r:id="rId2" tooltip="Багаторічні рослини"/>
              </a:rPr>
              <a:t>Б</a:t>
            </a:r>
            <a:r>
              <a:rPr lang="ru-RU" dirty="0" err="1" smtClean="0">
                <a:hlinkClick r:id="rId2" tooltip="Багаторічні рослини"/>
              </a:rPr>
              <a:t>агаторічна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Трав'яниста рослина"/>
              </a:rPr>
              <a:t>трав'яниста</a:t>
            </a:r>
            <a:r>
              <a:rPr lang="ru-RU" dirty="0" smtClean="0">
                <a:hlinkClick r:id="rId3" tooltip="Трав'яниста рослина"/>
              </a:rPr>
              <a:t> </a:t>
            </a:r>
            <a:r>
              <a:rPr lang="ru-RU" dirty="0" err="1" smtClean="0">
                <a:hlinkClick r:id="rId3" tooltip="Трав'яниста рослина"/>
              </a:rPr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заввишки</a:t>
            </a:r>
            <a:r>
              <a:rPr lang="ru-RU" dirty="0" smtClean="0"/>
              <a:t> 80-100 см.</a:t>
            </a:r>
            <a:endParaRPr lang="en-US" dirty="0" smtClean="0"/>
          </a:p>
          <a:p>
            <a:r>
              <a:rPr lang="ru-RU" dirty="0" smtClean="0">
                <a:hlinkClick r:id="rId4" tooltip="Стебло"/>
              </a:rPr>
              <a:t>Стебло</a:t>
            </a:r>
            <a:r>
              <a:rPr lang="ru-RU" dirty="0" smtClean="0"/>
              <a:t> — </a:t>
            </a:r>
            <a:r>
              <a:rPr lang="ru-RU" dirty="0" err="1" smtClean="0"/>
              <a:t>зелене</a:t>
            </a:r>
            <a:r>
              <a:rPr lang="ru-RU" dirty="0" smtClean="0"/>
              <a:t>, </a:t>
            </a:r>
            <a:r>
              <a:rPr lang="ru-RU" dirty="0" err="1" smtClean="0"/>
              <a:t>знизу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Суцвіття"/>
              </a:rPr>
              <a:t>суцвіттям</a:t>
            </a:r>
            <a:r>
              <a:rPr lang="ru-RU" dirty="0" smtClean="0"/>
              <a:t> </a:t>
            </a:r>
            <a:r>
              <a:rPr lang="ru-RU" dirty="0" err="1" smtClean="0"/>
              <a:t>безлисте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6" tooltip="Листки"/>
              </a:rPr>
              <a:t>Листки</a:t>
            </a:r>
            <a:r>
              <a:rPr lang="ru-RU" dirty="0" smtClean="0"/>
              <a:t> — </a:t>
            </a:r>
            <a:r>
              <a:rPr lang="ru-RU" dirty="0" err="1" smtClean="0"/>
              <a:t>еліптично-ланцетні</a:t>
            </a:r>
            <a:r>
              <a:rPr lang="ru-RU" dirty="0" smtClean="0"/>
              <a:t>, </a:t>
            </a:r>
            <a:r>
              <a:rPr lang="ru-RU" dirty="0" err="1" smtClean="0"/>
              <a:t>гострі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короткошорстким</a:t>
            </a:r>
            <a:r>
              <a:rPr lang="ru-RU" dirty="0" smtClean="0"/>
              <a:t> </a:t>
            </a:r>
            <a:r>
              <a:rPr lang="ru-RU" dirty="0" err="1" smtClean="0"/>
              <a:t>краєм</a:t>
            </a:r>
            <a:r>
              <a:rPr lang="ru-RU" dirty="0" smtClean="0"/>
              <a:t>, у </a:t>
            </a:r>
            <a:r>
              <a:rPr lang="ru-RU" dirty="0" err="1" smtClean="0"/>
              <a:t>кільцях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чергові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hlinkClick r:id="rId7" tooltip="Квітки"/>
              </a:rPr>
              <a:t>Квітки</a:t>
            </a:r>
            <a:r>
              <a:rPr lang="ru-RU" dirty="0" smtClean="0"/>
              <a:t> </a:t>
            </a:r>
            <a:r>
              <a:rPr lang="ru-RU" dirty="0" err="1" smtClean="0"/>
              <a:t>повислі</a:t>
            </a:r>
            <a:r>
              <a:rPr lang="ru-RU" dirty="0" smtClean="0"/>
              <a:t>, на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>
                <a:hlinkClick r:id="rId8" tooltip="Квітконіжка"/>
              </a:rPr>
              <a:t>квітконіжках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світло-рожевих</a:t>
            </a:r>
            <a:r>
              <a:rPr lang="ru-RU" dirty="0" smtClean="0"/>
              <a:t> до </a:t>
            </a:r>
            <a:r>
              <a:rPr lang="ru-RU" dirty="0" err="1" smtClean="0"/>
              <a:t>бузкових</a:t>
            </a:r>
            <a:r>
              <a:rPr lang="ru-RU" dirty="0" smtClean="0"/>
              <a:t>, часто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фіолетовими</a:t>
            </a:r>
            <a:r>
              <a:rPr lang="ru-RU" dirty="0" smtClean="0"/>
              <a:t> </a:t>
            </a:r>
            <a:r>
              <a:rPr lang="ru-RU" dirty="0" err="1" smtClean="0"/>
              <a:t>плямами</a:t>
            </a:r>
            <a:endParaRPr lang="ru-RU" dirty="0" smtClean="0"/>
          </a:p>
          <a:p>
            <a:r>
              <a:rPr lang="ru-RU" dirty="0" err="1" smtClean="0">
                <a:hlinkClick r:id="rId9" tooltip="Цвітіння"/>
              </a:rPr>
              <a:t>Цвітіння</a:t>
            </a:r>
            <a:r>
              <a:rPr lang="ru-RU" dirty="0" smtClean="0"/>
              <a:t> </a:t>
            </a:r>
            <a:r>
              <a:rPr lang="ru-RU" dirty="0" err="1" smtClean="0"/>
              <a:t>раннє</a:t>
            </a:r>
            <a:r>
              <a:rPr lang="ru-RU" dirty="0" smtClean="0"/>
              <a:t> (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>
                <a:hlinkClick r:id="rId10" tooltip="Травень"/>
              </a:rPr>
              <a:t>травня</a:t>
            </a:r>
            <a:r>
              <a:rPr lang="ru-RU" dirty="0" smtClean="0"/>
              <a:t> - початок </a:t>
            </a:r>
            <a:r>
              <a:rPr lang="ru-RU" dirty="0" err="1" smtClean="0">
                <a:hlinkClick r:id="rId11" tooltip="Червень"/>
              </a:rPr>
              <a:t>червня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півтіні</a:t>
            </a:r>
            <a:r>
              <a:rPr lang="ru-RU" dirty="0" smtClean="0"/>
              <a:t>, особливо жарким </a:t>
            </a:r>
            <a:r>
              <a:rPr lang="ru-RU" dirty="0" err="1" smtClean="0">
                <a:hlinkClick r:id="rId12" tooltip="Літо"/>
              </a:rPr>
              <a:t>літом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http://ergaki-tour.ru/data/fauna/flower1.jpg"/>
          <p:cNvPicPr>
            <a:picLocks noGrp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357686" y="571480"/>
            <a:ext cx="400052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85786" y="2285992"/>
            <a:ext cx="2928958" cy="4143404"/>
          </a:xfrm>
        </p:spPr>
        <p:txBody>
          <a:bodyPr/>
          <a:lstStyle/>
          <a:p>
            <a:r>
              <a:rPr lang="vi-VN" sz="1600" b="1" dirty="0" smtClean="0"/>
              <a:t>Підсні́жник білосні́жний</a:t>
            </a:r>
            <a:r>
              <a:rPr lang="vi-VN" sz="1600" dirty="0" smtClean="0"/>
              <a:t>, підсні́жник звича́йний, про́лісок білосні́жний</a:t>
            </a:r>
            <a:r>
              <a:rPr lang="uk-UA" sz="1600" dirty="0" smtClean="0"/>
              <a:t>,</a:t>
            </a:r>
            <a:r>
              <a:rPr lang="vi-VN" sz="1600" dirty="0" smtClean="0"/>
              <a:t> місцева назва </a:t>
            </a:r>
            <a:r>
              <a:rPr lang="vi-VN" sz="1600" i="1" dirty="0" smtClean="0"/>
              <a:t>козульки</a:t>
            </a:r>
            <a:r>
              <a:rPr lang="vi-VN" sz="1600" dirty="0" smtClean="0"/>
              <a:t> — багаторічна цибулинна рослина. Назва роду походить від грецьких слів, які в перекладі означають «молочно-квітковий». Підсніжник звичайний зростає у </a:t>
            </a:r>
            <a:r>
              <a:rPr lang="vi-VN" sz="1600" dirty="0" smtClean="0">
                <a:hlinkClick r:id="rId2" tooltip="Листяний ліс"/>
              </a:rPr>
              <a:t>листяних лісах</a:t>
            </a:r>
            <a:r>
              <a:rPr lang="vi-VN" sz="1600" dirty="0" smtClean="0"/>
              <a:t> і </a:t>
            </a:r>
            <a:r>
              <a:rPr lang="vi-VN" sz="1600" dirty="0" smtClean="0">
                <a:hlinkClick r:id="rId3" tooltip="Чагарник"/>
              </a:rPr>
              <a:t>чагарниках</a:t>
            </a:r>
            <a:r>
              <a:rPr lang="vi-VN" sz="1600" dirty="0" smtClean="0"/>
              <a:t> в </a:t>
            </a:r>
            <a:r>
              <a:rPr lang="vi-VN" sz="1600" dirty="0" smtClean="0">
                <a:hlinkClick r:id="rId4" tooltip="Карпати"/>
              </a:rPr>
              <a:t>Карпатах</a:t>
            </a:r>
            <a:r>
              <a:rPr lang="vi-VN" sz="1600" dirty="0" smtClean="0"/>
              <a:t> та західних </a:t>
            </a:r>
            <a:r>
              <a:rPr lang="vi-VN" sz="1600" dirty="0" smtClean="0">
                <a:hlinkClick r:id="rId5" tooltip="Лісостеп"/>
              </a:rPr>
              <a:t>лісостепових</a:t>
            </a:r>
            <a:r>
              <a:rPr lang="vi-VN" sz="1600" dirty="0" smtClean="0"/>
              <a:t> районах.</a:t>
            </a:r>
            <a:endParaRPr lang="ru-RU" sz="1600" dirty="0"/>
          </a:p>
        </p:txBody>
      </p:sp>
      <p:pic>
        <p:nvPicPr>
          <p:cNvPr id="8" name="Содержимое 7" descr="http://redbook-ua.org/media/images/main/a-1054.png"/>
          <p:cNvPicPr>
            <a:picLocks noGrp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071934" y="642918"/>
            <a:ext cx="507206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Підсніжник білосніжний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</a:t>
            </a:r>
            <a:r>
              <a:rPr lang="ru-RU" dirty="0" err="1" smtClean="0"/>
              <a:t>озулені</a:t>
            </a:r>
            <a:r>
              <a:rPr lang="ru-RU" dirty="0" smtClean="0"/>
              <a:t> черевички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4143404"/>
          </a:xfrm>
        </p:spPr>
        <p:txBody>
          <a:bodyPr/>
          <a:lstStyle/>
          <a:p>
            <a:r>
              <a:rPr lang="ru-RU" dirty="0" err="1" smtClean="0">
                <a:hlinkClick r:id="rId2" tooltip="Багаторічники"/>
              </a:rPr>
              <a:t>Багаторічна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Трав'яниста рослина"/>
              </a:rPr>
              <a:t>трав'яниста</a:t>
            </a:r>
            <a:r>
              <a:rPr lang="ru-RU" dirty="0" smtClean="0">
                <a:hlinkClick r:id="rId3" tooltip="Трав'яниста рослина"/>
              </a:rPr>
              <a:t> </a:t>
            </a:r>
            <a:r>
              <a:rPr lang="ru-RU" dirty="0" err="1" smtClean="0">
                <a:hlinkClick r:id="rId3" tooltip="Трав'яниста рослина"/>
              </a:rPr>
              <a:t>рослина</a:t>
            </a:r>
            <a:r>
              <a:rPr lang="ru-RU" dirty="0" smtClean="0"/>
              <a:t> </a:t>
            </a:r>
            <a:r>
              <a:rPr lang="ru-RU" dirty="0" err="1" smtClean="0"/>
              <a:t>заввишки</a:t>
            </a:r>
            <a:r>
              <a:rPr lang="ru-RU" dirty="0" smtClean="0"/>
              <a:t> 25 — 35 см.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4" tooltip="Стебло"/>
              </a:rPr>
              <a:t>Стебло</a:t>
            </a:r>
            <a:r>
              <a:rPr lang="ru-RU" dirty="0" smtClean="0"/>
              <a:t> </a:t>
            </a:r>
            <a:r>
              <a:rPr lang="ru-RU" dirty="0" err="1" smtClean="0"/>
              <a:t>опущене</a:t>
            </a:r>
            <a:r>
              <a:rPr lang="ru-RU" dirty="0" smtClean="0"/>
              <a:t>, </a:t>
            </a:r>
            <a:r>
              <a:rPr lang="ru-RU" dirty="0" err="1" smtClean="0"/>
              <a:t>прямостояче</a:t>
            </a:r>
            <a:r>
              <a:rPr lang="ru-RU" dirty="0" smtClean="0"/>
              <a:t>, </a:t>
            </a:r>
            <a:r>
              <a:rPr lang="ru-RU" dirty="0" err="1" smtClean="0"/>
              <a:t>рівномірно</a:t>
            </a:r>
            <a:r>
              <a:rPr lang="ru-RU" dirty="0" smtClean="0"/>
              <a:t> </a:t>
            </a:r>
            <a:r>
              <a:rPr lang="ru-RU" dirty="0" err="1" smtClean="0"/>
              <a:t>облиснене</a:t>
            </a:r>
            <a:r>
              <a:rPr lang="ru-RU" dirty="0" smtClean="0"/>
              <a:t>. </a:t>
            </a:r>
          </a:p>
          <a:p>
            <a:r>
              <a:rPr lang="ru-RU" dirty="0" smtClean="0">
                <a:hlinkClick r:id="rId5" tooltip="Листок"/>
              </a:rPr>
              <a:t>Листки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, </a:t>
            </a:r>
            <a:r>
              <a:rPr lang="ru-RU" dirty="0" err="1" smtClean="0"/>
              <a:t>еліптичні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опущеними</a:t>
            </a:r>
            <a:r>
              <a:rPr lang="ru-RU" dirty="0" smtClean="0"/>
              <a:t> жилками.</a:t>
            </a:r>
          </a:p>
          <a:p>
            <a:r>
              <a:rPr lang="ru-RU" dirty="0" smtClean="0"/>
              <a:t> </a:t>
            </a:r>
            <a:r>
              <a:rPr lang="ru-RU" dirty="0" err="1" smtClean="0">
                <a:hlinkClick r:id="rId6" tooltip="Квітка"/>
              </a:rPr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оригінальної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старовинний</a:t>
            </a:r>
            <a:r>
              <a:rPr lang="ru-RU" dirty="0" smtClean="0"/>
              <a:t> </a:t>
            </a:r>
            <a:r>
              <a:rPr lang="ru-RU" dirty="0" err="1" smtClean="0"/>
              <a:t>черевичок</a:t>
            </a:r>
            <a:r>
              <a:rPr lang="ru-RU" dirty="0" smtClean="0"/>
              <a:t>, губа </a:t>
            </a:r>
            <a:r>
              <a:rPr lang="ru-RU" dirty="0" err="1" smtClean="0"/>
              <a:t>світло-жовта</a:t>
            </a:r>
            <a:r>
              <a:rPr lang="ru-RU" dirty="0" smtClean="0"/>
              <a:t>, </a:t>
            </a:r>
            <a:r>
              <a:rPr lang="ru-RU" dirty="0" err="1" smtClean="0"/>
              <a:t>здута</a:t>
            </a:r>
            <a:r>
              <a:rPr lang="ru-RU" dirty="0" smtClean="0"/>
              <a:t>, оточена </a:t>
            </a:r>
            <a:r>
              <a:rPr lang="ru-RU" dirty="0" err="1" smtClean="0"/>
              <a:t>червонуватими</a:t>
            </a:r>
            <a:r>
              <a:rPr lang="ru-RU" dirty="0" smtClean="0"/>
              <a:t> листочками </a:t>
            </a:r>
            <a:r>
              <a:rPr lang="ru-RU" dirty="0" err="1" smtClean="0"/>
              <a:t>оцвітини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на </a:t>
            </a:r>
            <a:r>
              <a:rPr lang="ru-RU" dirty="0" err="1" smtClean="0"/>
              <a:t>рослині</a:t>
            </a:r>
            <a:r>
              <a:rPr lang="ru-RU" dirty="0" smtClean="0"/>
              <a:t> одна </a:t>
            </a:r>
            <a:r>
              <a:rPr lang="ru-RU" dirty="0" err="1" smtClean="0"/>
              <a:t>квітка</a:t>
            </a:r>
            <a:r>
              <a:rPr lang="ru-RU" dirty="0" smtClean="0"/>
              <a:t>, </a:t>
            </a:r>
            <a:r>
              <a:rPr lang="ru-RU" dirty="0" err="1" smtClean="0"/>
              <a:t>рідко</a:t>
            </a:r>
            <a:r>
              <a:rPr lang="ru-RU" dirty="0" smtClean="0"/>
              <a:t> - </a:t>
            </a:r>
            <a:r>
              <a:rPr lang="ru-RU" dirty="0" err="1" smtClean="0"/>
              <a:t>дві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Klump.ziedas1.jpg"/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71480"/>
            <a:ext cx="4357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Латаття</a:t>
            </a:r>
            <a:r>
              <a:rPr lang="ru-RU" dirty="0" smtClean="0"/>
              <a:t> </a:t>
            </a:r>
            <a:r>
              <a:rPr lang="ru-RU" dirty="0" err="1" smtClean="0"/>
              <a:t>біле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257544" cy="4143404"/>
          </a:xfrm>
        </p:spPr>
        <p:txBody>
          <a:bodyPr/>
          <a:lstStyle/>
          <a:p>
            <a:r>
              <a:rPr lang="vi-VN" b="1" dirty="0" smtClean="0"/>
              <a:t>Лата́ття бі́ле</a:t>
            </a:r>
            <a:r>
              <a:rPr lang="vi-VN" dirty="0" smtClean="0"/>
              <a:t> — </a:t>
            </a:r>
            <a:r>
              <a:rPr lang="vi-VN" dirty="0" smtClean="0">
                <a:hlinkClick r:id="rId2" tooltip="Багаторічні рослини"/>
              </a:rPr>
              <a:t>багаторічна</a:t>
            </a:r>
            <a:r>
              <a:rPr lang="vi-VN" dirty="0" smtClean="0"/>
              <a:t> водяна трав'яниста кореневищна рослина родини лататтєвих.</a:t>
            </a:r>
          </a:p>
          <a:p>
            <a:r>
              <a:rPr lang="vi-VN" b="1" dirty="0" smtClean="0"/>
              <a:t>Листки </a:t>
            </a:r>
            <a:r>
              <a:rPr lang="vi-VN" dirty="0" smtClean="0"/>
              <a:t>довгочерешкові, цілокраї, плаваючі, серцеподібно-овальні до 30 см завдовжки. </a:t>
            </a:r>
            <a:endParaRPr lang="uk-UA" dirty="0" smtClean="0"/>
          </a:p>
          <a:p>
            <a:r>
              <a:rPr lang="vi-VN" dirty="0" smtClean="0"/>
              <a:t>Квітки двостатеві, правильні, великі, до 16 см у діаметрі. Пелюстки білі, трохи довші за чашолистки, до центру зменшуються і поступово переходять у тичинки. Цвіте у червні — серпні.</a:t>
            </a:r>
            <a:endParaRPr lang="uk-UA" dirty="0" smtClean="0"/>
          </a:p>
          <a:p>
            <a:r>
              <a:rPr lang="vi-VN" b="1" dirty="0" smtClean="0"/>
              <a:t> Плід</a:t>
            </a:r>
            <a:r>
              <a:rPr lang="vi-VN" dirty="0" smtClean="0"/>
              <a:t> — ягодоподібний, зелений, багатонасінний, його поверхня вкрита рубцями. Достигає у серпні — вересні. Росте в стоячих водоймах та водоймах з повільною течією.</a:t>
            </a:r>
          </a:p>
          <a:p>
            <a:endParaRPr lang="ru-RU" dirty="0"/>
          </a:p>
        </p:txBody>
      </p:sp>
      <p:pic>
        <p:nvPicPr>
          <p:cNvPr id="8" name="Содержимое 7" descr="http://nowyny.eu/_nw/42/4834552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785794"/>
            <a:ext cx="51435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Причини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400" dirty="0" err="1" smtClean="0"/>
              <a:t>господарська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endParaRPr lang="ru-RU" sz="2400" dirty="0" smtClean="0"/>
          </a:p>
          <a:p>
            <a:r>
              <a:rPr lang="ru-RU" sz="2400" dirty="0" err="1" smtClean="0"/>
              <a:t>збір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букетів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лікарських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endParaRPr lang="ru-RU" sz="2400" dirty="0" smtClean="0"/>
          </a:p>
          <a:p>
            <a:r>
              <a:rPr lang="ru-RU" sz="2400" dirty="0" err="1"/>
              <a:t>в</a:t>
            </a:r>
            <a:r>
              <a:rPr lang="ru-RU" sz="2400" dirty="0" err="1" smtClean="0"/>
              <a:t>итоптування</a:t>
            </a:r>
            <a:endParaRPr lang="ru-RU" sz="2400" dirty="0" smtClean="0"/>
          </a:p>
          <a:p>
            <a:r>
              <a:rPr lang="ru-RU" sz="2400" dirty="0" err="1" smtClean="0"/>
              <a:t>суцільне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розорювання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цілинних</a:t>
            </a:r>
            <a:r>
              <a:rPr lang="ru-RU" sz="2400" dirty="0" smtClean="0"/>
              <a:t> земель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495</TotalTime>
  <Words>302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Капсулы</vt:lpstr>
      <vt:lpstr>РОСЛИНИ ЧЕРВОНОЇ  КНИГИ УКРАЇНИ</vt:lpstr>
      <vt:lpstr>Червона книга України</vt:lpstr>
      <vt:lpstr>Презентация PowerPoint</vt:lpstr>
      <vt:lpstr>Презентация PowerPoint</vt:lpstr>
      <vt:lpstr>Лілія лісова</vt:lpstr>
      <vt:lpstr>Підсніжник білосніжний</vt:lpstr>
      <vt:lpstr>Зозулені черевички</vt:lpstr>
      <vt:lpstr>Латаття біле</vt:lpstr>
      <vt:lpstr>Причини скорочення чисельності рослин </vt:lpstr>
      <vt:lpstr>          Дякуємо за увагу!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И ЖИВОТНЫЕ ИЗ КРАСНОЙ КНИГИ</dc:title>
  <dc:creator>1</dc:creator>
  <cp:lastModifiedBy>HP</cp:lastModifiedBy>
  <cp:revision>21</cp:revision>
  <cp:lastPrinted>1601-01-01T00:00:00Z</cp:lastPrinted>
  <dcterms:created xsi:type="dcterms:W3CDTF">2008-10-13T15:46:03Z</dcterms:created>
  <dcterms:modified xsi:type="dcterms:W3CDTF">2015-03-17T17:37:25Z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