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2381" autoAdjust="0"/>
  </p:normalViewPr>
  <p:slideViewPr>
    <p:cSldViewPr>
      <p:cViewPr>
        <p:scale>
          <a:sx n="100" d="100"/>
          <a:sy n="100" d="100"/>
        </p:scale>
        <p:origin x="-13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2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12/1/2013 3:52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12/1/2013 3:52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12/1/2013 3:52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12/1/2013 3:52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12/1/2013 3:52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12/1/2013 3:52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12/1/2013 3:52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12/1/2013 3:52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12/1/2013 3:52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Генетика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Работа ученицы 11 А класса</a:t>
            </a:r>
          </a:p>
          <a:p>
            <a:r>
              <a:rPr lang="ru-RU" smtClean="0"/>
              <a:t>Гулиевой Илахи</a:t>
            </a: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099" y="142852"/>
            <a:ext cx="5643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Генные мутации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8501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Связаны  с изменением нуклеотидной последовательности в участке молекулы ДНК.</a:t>
            </a:r>
          </a:p>
          <a:p>
            <a:r>
              <a:rPr lang="ru-RU" dirty="0" smtClean="0"/>
              <a:t>Генные </a:t>
            </a:r>
            <a:r>
              <a:rPr lang="ru-RU" dirty="0" smtClean="0"/>
              <a:t>мутации вызывают </a:t>
            </a:r>
            <a:r>
              <a:rPr lang="ru-RU" dirty="0" smtClean="0"/>
              <a:t>такие болезни: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71612"/>
            <a:ext cx="657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Болезнь </a:t>
            </a:r>
            <a:r>
              <a:rPr lang="ru-RU" dirty="0" err="1" smtClean="0"/>
              <a:t>Ниманна</a:t>
            </a:r>
            <a:r>
              <a:rPr lang="ru-RU" dirty="0" smtClean="0"/>
              <a:t> — Пика— это наследственное заболевание, вызванное нарушением липидного метаболизма и накоплением липидов в первую очередь в печени, селезёнке, лёгких, костном мозге и головном мозге.</a:t>
            </a:r>
            <a:endParaRPr lang="ru-RU" dirty="0"/>
          </a:p>
        </p:txBody>
      </p:sp>
      <p:pic>
        <p:nvPicPr>
          <p:cNvPr id="9" name="Рисунок 8" descr="1380031066_bolezn-nimanna-pi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571744"/>
            <a:ext cx="4024324" cy="4057658"/>
          </a:xfrm>
          <a:prstGeom prst="rect">
            <a:avLst/>
          </a:prstGeom>
        </p:spPr>
      </p:pic>
      <p:pic>
        <p:nvPicPr>
          <p:cNvPr id="10" name="Рисунок 9" descr="Niemann-Pick-Disea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4606296" cy="29527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686150" cy="1071570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sz="32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синдром </a:t>
            </a:r>
            <a:r>
              <a:rPr lang="ru-RU" sz="3200" dirty="0" err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Марфана</a:t>
            </a:r>
            <a:r>
              <a:rPr lang="ru-RU" sz="32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 («паучьи пальцы», </a:t>
            </a:r>
            <a:r>
              <a:rPr lang="ru-RU" sz="3200" dirty="0" err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арахнодактилия</a:t>
            </a:r>
            <a:r>
              <a:rPr lang="ru-RU" sz="32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)</a:t>
            </a:r>
            <a:endParaRPr lang="ru-RU" sz="32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786874" cy="3643338"/>
          </a:xfrm>
        </p:spPr>
        <p:txBody>
          <a:bodyPr/>
          <a:lstStyle/>
          <a:p>
            <a:r>
              <a:rPr lang="ru-RU" sz="1600" dirty="0" smtClean="0">
                <a:solidFill>
                  <a:srgbClr val="000000"/>
                </a:solidFill>
              </a:rPr>
              <a:t>Синдром вызван мутациями генов, кодирующих синтез гликопротеина фибриллина-1, и является </a:t>
            </a:r>
            <a:r>
              <a:rPr lang="ru-RU" sz="1600" dirty="0" err="1" smtClean="0">
                <a:solidFill>
                  <a:srgbClr val="000000"/>
                </a:solidFill>
              </a:rPr>
              <a:t>плейотропным</a:t>
            </a:r>
            <a:r>
              <a:rPr lang="ru-RU" sz="1600" dirty="0" smtClean="0">
                <a:solidFill>
                  <a:srgbClr val="000000"/>
                </a:solidFill>
              </a:rPr>
              <a:t>. В классических случаях лица с синдромом </a:t>
            </a:r>
            <a:r>
              <a:rPr lang="ru-RU" sz="1600" dirty="0" err="1" smtClean="0">
                <a:solidFill>
                  <a:srgbClr val="000000"/>
                </a:solidFill>
              </a:rPr>
              <a:t>Марфана</a:t>
            </a:r>
            <a:r>
              <a:rPr lang="ru-RU" sz="1600" dirty="0" smtClean="0">
                <a:solidFill>
                  <a:srgbClr val="000000"/>
                </a:solidFill>
              </a:rPr>
              <a:t> высоки (</a:t>
            </a:r>
            <a:r>
              <a:rPr lang="ru-RU" sz="1600" dirty="0" err="1" smtClean="0">
                <a:solidFill>
                  <a:srgbClr val="000000"/>
                </a:solidFill>
              </a:rPr>
              <a:t>долихостеномелия</a:t>
            </a:r>
            <a:r>
              <a:rPr lang="ru-RU" sz="1600" dirty="0" smtClean="0">
                <a:solidFill>
                  <a:srgbClr val="000000"/>
                </a:solidFill>
              </a:rPr>
              <a:t>), имеют удлиненные конечности, вытянутые пальцы (</a:t>
            </a:r>
            <a:r>
              <a:rPr lang="ru-RU" sz="1600" dirty="0" err="1" smtClean="0">
                <a:solidFill>
                  <a:srgbClr val="000000"/>
                </a:solidFill>
              </a:rPr>
              <a:t>арахнодактилия</a:t>
            </a:r>
            <a:r>
              <a:rPr lang="ru-RU" sz="1600" dirty="0" smtClean="0">
                <a:solidFill>
                  <a:srgbClr val="000000"/>
                </a:solidFill>
              </a:rPr>
              <a:t>) и недоразвитие жировой клетчатки. Помимо характерных изменений в органах опорно-двигательного аппарата (удлинённые трубчатые кости скелета, </a:t>
            </a:r>
            <a:r>
              <a:rPr lang="ru-RU" sz="1600" dirty="0" err="1" smtClean="0">
                <a:solidFill>
                  <a:srgbClr val="000000"/>
                </a:solidFill>
              </a:rPr>
              <a:t>гипермобильность</a:t>
            </a:r>
            <a:r>
              <a:rPr lang="ru-RU" sz="1600" dirty="0" smtClean="0">
                <a:solidFill>
                  <a:srgbClr val="000000"/>
                </a:solidFill>
              </a:rPr>
              <a:t> суставов), наблюдается патология в органах зрения и </a:t>
            </a:r>
            <a:r>
              <a:rPr lang="ru-RU" sz="1600" dirty="0" err="1" smtClean="0">
                <a:solidFill>
                  <a:srgbClr val="000000"/>
                </a:solidFill>
              </a:rPr>
              <a:t>сердечно-сосудистой</a:t>
            </a:r>
            <a:r>
              <a:rPr lang="ru-RU" sz="1600" dirty="0" smtClean="0">
                <a:solidFill>
                  <a:srgbClr val="000000"/>
                </a:solidFill>
              </a:rPr>
              <a:t> системы.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Без лечения продолжительность жизни лиц с синдромом </a:t>
            </a:r>
            <a:r>
              <a:rPr lang="ru-RU" sz="1600" dirty="0" err="1" smtClean="0">
                <a:solidFill>
                  <a:srgbClr val="000000"/>
                </a:solidFill>
              </a:rPr>
              <a:t>Марфана</a:t>
            </a:r>
            <a:r>
              <a:rPr lang="ru-RU" sz="1600" dirty="0" smtClean="0">
                <a:solidFill>
                  <a:srgbClr val="000000"/>
                </a:solidFill>
              </a:rPr>
              <a:t> часто ограничивается 30—40 годами.</a:t>
            </a:r>
            <a:endParaRPr lang="ru-RU" sz="1600" b="0" i="0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1119660674_01_0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928934"/>
            <a:ext cx="4000496" cy="3537825"/>
          </a:xfrm>
          <a:prstGeom prst="rect">
            <a:avLst/>
          </a:prstGeom>
        </p:spPr>
      </p:pic>
      <p:pic>
        <p:nvPicPr>
          <p:cNvPr id="7" name="Рисунок 6" descr="arachnodactyly_index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143248"/>
            <a:ext cx="4675198" cy="33099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381500" cy="4000504"/>
          </a:xfrm>
          <a:prstGeom prst="rect">
            <a:avLst/>
          </a:prstGeom>
        </p:spPr>
      </p:pic>
      <p:pic>
        <p:nvPicPr>
          <p:cNvPr id="6" name="Рисунок 5" descr="marfan-karyotype-7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3" y="3357562"/>
            <a:ext cx="4929223" cy="32861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57686" y="1643050"/>
            <a:ext cx="4786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Кариотип человека больного </a:t>
            </a:r>
            <a:r>
              <a:rPr lang="ru-RU" sz="2800" dirty="0" err="1" smtClean="0">
                <a:solidFill>
                  <a:srgbClr val="000000"/>
                </a:solidFill>
              </a:rPr>
              <a:t>арахнодактилией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214291"/>
            <a:ext cx="7043208" cy="571503"/>
          </a:xfrm>
        </p:spPr>
        <p:txBody>
          <a:bodyPr/>
          <a:lstStyle/>
          <a:p>
            <a:r>
              <a:rPr lang="ru-RU" sz="3600" dirty="0" err="1" smtClean="0"/>
              <a:t>Фибродисплазия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501122" cy="3571900"/>
          </a:xfrm>
        </p:spPr>
        <p:txBody>
          <a:bodyPr/>
          <a:lstStyle/>
          <a:p>
            <a:r>
              <a:rPr lang="ru-RU" sz="1800" dirty="0" smtClean="0"/>
              <a:t>Редчайшее заболевание (1 заболевший на 2000000), возникающее в результате мутацией гена и проявляющееся врожденными дефектами развития — прежде всего искривленными большими пальцами стоп и нарушениями в шейном отделе позвоночника на уровне позвонков с2 — с7. Основу </a:t>
            </a:r>
            <a:r>
              <a:rPr lang="ru-RU" sz="1800" dirty="0" err="1" smtClean="0"/>
              <a:t>фибродисплазии</a:t>
            </a:r>
            <a:r>
              <a:rPr lang="ru-RU" sz="1800" dirty="0" smtClean="0"/>
              <a:t> составляет формирование воспалительных процессов </a:t>
            </a:r>
            <a:r>
              <a:rPr lang="ru-RU" sz="1800" dirty="0" err="1" smtClean="0"/>
              <a:t>всухожилиях</a:t>
            </a:r>
            <a:r>
              <a:rPr lang="ru-RU" sz="1800" dirty="0" smtClean="0"/>
              <a:t>, связках, фасциях, подкожных тканях и мышцах, что в конечном итоге приводит к их </a:t>
            </a:r>
            <a:r>
              <a:rPr lang="ru-RU" sz="1800" dirty="0" err="1" smtClean="0"/>
              <a:t>кальцификации</a:t>
            </a:r>
            <a:r>
              <a:rPr lang="ru-RU" sz="1800" dirty="0" smtClean="0"/>
              <a:t> и окостенению</a:t>
            </a:r>
            <a:endParaRPr lang="ru-RU" sz="1800" dirty="0"/>
          </a:p>
        </p:txBody>
      </p:sp>
      <p:pic>
        <p:nvPicPr>
          <p:cNvPr id="7" name="Рисунок 6" descr="6312089_c71ab3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5108899" cy="4214842"/>
          </a:xfrm>
          <a:prstGeom prst="rect">
            <a:avLst/>
          </a:prstGeom>
        </p:spPr>
      </p:pic>
      <p:pic>
        <p:nvPicPr>
          <p:cNvPr id="8" name="Рисунок 7" descr="6312105_26f6e3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500306"/>
            <a:ext cx="2863178" cy="421481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429684" cy="857256"/>
          </a:xfrm>
        </p:spPr>
        <p:txBody>
          <a:bodyPr/>
          <a:lstStyle/>
          <a:p>
            <a:r>
              <a:rPr lang="ru-RU" sz="3200" dirty="0" smtClean="0"/>
              <a:t>Хромосомные мутации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257654" cy="2247615"/>
          </a:xfrm>
        </p:spPr>
        <p:txBody>
          <a:bodyPr/>
          <a:lstStyle/>
          <a:p>
            <a:r>
              <a:rPr lang="ru-RU" sz="1600" dirty="0" smtClean="0"/>
              <a:t>Связаны с изменением структуры хромосом.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00108"/>
            <a:ext cx="9001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ВОЛЬФА – ХИРШХОРНА– наследственное заболевание, обусловленное </a:t>
            </a:r>
            <a:r>
              <a:rPr lang="ru-RU" dirty="0" err="1" smtClean="0"/>
              <a:t>делецией</a:t>
            </a:r>
            <a:r>
              <a:rPr lang="ru-RU" dirty="0" smtClean="0"/>
              <a:t> короткого плеча четвертой хромосомы . Проявления: задержка физического развития; асимметричный череп; широко расставленные глаза, крупные, низко расположенные, оттопыренные ушные раковины, клювовидный нос с выступающей переносицей, короткий фильтр маленький рот с опущенными углами, недоразвитие верхней челюсти, расщелины губы и (или) нёба; </a:t>
            </a:r>
            <a:r>
              <a:rPr lang="ru-RU" dirty="0" err="1" smtClean="0"/>
              <a:t>косоглазие,,катаракта</a:t>
            </a:r>
            <a:r>
              <a:rPr lang="ru-RU" dirty="0" smtClean="0"/>
              <a:t>; гипотония мышц, судорожные припадки; косолапость, деформации стоп, </a:t>
            </a:r>
            <a:r>
              <a:rPr lang="ru-RU" dirty="0" err="1" smtClean="0"/>
              <a:t>флексорное</a:t>
            </a:r>
            <a:r>
              <a:rPr lang="ru-RU" dirty="0" smtClean="0"/>
              <a:t> положение кистей; гипоспадия и крипторхизм; врожденные пороки сердца , почек. Ведущий клинический симптом – резкая задержка психомоторного развития. </a:t>
            </a:r>
          </a:p>
          <a:p>
            <a:endParaRPr lang="ru-RU" dirty="0"/>
          </a:p>
        </p:txBody>
      </p:sp>
      <p:pic>
        <p:nvPicPr>
          <p:cNvPr id="7" name="Рисунок 6" descr="image1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500438"/>
            <a:ext cx="5429288" cy="319563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643998" cy="928670"/>
          </a:xfrm>
        </p:spPr>
        <p:txBody>
          <a:bodyPr/>
          <a:lstStyle/>
          <a:p>
            <a:r>
              <a:rPr lang="ru-RU" sz="2400" dirty="0" smtClean="0"/>
              <a:t>Синдром кошачьего крика — редкое генетическое расстройство, вызываемое отсутствием фрагмента 5-й хромосомы.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8286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этом синдроме наблюдается:</a:t>
            </a:r>
          </a:p>
          <a:p>
            <a:r>
              <a:rPr lang="ru-RU" dirty="0" smtClean="0"/>
              <a:t>1)общее отставание в развитии,</a:t>
            </a:r>
          </a:p>
          <a:p>
            <a:r>
              <a:rPr lang="ru-RU" dirty="0" smtClean="0"/>
              <a:t>2)низкая масса при рождении и мышечная гипотония,</a:t>
            </a:r>
          </a:p>
          <a:p>
            <a:r>
              <a:rPr lang="ru-RU" dirty="0" smtClean="0"/>
              <a:t>3)лунообразное лицо с широко расставленными глазами,</a:t>
            </a:r>
          </a:p>
          <a:p>
            <a:r>
              <a:rPr lang="ru-RU" dirty="0" smtClean="0"/>
              <a:t>4)характерный плач ребёнка, напоминающий кошачье мяуканье, причиной которого является изменение гортани (сужение, мягкость хрящей, уменьшение надгортанника, необычная складчатость слизистой оболочки) или недоразвитие гортани. Признак исчезает к концу первого года жизни.</a:t>
            </a:r>
            <a:endParaRPr lang="ru-RU" dirty="0"/>
          </a:p>
        </p:txBody>
      </p:sp>
      <p:pic>
        <p:nvPicPr>
          <p:cNvPr id="7" name="Рисунок 6" descr="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786058"/>
            <a:ext cx="3308991" cy="3714752"/>
          </a:xfrm>
          <a:prstGeom prst="rect">
            <a:avLst/>
          </a:prstGeom>
        </p:spPr>
      </p:pic>
      <p:pic>
        <p:nvPicPr>
          <p:cNvPr id="8" name="Рисунок 7" descr="Criduc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71810"/>
            <a:ext cx="2933292" cy="364331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age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6715148"/>
          </a:xfrm>
          <a:prstGeom prst="rect">
            <a:avLst/>
          </a:prstGeom>
        </p:spPr>
      </p:pic>
      <p:pic>
        <p:nvPicPr>
          <p:cNvPr id="7" name="Рисунок 6" descr="Fig704-Larynx-webM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8428" y="928670"/>
            <a:ext cx="4375572" cy="51435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subTitle" idx="1"/>
          </p:nvPr>
        </p:nvSpPr>
        <p:spPr>
          <a:xfrm>
            <a:off x="1071538" y="785794"/>
            <a:ext cx="7043208" cy="961731"/>
          </a:xfrm>
        </p:spPr>
        <p:txBody>
          <a:bodyPr/>
          <a:lstStyle/>
          <a:p>
            <a:r>
              <a:rPr lang="ru-RU" sz="1800" dirty="0" err="1" smtClean="0"/>
              <a:t>Синдро́м</a:t>
            </a:r>
            <a:r>
              <a:rPr lang="ru-RU" sz="1800" dirty="0" smtClean="0"/>
              <a:t> </a:t>
            </a:r>
            <a:r>
              <a:rPr lang="ru-RU" sz="1800" dirty="0" err="1" smtClean="0"/>
              <a:t>Шереше́вского</a:t>
            </a:r>
            <a:r>
              <a:rPr lang="ru-RU" sz="1800" dirty="0" smtClean="0"/>
              <a:t> — </a:t>
            </a:r>
            <a:r>
              <a:rPr lang="ru-RU" sz="1800" dirty="0" err="1" smtClean="0"/>
              <a:t>Те́рнера</a:t>
            </a:r>
            <a:r>
              <a:rPr lang="ru-RU" sz="1800" dirty="0" smtClean="0"/>
              <a:t> — хромосомная болезнь, сопровождающаяся характерными аномалиями физического развития, низкорослостью и половым инфантилизмом. </a:t>
            </a:r>
            <a:r>
              <a:rPr lang="ru-RU" sz="1800" dirty="0" err="1" smtClean="0"/>
              <a:t>Моносомия</a:t>
            </a:r>
            <a:r>
              <a:rPr lang="ru-RU" sz="1800" dirty="0" smtClean="0"/>
              <a:t> по Х-хромосоме (ХО).</a:t>
            </a:r>
            <a:endParaRPr lang="ru-RU" sz="1800" dirty="0"/>
          </a:p>
        </p:txBody>
      </p:sp>
      <p:pic>
        <p:nvPicPr>
          <p:cNvPr id="6" name="Рисунок 5" descr="0020-015-Sindrom-SHereshevskogo-Tern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3057525" cy="4533900"/>
          </a:xfrm>
          <a:prstGeom prst="rect">
            <a:avLst/>
          </a:prstGeom>
        </p:spPr>
      </p:pic>
      <p:pic>
        <p:nvPicPr>
          <p:cNvPr id="7" name="Рисунок 6" descr="mb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071678"/>
            <a:ext cx="3238090" cy="4520176"/>
          </a:xfrm>
          <a:prstGeom prst="rect">
            <a:avLst/>
          </a:prstGeom>
        </p:spPr>
      </p:pic>
      <p:pic>
        <p:nvPicPr>
          <p:cNvPr id="8" name="Рисунок 7" descr="Symptoms-For-Turner-Syndr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714488"/>
            <a:ext cx="2786050" cy="492922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8-008-KHromosomnye-bolezni-anomalii-autos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"/>
            <a:ext cx="7126575" cy="1142983"/>
          </a:xfrm>
        </p:spPr>
        <p:txBody>
          <a:bodyPr/>
          <a:lstStyle/>
          <a:p>
            <a:r>
              <a:rPr lang="ru-RU" sz="4000" dirty="0" smtClean="0"/>
              <a:t>          Тип наследования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1" y="2500306"/>
            <a:ext cx="2286017" cy="571504"/>
          </a:xfrm>
        </p:spPr>
        <p:txBody>
          <a:bodyPr/>
          <a:lstStyle/>
          <a:p>
            <a:r>
              <a:rPr lang="ru-RU" sz="2000" dirty="0" smtClean="0"/>
              <a:t>Сцепленный с полом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000240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Аутосомный</a:t>
            </a:r>
            <a:endParaRPr lang="ru-RU" sz="2000" dirty="0"/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643042" y="857232"/>
            <a:ext cx="571504" cy="1000132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5857884" y="928670"/>
            <a:ext cx="714380" cy="142876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642910" y="2500306"/>
            <a:ext cx="500066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3286124"/>
            <a:ext cx="1785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Аутосомно-доминантный 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 bwMode="auto">
          <a:xfrm flipH="1">
            <a:off x="2786050" y="2500306"/>
            <a:ext cx="500066" cy="571504"/>
          </a:xfrm>
          <a:prstGeom prst="downArrow">
            <a:avLst>
              <a:gd name="adj1" fmla="val 50000"/>
              <a:gd name="adj2" fmla="val 4452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4546" y="3244334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Аутосомно-рецессивный</a:t>
            </a:r>
            <a:endParaRPr lang="ru-RU" dirty="0"/>
          </a:p>
        </p:txBody>
      </p:sp>
      <p:pic>
        <p:nvPicPr>
          <p:cNvPr id="20" name="Рисунок 19" descr="ChromosomeChountIcon_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000504"/>
            <a:ext cx="5000628" cy="2687042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 bwMode="auto">
          <a:xfrm>
            <a:off x="4857752" y="2857496"/>
            <a:ext cx="357190" cy="5000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7643834" y="2786058"/>
            <a:ext cx="357190" cy="5715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7686" y="3429000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 </a:t>
            </a:r>
            <a:r>
              <a:rPr lang="en-US" dirty="0" smtClean="0"/>
              <a:t>–</a:t>
            </a:r>
            <a:r>
              <a:rPr lang="ru-RU" dirty="0" smtClean="0"/>
              <a:t>сцепленный тип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58016" y="3429000"/>
            <a:ext cx="2000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X–</a:t>
            </a:r>
            <a:r>
              <a:rPr lang="ru-RU" dirty="0" smtClean="0"/>
              <a:t>сцепленный тип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Генетика и генетика человека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928670"/>
            <a:ext cx="8382000" cy="3643338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Генетика-это наука , которая изучает законы и механизмы наследственности и изменчивости.</a:t>
            </a:r>
            <a:endParaRPr lang="ru-RU" sz="2800" b="0" i="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Генетика человека-это радел генетики , изучающий особенности генома , закономерности наследственности и изменчивости людей.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800" b="0" i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Евгеника- это учение о наследственном здоровье человека и путях его улучшения . Основоположником был Френсис </a:t>
            </a:r>
            <a:r>
              <a:rPr lang="ru-RU" sz="2800" b="0" i="0" dirty="0" err="1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Гальтон</a:t>
            </a:r>
            <a:r>
              <a:rPr lang="ru-RU" sz="2800" b="0" i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(1822-1911).</a:t>
            </a:r>
          </a:p>
        </p:txBody>
      </p:sp>
      <p:pic>
        <p:nvPicPr>
          <p:cNvPr id="10" name="Рисунок 9" descr="x_a5ef9a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071942"/>
            <a:ext cx="2286016" cy="2571768"/>
          </a:xfrm>
          <a:prstGeom prst="rect">
            <a:avLst/>
          </a:prstGeom>
        </p:spPr>
      </p:pic>
      <p:pic>
        <p:nvPicPr>
          <p:cNvPr id="12" name="Рисунок 11" descr="Fgalton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071942"/>
            <a:ext cx="2011680" cy="25911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5680_html_185641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857232"/>
            <a:ext cx="8828928" cy="569261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572560" cy="2357455"/>
          </a:xfrm>
        </p:spPr>
        <p:txBody>
          <a:bodyPr/>
          <a:lstStyle/>
          <a:p>
            <a:r>
              <a:rPr lang="ru-RU" sz="2400" dirty="0" smtClean="0"/>
              <a:t>Н</a:t>
            </a:r>
            <a:r>
              <a:rPr lang="ru-RU" sz="2400" dirty="0" smtClean="0"/>
              <a:t>екоторые </a:t>
            </a:r>
            <a:r>
              <a:rPr lang="ru-RU" sz="2400" dirty="0" smtClean="0"/>
              <a:t>состояния признаков человека сцепленных с </a:t>
            </a:r>
            <a:r>
              <a:rPr lang="ru-RU" sz="2400" dirty="0" smtClean="0"/>
              <a:t>полом</a:t>
            </a:r>
          </a:p>
          <a:p>
            <a:r>
              <a:rPr lang="ru-RU" sz="1600" dirty="0" smtClean="0"/>
              <a:t>1.Гипертрихоз (волосатость ушей)-</a:t>
            </a:r>
            <a:r>
              <a:rPr lang="en-US" sz="1600" dirty="0" smtClean="0"/>
              <a:t>Y</a:t>
            </a:r>
            <a:r>
              <a:rPr lang="ru-RU" sz="1600" dirty="0" smtClean="0"/>
              <a:t>-сцепленный тип</a:t>
            </a:r>
          </a:p>
          <a:p>
            <a:r>
              <a:rPr lang="ru-RU" sz="1600" dirty="0" smtClean="0"/>
              <a:t>2.Перепонки между пальцами ног-</a:t>
            </a:r>
            <a:r>
              <a:rPr lang="en-US" sz="1600" dirty="0" smtClean="0"/>
              <a:t> Y</a:t>
            </a:r>
            <a:r>
              <a:rPr lang="ru-RU" sz="1600" dirty="0" smtClean="0"/>
              <a:t>-сцепленный </a:t>
            </a:r>
            <a:r>
              <a:rPr lang="ru-RU" sz="1600" dirty="0" smtClean="0"/>
              <a:t>тип</a:t>
            </a:r>
          </a:p>
          <a:p>
            <a:r>
              <a:rPr lang="ru-RU" sz="1600" dirty="0" smtClean="0"/>
              <a:t>3.Гемофилия – </a:t>
            </a:r>
            <a:r>
              <a:rPr lang="en-US" sz="1600" dirty="0" smtClean="0"/>
              <a:t>X</a:t>
            </a:r>
            <a:r>
              <a:rPr lang="ru-RU" sz="1600" dirty="0" smtClean="0"/>
              <a:t> –сцепленный рецессивный тип</a:t>
            </a:r>
          </a:p>
          <a:p>
            <a:r>
              <a:rPr lang="ru-RU" sz="1600" dirty="0" smtClean="0"/>
              <a:t>4.Дальтонизм - </a:t>
            </a:r>
            <a:r>
              <a:rPr lang="en-US" sz="1600" dirty="0" smtClean="0"/>
              <a:t>X</a:t>
            </a:r>
            <a:r>
              <a:rPr lang="ru-RU" sz="1600" dirty="0" smtClean="0"/>
              <a:t> –сцепленный рецессивный </a:t>
            </a:r>
            <a:r>
              <a:rPr lang="ru-RU" sz="1600" dirty="0" smtClean="0"/>
              <a:t>тип</a:t>
            </a:r>
          </a:p>
          <a:p>
            <a:r>
              <a:rPr lang="ru-RU" sz="1600" dirty="0" smtClean="0"/>
              <a:t>5.Прогрессирующая дистрофия мышц - </a:t>
            </a:r>
            <a:r>
              <a:rPr lang="en-US" sz="1600" dirty="0" smtClean="0"/>
              <a:t>X</a:t>
            </a:r>
            <a:r>
              <a:rPr lang="ru-RU" sz="1600" dirty="0" smtClean="0"/>
              <a:t> –сцепленный рецессивный </a:t>
            </a:r>
            <a:r>
              <a:rPr lang="ru-RU" sz="1600" dirty="0" smtClean="0"/>
              <a:t>тип</a:t>
            </a:r>
          </a:p>
          <a:p>
            <a:r>
              <a:rPr lang="ru-RU" sz="1600" dirty="0" smtClean="0"/>
              <a:t>6.Рахит,не связанный с недостатком в</a:t>
            </a:r>
            <a:r>
              <a:rPr lang="ru-RU" sz="1600" dirty="0" smtClean="0"/>
              <a:t>и</a:t>
            </a:r>
            <a:r>
              <a:rPr lang="ru-RU" sz="1600" dirty="0" smtClean="0"/>
              <a:t>тамина </a:t>
            </a:r>
            <a:r>
              <a:rPr lang="en-US" sz="1600" dirty="0" smtClean="0"/>
              <a:t>D - </a:t>
            </a:r>
            <a:r>
              <a:rPr lang="en-US" sz="1600" dirty="0" smtClean="0"/>
              <a:t>X</a:t>
            </a:r>
            <a:r>
              <a:rPr lang="ru-RU" sz="1600" dirty="0" smtClean="0"/>
              <a:t> –</a:t>
            </a:r>
            <a:r>
              <a:rPr lang="ru-RU" sz="1600" dirty="0" smtClean="0"/>
              <a:t>сцепленный доминантный тип.</a:t>
            </a:r>
          </a:p>
          <a:p>
            <a:endParaRPr lang="ru-RU" sz="1600" dirty="0"/>
          </a:p>
        </p:txBody>
      </p:sp>
      <p:pic>
        <p:nvPicPr>
          <p:cNvPr id="6" name="Рисунок 5" descr="raxit-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0274" y="2143116"/>
            <a:ext cx="5183726" cy="451889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214337"/>
            <a:ext cx="7769517" cy="1714512"/>
          </a:xfrm>
        </p:spPr>
        <p:txBody>
          <a:bodyPr/>
          <a:lstStyle/>
          <a:p>
            <a:r>
              <a:rPr lang="ru-RU" sz="3600" dirty="0" smtClean="0"/>
              <a:t>Диагностика и лечение наследственных болезней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2500306"/>
            <a:ext cx="7043208" cy="2306347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736"/>
            <a:ext cx="52149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Диагностика</a:t>
            </a:r>
          </a:p>
          <a:p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Пренатальная</a:t>
            </a:r>
            <a:r>
              <a:rPr lang="ru-RU" dirty="0" smtClean="0"/>
              <a:t> (внутриутробная), т.е. методом ультразвукового сканирования, рентген плода, </a:t>
            </a:r>
            <a:r>
              <a:rPr lang="ru-RU" dirty="0" err="1" smtClean="0"/>
              <a:t>аминоцетез</a:t>
            </a:r>
            <a:r>
              <a:rPr lang="ru-RU" dirty="0" smtClean="0"/>
              <a:t> – анализ околоплодной жидкости со </a:t>
            </a:r>
            <a:r>
              <a:rPr lang="ru-RU" dirty="0" err="1" smtClean="0"/>
              <a:t>слущенными</a:t>
            </a:r>
            <a:r>
              <a:rPr lang="ru-RU" dirty="0" smtClean="0"/>
              <a:t> клетками плода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2. Постнатальная (после рождения) – на основе дерматоглифики (отпечатка пальцев) и морфологического анализа (внешние признаки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err="1" smtClean="0"/>
              <a:t>Преклиническая</a:t>
            </a:r>
            <a:r>
              <a:rPr lang="ru-RU" dirty="0" smtClean="0"/>
              <a:t> (</a:t>
            </a:r>
            <a:r>
              <a:rPr lang="ru-RU" dirty="0" err="1" smtClean="0"/>
              <a:t>досимптоматическая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4. Ранняя постнатальная диагностика (идентификация) наследственных болезней, поддающихся лечению.</a:t>
            </a:r>
            <a:endParaRPr lang="ru-RU" dirty="0"/>
          </a:p>
        </p:txBody>
      </p:sp>
      <p:pic>
        <p:nvPicPr>
          <p:cNvPr id="6" name="Рисунок 5" descr="o_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286124"/>
            <a:ext cx="3381382" cy="338138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429684" cy="4520925"/>
          </a:xfrm>
        </p:spPr>
        <p:txBody>
          <a:bodyPr/>
          <a:lstStyle/>
          <a:p>
            <a:r>
              <a:rPr lang="ru-RU" sz="1800" dirty="0" smtClean="0"/>
              <a:t>Лечение наследственных болезней</a:t>
            </a:r>
          </a:p>
          <a:p>
            <a:endParaRPr lang="ru-RU" sz="1800" dirty="0" smtClean="0"/>
          </a:p>
          <a:p>
            <a:r>
              <a:rPr lang="ru-RU" sz="1800" dirty="0" smtClean="0"/>
              <a:t>1. Симптоматическое и патогенетическое – воздействие на симптомы болезни (генетический дефект сохраняется и передается потомству):</a:t>
            </a:r>
          </a:p>
          <a:p>
            <a:endParaRPr lang="ru-RU" sz="1800" dirty="0" smtClean="0"/>
          </a:p>
          <a:p>
            <a:r>
              <a:rPr lang="ru-RU" sz="1800" dirty="0" smtClean="0"/>
              <a:t>1) диетотерапия, обеспечивающая поступление оптимальных количеств веществ в организм, что снимает проявление наиболее тяжких проявлений болезни – например, слабоумия, </a:t>
            </a:r>
            <a:r>
              <a:rPr lang="ru-RU" sz="1800" dirty="0" err="1" smtClean="0"/>
              <a:t>фенилкетонурии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2) фармакотерапия (введение в организм недостающего фактора) – периодические инъекции недостающих белков, ферментов, глобулинов резус-фактора, переливание крови, что временно улучшает состояние больных (анемия, гемофилия)</a:t>
            </a:r>
          </a:p>
          <a:p>
            <a:endParaRPr lang="ru-RU" sz="1800" dirty="0" smtClean="0"/>
          </a:p>
          <a:p>
            <a:r>
              <a:rPr lang="ru-RU" sz="1800" dirty="0" smtClean="0"/>
              <a:t>3) хирургические методы – удаление органов, коррекция повреждений или трансплантация (волчья губа, врожденные пороки сердца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Рисунок 5" descr="a-gepat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20" y="4179075"/>
            <a:ext cx="4286280" cy="26789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subTitle" idx="1"/>
          </p:nvPr>
        </p:nvSpPr>
        <p:spPr>
          <a:xfrm>
            <a:off x="571500" y="785813"/>
            <a:ext cx="7043738" cy="461962"/>
          </a:xfrm>
        </p:spPr>
        <p:txBody>
          <a:bodyPr/>
          <a:lstStyle/>
          <a:p>
            <a:r>
              <a:rPr lang="ru-RU" sz="1800" dirty="0" smtClean="0"/>
              <a:t>2. Евгенические мероприятия – компенсация естественных недостатков человека в фенотипе (в том числе и наследственных), т.е. улучшение здоровья человека через фенотип</a:t>
            </a:r>
            <a:endParaRPr lang="ru-RU" sz="1800" dirty="0"/>
          </a:p>
        </p:txBody>
      </p:sp>
      <p:pic>
        <p:nvPicPr>
          <p:cNvPr id="8" name="Рисунок 7" descr="large_9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6572296" cy="494565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subTitle" idx="1"/>
          </p:nvPr>
        </p:nvSpPr>
        <p:spPr>
          <a:xfrm>
            <a:off x="1368425" y="714356"/>
            <a:ext cx="7043738" cy="4092594"/>
          </a:xfrm>
        </p:spPr>
        <p:txBody>
          <a:bodyPr/>
          <a:lstStyle/>
          <a:p>
            <a:r>
              <a:rPr lang="ru-RU" sz="1800" dirty="0" smtClean="0"/>
              <a:t>3. Этиологическое лечение – воздействие на причину болезни (должно приводить к кардинальному исправлению аномалий</a:t>
            </a:r>
            <a:endParaRPr lang="ru-RU" sz="1800" dirty="0"/>
          </a:p>
        </p:txBody>
      </p:sp>
      <p:pic>
        <p:nvPicPr>
          <p:cNvPr id="7" name="Рисунок 6" descr="1316673683_ba7071c0fd7786ec7342034042359ff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7620000" cy="527686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412163" cy="4806653"/>
          </a:xfrm>
        </p:spPr>
        <p:txBody>
          <a:bodyPr/>
          <a:lstStyle/>
          <a:p>
            <a:r>
              <a:rPr lang="ru-RU" dirty="0" smtClean="0"/>
              <a:t>Профилактика наследственных болезней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736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Основная цель медико-генетического консультирования – снижение частоты заболеваний путем ограничения появления потомства с наследственной патологией. А для этого необходимо не только установить степень риска рождения больного ребенка в семьях с отягощенной наследственностью, но и помочь будущим родителям правильно оценить степень реальной </a:t>
            </a:r>
            <a:r>
              <a:rPr lang="ru-RU" dirty="0" smtClean="0"/>
              <a:t>опасности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857232"/>
            <a:ext cx="64630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1.Медико-генетическое консультирование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2.Исключение родственных браков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6339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Методы исследований генетики человека</a:t>
            </a:r>
            <a:r>
              <a:rPr lang="ru-RU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/>
            </a:r>
            <a:br>
              <a:rPr lang="ru-RU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</a:br>
            <a:endParaRPr lang="ru-RU" sz="3600" b="0" i="0" spc="-150" dirty="0"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905000"/>
            <a:ext cx="8382000" cy="3502497"/>
          </a:xfrm>
        </p:spPr>
        <p:txBody>
          <a:bodyPr>
            <a:normAutofit/>
          </a:bodyPr>
          <a:lstStyle/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Генеалогический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800" b="0" i="0" dirty="0" err="1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Популяционно</a:t>
            </a:r>
            <a:r>
              <a:rPr lang="ru-RU" sz="2800" b="0" i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- </a:t>
            </a:r>
            <a:r>
              <a:rPr lang="ru-RU" sz="2800" b="0" i="0" dirty="0" err="1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статистическй</a:t>
            </a:r>
            <a:endParaRPr lang="ru-RU" sz="2800" b="0" i="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Близнецовый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800" b="0" i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Цитогенетический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Tx/>
            </a:pP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Молекулярно - генетический</a:t>
            </a:r>
            <a:endParaRPr lang="ru-RU" sz="2800" b="0" i="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Генеалогический метод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82868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Генеалогический метод состоит в изучении родословных  на основе </a:t>
            </a:r>
            <a:r>
              <a:rPr lang="ru-RU" sz="2400" dirty="0" err="1" smtClean="0"/>
              <a:t>менделевских</a:t>
            </a:r>
            <a:endParaRPr lang="ru-RU" sz="2400" dirty="0" smtClean="0"/>
          </a:p>
          <a:p>
            <a:r>
              <a:rPr lang="ru-RU" sz="2400" dirty="0" smtClean="0"/>
              <a:t>законах наследования и помогает установить характер наследования признака.</a:t>
            </a:r>
          </a:p>
          <a:p>
            <a:r>
              <a:rPr lang="ru-RU" sz="2400" dirty="0" smtClean="0"/>
              <a:t>Так устанавливают наследование индивидуальных особенностей человека , а так</a:t>
            </a:r>
          </a:p>
          <a:p>
            <a:r>
              <a:rPr lang="ru-RU" sz="2400" dirty="0" smtClean="0"/>
              <a:t>же  некоторых заболеваний.</a:t>
            </a:r>
          </a:p>
          <a:p>
            <a:r>
              <a:rPr lang="ru-RU" sz="2400" dirty="0" smtClean="0"/>
              <a:t>Этим методом  выявлены вредные последствия близкородственных браков,</a:t>
            </a:r>
          </a:p>
          <a:p>
            <a:r>
              <a:rPr lang="ru-RU" sz="2400" dirty="0" smtClean="0"/>
              <a:t> которые особенно проявляются при </a:t>
            </a:r>
            <a:r>
              <a:rPr lang="ru-RU" sz="2400" dirty="0" err="1" smtClean="0"/>
              <a:t>гомозиготности</a:t>
            </a:r>
            <a:r>
              <a:rPr lang="ru-RU" sz="2400" dirty="0" smtClean="0"/>
              <a:t> по одному и тому же</a:t>
            </a:r>
          </a:p>
          <a:p>
            <a:r>
              <a:rPr lang="ru-RU" sz="2400" dirty="0" smtClean="0"/>
              <a:t>неблагоприятному  рецессивному </a:t>
            </a:r>
            <a:r>
              <a:rPr lang="ru-RU" sz="2400" dirty="0" err="1" smtClean="0"/>
              <a:t>аллелю</a:t>
            </a:r>
            <a:r>
              <a:rPr lang="ru-RU" sz="2400" dirty="0" smtClean="0"/>
              <a:t> . В родственных браках  вероятность</a:t>
            </a:r>
          </a:p>
          <a:p>
            <a:r>
              <a:rPr lang="ru-RU" sz="2400" dirty="0" smtClean="0"/>
              <a:t>рождения детей с наследственным болезнями и ранняя детская смертность  в </a:t>
            </a:r>
          </a:p>
          <a:p>
            <a:r>
              <a:rPr lang="ru-RU" sz="2400" dirty="0" smtClean="0"/>
              <a:t>десятки раз выше средней.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99439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err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Популяционо</a:t>
            </a:r>
            <a:r>
              <a:rPr lang="ru-RU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</a:t>
            </a: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– </a:t>
            </a:r>
            <a:r>
              <a:rPr lang="ru-RU" dirty="0" err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статистичесй</a:t>
            </a: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 метод</a:t>
            </a:r>
            <a:b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Этот метод применяют для изучения генетической структуры популяций человека или отдельных семей. Он позволяет определить частоту отдельных генов в популяциях. Популяционный метод дает возможность изучить генетическую структуру популяций человека, выявить связь между отдельными популяциями, а также проливает свет на историю распространения человека по планете. Метод находит широкое применение в клинической генетике, т.к. внутрисемейный анализ заболеваемости не отделим от изучения наследственной патологии как в странах с большим населением, так и в относительно изолированных популяционных группах.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Близнецовый метод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428736"/>
            <a:ext cx="7358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Исследования заключаются  в изучении  фенотипов </a:t>
            </a:r>
            <a:r>
              <a:rPr lang="ru-RU" sz="2800" dirty="0" err="1" smtClean="0"/>
              <a:t>однояйцевых</a:t>
            </a:r>
            <a:r>
              <a:rPr lang="ru-RU" sz="2800" dirty="0" smtClean="0"/>
              <a:t> близнецов в различных условиях . Если </a:t>
            </a:r>
            <a:r>
              <a:rPr lang="ru-RU" sz="2800" dirty="0" err="1" smtClean="0"/>
              <a:t>однояйцевые</a:t>
            </a:r>
            <a:r>
              <a:rPr lang="ru-RU" sz="2800" dirty="0" smtClean="0"/>
              <a:t> близнецы воспитывались в различных условиях, то различия, возникшие между ними, позволяют определить направленность и степень воздействия факторов окружающей среды на их гены.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Цитогенетический метод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9" y="1357298"/>
            <a:ext cx="7858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Этот метод заключается в изучении хромосом при помощи микроскопа и позволяет определить их число и форму. Например, если в клетках мужчины обнаружена лишняя Х-хромосома (т. е. всего 47 хромосом, и из них ХХY — половые), то это является доказательством наличия у него синдрома </a:t>
            </a:r>
            <a:r>
              <a:rPr lang="ru-RU" sz="2800" dirty="0" err="1" smtClean="0"/>
              <a:t>Клайнфельтера</a:t>
            </a:r>
            <a:r>
              <a:rPr lang="ru-RU" sz="2800" dirty="0" smtClean="0"/>
              <a:t>. В настоящее время разработаны специальные методы окраски хромосом, облегчающие их распознавание.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62" y="357166"/>
            <a:ext cx="742955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indent="-393192">
              <a:lnSpc>
                <a:spcPct val="90000"/>
              </a:lnSpc>
              <a:buClr>
                <a:srgbClr val="000000"/>
              </a:buClr>
            </a:pPr>
            <a:r>
              <a:rPr lang="ru-RU" sz="3200" dirty="0" smtClean="0">
                <a:solidFill>
                  <a:srgbClr val="000000"/>
                </a:solidFill>
              </a:rPr>
              <a:t>Молекулярно - генетический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428736"/>
            <a:ext cx="7786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Молекулярно-генетический  метод основан на анализе нуклеиновых кислот, в первую очередь, молекул ДНК.  Основной целью этих методов является диагностика мутаций, исследование их ассоциации с наследственными заболеваниями, а также выявление  гетерозиготных и гомозиготных носителей мутации. 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Причиной наследственных заболеваний являются мутации . Мутации бывают трех видов</a:t>
            </a:r>
            <a:endParaRPr lang="ru-RU" sz="2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357430"/>
            <a:ext cx="5857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1.  Генные</a:t>
            </a:r>
          </a:p>
          <a:p>
            <a:endParaRPr lang="ru-RU" sz="3200" dirty="0" smtClean="0"/>
          </a:p>
          <a:p>
            <a:r>
              <a:rPr lang="ru-RU" sz="3200" dirty="0" smtClean="0"/>
              <a:t>2.  Хромосомные</a:t>
            </a:r>
          </a:p>
          <a:p>
            <a:endParaRPr lang="ru-RU" sz="3200" dirty="0" smtClean="0"/>
          </a:p>
          <a:p>
            <a:r>
              <a:rPr lang="ru-RU" sz="3200" dirty="0" smtClean="0"/>
              <a:t>3.  Геномные</a:t>
            </a:r>
            <a:endParaRPr lang="ru-RU" sz="3200" dirty="0"/>
          </a:p>
        </p:txBody>
      </p:sp>
      <p:pic>
        <p:nvPicPr>
          <p:cNvPr id="14" name="Рисунок 13" descr="Chromos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3627120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TS010286786</Template>
  <TotalTime>0</TotalTime>
  <Words>2008</Words>
  <Application>Microsoft Office PowerPoint</Application>
  <PresentationFormat>Экран (4:3)</PresentationFormat>
  <Paragraphs>148</Paragraphs>
  <Slides>26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TS010286786</vt:lpstr>
      <vt:lpstr>Белый текст и шрифт Courier для слайдов с кодом</vt:lpstr>
      <vt:lpstr>Генетика человека</vt:lpstr>
      <vt:lpstr>Генетика и генетика человека</vt:lpstr>
      <vt:lpstr>Методы исследований генетики человека </vt:lpstr>
      <vt:lpstr>Генеалогический метод</vt:lpstr>
      <vt:lpstr>Популяционо – статистичесй метод </vt:lpstr>
      <vt:lpstr>Близнецовый метод</vt:lpstr>
      <vt:lpstr>Цитогенетический метод</vt:lpstr>
      <vt:lpstr>Слайд 8</vt:lpstr>
      <vt:lpstr>Причиной наследственных заболеваний являются мутации . Мутации бывают трех видов</vt:lpstr>
      <vt:lpstr>Слайд 10</vt:lpstr>
      <vt:lpstr>синдром Марфана («паучьи пальцы», арахнодактилия)</vt:lpstr>
      <vt:lpstr>Слайд 12</vt:lpstr>
      <vt:lpstr>Фибродисплазия</vt:lpstr>
      <vt:lpstr>Хромосомные мутации</vt:lpstr>
      <vt:lpstr>Синдром кошачьего крика — редкое генетическое расстройство, вызываемое отсутствием фрагмента 5-й хромосомы.</vt:lpstr>
      <vt:lpstr>Слайд 16</vt:lpstr>
      <vt:lpstr>Слайд 17</vt:lpstr>
      <vt:lpstr>Слайд 18</vt:lpstr>
      <vt:lpstr>          Тип наследования</vt:lpstr>
      <vt:lpstr>Слайд 20</vt:lpstr>
      <vt:lpstr>Слайд 21</vt:lpstr>
      <vt:lpstr>Диагностика и лечение наследственных болезней</vt:lpstr>
      <vt:lpstr>Слайд 23</vt:lpstr>
      <vt:lpstr>Слайд 24</vt:lpstr>
      <vt:lpstr>Слайд 25</vt:lpstr>
      <vt:lpstr>Слайд 26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человека</dc:title>
  <dc:creator>Admin</dc:creator>
  <cp:lastModifiedBy>Admin</cp:lastModifiedBy>
  <cp:revision>20</cp:revision>
  <dcterms:created xsi:type="dcterms:W3CDTF">2013-11-10T13:00:36Z</dcterms:created>
  <dcterms:modified xsi:type="dcterms:W3CDTF">2013-12-01T16:14:53Z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