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99BE4936-C2E0-4A95-AB82-CEDD294E0133}" type="datetimeFigureOut">
              <a:rPr lang="ru-RU" smtClean="0"/>
              <a:t>08.10.2014</a:t>
            </a:fld>
            <a:endParaRPr lang="ru-RU" dirty="0"/>
          </a:p>
        </p:txBody>
      </p:sp>
      <p:sp>
        <p:nvSpPr>
          <p:cNvPr id="19" name="Нижний колонтитул 18"/>
          <p:cNvSpPr>
            <a:spLocks noGrp="1"/>
          </p:cNvSpPr>
          <p:nvPr>
            <p:ph type="ftr" sz="quarter" idx="11"/>
          </p:nvPr>
        </p:nvSpPr>
        <p:spPr/>
        <p:txBody>
          <a:bodyPr/>
          <a:lstStyle/>
          <a:p>
            <a:endParaRPr lang="ru-RU" dirty="0"/>
          </a:p>
        </p:txBody>
      </p:sp>
      <p:sp>
        <p:nvSpPr>
          <p:cNvPr id="27" name="Номер слайда 26"/>
          <p:cNvSpPr>
            <a:spLocks noGrp="1"/>
          </p:cNvSpPr>
          <p:nvPr>
            <p:ph type="sldNum" sz="quarter" idx="12"/>
          </p:nvPr>
        </p:nvSpPr>
        <p:spPr/>
        <p:txBody>
          <a:bodyPr/>
          <a:lstStyle/>
          <a:p>
            <a:fld id="{631E84DA-16E7-49F6-B4EF-6E99E6F1A65B}" type="slidenum">
              <a:rPr lang="ru-RU" smtClean="0"/>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9BE4936-C2E0-4A95-AB82-CEDD294E0133}" type="datetimeFigureOut">
              <a:rPr lang="ru-RU" smtClean="0"/>
              <a:t>08.10.2014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631E84DA-16E7-49F6-B4EF-6E99E6F1A65B}"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9BE4936-C2E0-4A95-AB82-CEDD294E0133}" type="datetimeFigureOut">
              <a:rPr lang="ru-RU" smtClean="0"/>
              <a:t>08.10.2014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631E84DA-16E7-49F6-B4EF-6E99E6F1A65B}"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9BE4936-C2E0-4A95-AB82-CEDD294E0133}" type="datetimeFigureOut">
              <a:rPr lang="ru-RU" smtClean="0"/>
              <a:t>08.10.2014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631E84DA-16E7-49F6-B4EF-6E99E6F1A65B}"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99BE4936-C2E0-4A95-AB82-CEDD294E0133}" type="datetimeFigureOut">
              <a:rPr lang="ru-RU" smtClean="0"/>
              <a:t>08.10.2014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631E84DA-16E7-49F6-B4EF-6E99E6F1A65B}" type="slidenum">
              <a:rPr lang="ru-RU" smtClean="0"/>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9BE4936-C2E0-4A95-AB82-CEDD294E0133}" type="datetimeFigureOut">
              <a:rPr lang="ru-RU" smtClean="0"/>
              <a:t>08.10.2014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631E84DA-16E7-49F6-B4EF-6E99E6F1A65B}"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99BE4936-C2E0-4A95-AB82-CEDD294E0133}" type="datetimeFigureOut">
              <a:rPr lang="ru-RU" smtClean="0"/>
              <a:t>08.10.2014</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631E84DA-16E7-49F6-B4EF-6E99E6F1A65B}"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99BE4936-C2E0-4A95-AB82-CEDD294E0133}" type="datetimeFigureOut">
              <a:rPr lang="ru-RU" smtClean="0"/>
              <a:t>08.10.2014</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631E84DA-16E7-49F6-B4EF-6E99E6F1A65B}"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9BE4936-C2E0-4A95-AB82-CEDD294E0133}" type="datetimeFigureOut">
              <a:rPr lang="ru-RU" smtClean="0"/>
              <a:t>08.10.2014</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631E84DA-16E7-49F6-B4EF-6E99E6F1A65B}"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9BE4936-C2E0-4A95-AB82-CEDD294E0133}" type="datetimeFigureOut">
              <a:rPr lang="ru-RU" smtClean="0"/>
              <a:t>08.10.2014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631E84DA-16E7-49F6-B4EF-6E99E6F1A65B}" type="slidenum">
              <a:rPr lang="ru-RU" smtClean="0"/>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99BE4936-C2E0-4A95-AB82-CEDD294E0133}" type="datetimeFigureOut">
              <a:rPr lang="ru-RU" smtClean="0"/>
              <a:t>08.10.2014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a:xfrm>
            <a:off x="8077200" y="6356350"/>
            <a:ext cx="609600" cy="365125"/>
          </a:xfrm>
        </p:spPr>
        <p:txBody>
          <a:bodyPr/>
          <a:lstStyle/>
          <a:p>
            <a:fld id="{631E84DA-16E7-49F6-B4EF-6E99E6F1A65B}" type="slidenum">
              <a:rPr lang="ru-RU" smtClean="0"/>
              <a:t>‹#›</a:t>
            </a:fld>
            <a:endParaRPr lang="ru-RU" dirty="0"/>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dirty="0"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9BE4936-C2E0-4A95-AB82-CEDD294E0133}" type="datetimeFigureOut">
              <a:rPr lang="ru-RU" smtClean="0"/>
              <a:t>08.10.2014</a:t>
            </a:fld>
            <a:endParaRPr lang="ru-RU" dirty="0"/>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dirty="0"/>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31E84DA-16E7-49F6-B4EF-6E99E6F1A65B}" type="slidenum">
              <a:rPr lang="ru-RU" smtClean="0"/>
              <a:t>‹#›</a:t>
            </a:fld>
            <a:endParaRPr lang="ru-RU" dirty="0"/>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75856" y="188640"/>
            <a:ext cx="2804936" cy="1828800"/>
          </a:xfrm>
        </p:spPr>
        <p:txBody>
          <a:bodyPr/>
          <a:lstStyle/>
          <a:p>
            <a:r>
              <a:rPr lang="uk-UA" dirty="0" smtClean="0">
                <a:solidFill>
                  <a:srgbClr val="00B050"/>
                </a:solidFill>
              </a:rPr>
              <a:t>Біоніка.</a:t>
            </a:r>
            <a:endParaRPr lang="ru-RU" dirty="0">
              <a:solidFill>
                <a:srgbClr val="00B050"/>
              </a:solidFill>
            </a:endParaRPr>
          </a:p>
        </p:txBody>
      </p:sp>
      <p:sp>
        <p:nvSpPr>
          <p:cNvPr id="3" name="Подзаголовок 2"/>
          <p:cNvSpPr>
            <a:spLocks noGrp="1"/>
          </p:cNvSpPr>
          <p:nvPr>
            <p:ph type="subTitle" idx="1"/>
          </p:nvPr>
        </p:nvSpPr>
        <p:spPr>
          <a:xfrm>
            <a:off x="1547664" y="5661248"/>
            <a:ext cx="7596336" cy="1196752"/>
          </a:xfrm>
        </p:spPr>
        <p:txBody>
          <a:bodyPr/>
          <a:lstStyle/>
          <a:p>
            <a:r>
              <a:rPr lang="uk-UA" dirty="0" smtClean="0">
                <a:solidFill>
                  <a:srgbClr val="002060"/>
                </a:solidFill>
              </a:rPr>
              <a:t>Виконала учениця 9-А класу</a:t>
            </a:r>
          </a:p>
          <a:p>
            <a:r>
              <a:rPr lang="uk-UA" dirty="0" smtClean="0">
                <a:solidFill>
                  <a:srgbClr val="002060"/>
                </a:solidFill>
              </a:rPr>
              <a:t>Бабенко Єлизавета</a:t>
            </a:r>
            <a:endParaRPr lang="ru-RU" dirty="0">
              <a:solidFill>
                <a:srgbClr val="002060"/>
              </a:solidFill>
            </a:endParaRPr>
          </a:p>
        </p:txBody>
      </p:sp>
      <p:sp>
        <p:nvSpPr>
          <p:cNvPr id="60418" name="AutoShape 2" descr="http://subserver5.gdz4you.com/presentations/presentations_slide.php?id=3335&amp;slidenum=6&amp;slidetype=fullslid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dirty="0"/>
          </a:p>
        </p:txBody>
      </p:sp>
      <p:sp>
        <p:nvSpPr>
          <p:cNvPr id="60420" name="AutoShape 4" descr="http://subserver5.gdz4you.com/presentations/presentations_slide.php?id=3335&amp;slidenum=6&amp;slidetype=fullslid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dirty="0"/>
          </a:p>
        </p:txBody>
      </p:sp>
      <p:pic>
        <p:nvPicPr>
          <p:cNvPr id="60422" name="Picture 6" descr="eMercedesBenz - The Unofficial Mercedes-Benz Weblog"/>
          <p:cNvPicPr>
            <a:picLocks noChangeAspect="1" noChangeArrowheads="1"/>
          </p:cNvPicPr>
          <p:nvPr/>
        </p:nvPicPr>
        <p:blipFill>
          <a:blip r:embed="rId2" cstate="print"/>
          <a:srcRect/>
          <a:stretch>
            <a:fillRect/>
          </a:stretch>
        </p:blipFill>
        <p:spPr bwMode="auto">
          <a:xfrm>
            <a:off x="2627784" y="2348880"/>
            <a:ext cx="4644008" cy="3059241"/>
          </a:xfrm>
          <a:prstGeom prst="rect">
            <a:avLst/>
          </a:prstGeom>
          <a:noFill/>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04664"/>
            <a:ext cx="8229600" cy="1143000"/>
          </a:xfrm>
        </p:spPr>
        <p:txBody>
          <a:bodyPr/>
          <a:lstStyle/>
          <a:p>
            <a:r>
              <a:rPr lang="uk-UA" dirty="0" smtClean="0"/>
              <a:t>   Напрями розвитку біоніки</a:t>
            </a:r>
            <a:endParaRPr lang="ru-RU" dirty="0"/>
          </a:p>
        </p:txBody>
      </p:sp>
      <p:sp>
        <p:nvSpPr>
          <p:cNvPr id="3" name="Содержимое 2"/>
          <p:cNvSpPr>
            <a:spLocks noGrp="1"/>
          </p:cNvSpPr>
          <p:nvPr>
            <p:ph idx="1"/>
          </p:nvPr>
        </p:nvSpPr>
        <p:spPr>
          <a:xfrm>
            <a:off x="457200" y="1772816"/>
            <a:ext cx="8229600" cy="4551784"/>
          </a:xfrm>
        </p:spPr>
        <p:txBody>
          <a:bodyPr/>
          <a:lstStyle/>
          <a:p>
            <a:r>
              <a:rPr lang="uk-UA" dirty="0" smtClean="0"/>
              <a:t>Побутова біоніка – відтворює форму, запах, дизайн природних об’єктів у виробах повсякденного вжитку.</a:t>
            </a:r>
          </a:p>
          <a:p>
            <a:pPr>
              <a:buNone/>
            </a:pPr>
            <a:r>
              <a:rPr lang="uk-UA" dirty="0" smtClean="0"/>
              <a:t>   Приклади </a:t>
            </a:r>
            <a:r>
              <a:rPr lang="uk-UA" dirty="0" smtClean="0"/>
              <a:t>:  килимове покриття – трав’яний газон; плафони освітлювальних приладів – квіти; форма окремих частин меблів чи декору; рослинний орнамент </a:t>
            </a:r>
            <a:r>
              <a:rPr lang="uk-UA" dirty="0" err="1" smtClean="0"/>
              <a:t>обоїв</a:t>
            </a:r>
            <a:r>
              <a:rPr lang="uk-UA" dirty="0" smtClean="0"/>
              <a:t> та текстилю; фасони одягу, </a:t>
            </a:r>
            <a:r>
              <a:rPr lang="uk-UA" dirty="0" err="1" smtClean="0"/>
              <a:t>освіжувач</a:t>
            </a:r>
            <a:r>
              <a:rPr lang="uk-UA" dirty="0" smtClean="0"/>
              <a:t> повітря чи миючі засоби з рослинним запахом, тощо.</a:t>
            </a:r>
          </a:p>
          <a:p>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143000"/>
          </a:xfrm>
        </p:spPr>
        <p:txBody>
          <a:bodyPr/>
          <a:lstStyle/>
          <a:p>
            <a:r>
              <a:rPr lang="uk-UA" dirty="0" smtClean="0"/>
              <a:t>             Побутова біоніка</a:t>
            </a:r>
            <a:endParaRPr lang="ru-RU" dirty="0"/>
          </a:p>
        </p:txBody>
      </p:sp>
      <p:pic>
        <p:nvPicPr>
          <p:cNvPr id="71682" name="Picture 2" descr="Бионические формы в создании предметной среды и интерьера - Культура и искусство"/>
          <p:cNvPicPr>
            <a:picLocks noChangeAspect="1" noChangeArrowheads="1"/>
          </p:cNvPicPr>
          <p:nvPr/>
        </p:nvPicPr>
        <p:blipFill>
          <a:blip r:embed="rId2" cstate="print"/>
          <a:srcRect/>
          <a:stretch>
            <a:fillRect/>
          </a:stretch>
        </p:blipFill>
        <p:spPr bwMode="auto">
          <a:xfrm>
            <a:off x="179512" y="1628800"/>
            <a:ext cx="4128459" cy="3096344"/>
          </a:xfrm>
          <a:prstGeom prst="rect">
            <a:avLst/>
          </a:prstGeom>
          <a:noFill/>
        </p:spPr>
      </p:pic>
      <p:pic>
        <p:nvPicPr>
          <p:cNvPr id="71684" name="Picture 4" descr="Архітектурна біоніка. Застосування біоніки в архітектурі Ремонт квартир"/>
          <p:cNvPicPr>
            <a:picLocks noChangeAspect="1" noChangeArrowheads="1"/>
          </p:cNvPicPr>
          <p:nvPr/>
        </p:nvPicPr>
        <p:blipFill>
          <a:blip r:embed="rId3" cstate="print"/>
          <a:srcRect/>
          <a:stretch>
            <a:fillRect/>
          </a:stretch>
        </p:blipFill>
        <p:spPr bwMode="auto">
          <a:xfrm>
            <a:off x="4499992" y="3261118"/>
            <a:ext cx="4451264" cy="2963272"/>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29600" cy="1143000"/>
          </a:xfrm>
        </p:spPr>
        <p:txBody>
          <a:bodyPr/>
          <a:lstStyle/>
          <a:p>
            <a:r>
              <a:rPr lang="uk-UA" dirty="0" smtClean="0"/>
              <a:t>   Напрями розвитку біоніки</a:t>
            </a:r>
            <a:endParaRPr lang="ru-RU" dirty="0"/>
          </a:p>
        </p:txBody>
      </p:sp>
      <p:sp>
        <p:nvSpPr>
          <p:cNvPr id="3" name="Содержимое 2"/>
          <p:cNvSpPr>
            <a:spLocks noGrp="1"/>
          </p:cNvSpPr>
          <p:nvPr>
            <p:ph idx="1"/>
          </p:nvPr>
        </p:nvSpPr>
        <p:spPr>
          <a:xfrm>
            <a:off x="457200" y="1556792"/>
            <a:ext cx="8229600" cy="4767808"/>
          </a:xfrm>
        </p:spPr>
        <p:txBody>
          <a:bodyPr/>
          <a:lstStyle/>
          <a:p>
            <a:r>
              <a:rPr lang="uk-UA" dirty="0" smtClean="0"/>
              <a:t>Текстильна біоніка – використання природних мотивів у дизайні одягу.</a:t>
            </a:r>
          </a:p>
          <a:p>
            <a:pPr>
              <a:buNone/>
            </a:pPr>
            <a:r>
              <a:rPr lang="uk-UA" dirty="0" smtClean="0"/>
              <a:t> </a:t>
            </a:r>
            <a:r>
              <a:rPr lang="uk-UA" dirty="0" smtClean="0"/>
              <a:t>   Приклади: </a:t>
            </a:r>
            <a:r>
              <a:rPr lang="ru-RU" dirty="0" err="1" smtClean="0"/>
              <a:t>спідниця-тюльпан</a:t>
            </a:r>
            <a:r>
              <a:rPr lang="ru-RU" dirty="0" smtClean="0"/>
              <a:t>, брюки-банан, </a:t>
            </a:r>
            <a:r>
              <a:rPr lang="ru-RU" dirty="0" err="1" smtClean="0"/>
              <a:t>покрій</a:t>
            </a:r>
            <a:r>
              <a:rPr lang="ru-RU" dirty="0" smtClean="0"/>
              <a:t> рукава – </a:t>
            </a:r>
            <a:r>
              <a:rPr lang="ru-RU" dirty="0" err="1" smtClean="0"/>
              <a:t>летюча</a:t>
            </a:r>
            <a:r>
              <a:rPr lang="ru-RU" dirty="0" smtClean="0"/>
              <a:t> </a:t>
            </a:r>
            <a:r>
              <a:rPr lang="ru-RU" dirty="0" err="1" smtClean="0"/>
              <a:t>миша</a:t>
            </a:r>
            <a:r>
              <a:rPr lang="ru-RU" dirty="0" smtClean="0"/>
              <a:t>, </a:t>
            </a:r>
            <a:r>
              <a:rPr lang="ru-RU" dirty="0" err="1" smtClean="0"/>
              <a:t>штучне</a:t>
            </a:r>
            <a:r>
              <a:rPr lang="ru-RU" dirty="0" smtClean="0"/>
              <a:t> </a:t>
            </a:r>
            <a:r>
              <a:rPr lang="ru-RU" dirty="0" err="1" smtClean="0"/>
              <a:t>хутро</a:t>
            </a:r>
            <a:r>
              <a:rPr lang="ru-RU" dirty="0" smtClean="0"/>
              <a:t>, </a:t>
            </a:r>
            <a:r>
              <a:rPr lang="ru-RU" dirty="0" err="1" smtClean="0"/>
              <a:t>штучна</a:t>
            </a:r>
            <a:r>
              <a:rPr lang="ru-RU" dirty="0" smtClean="0"/>
              <a:t> </a:t>
            </a:r>
            <a:r>
              <a:rPr lang="ru-RU" dirty="0" err="1" smtClean="0"/>
              <a:t>шкіра</a:t>
            </a:r>
            <a:r>
              <a:rPr lang="ru-RU" dirty="0" smtClean="0"/>
              <a:t> чи </a:t>
            </a:r>
            <a:r>
              <a:rPr lang="ru-RU" dirty="0" err="1" smtClean="0"/>
              <a:t>оздоблення</a:t>
            </a:r>
            <a:r>
              <a:rPr lang="ru-RU" dirty="0" smtClean="0"/>
              <a:t> </a:t>
            </a:r>
            <a:r>
              <a:rPr lang="ru-RU" dirty="0" err="1" smtClean="0"/>
              <a:t>тканини</a:t>
            </a:r>
            <a:r>
              <a:rPr lang="ru-RU" dirty="0" smtClean="0"/>
              <a:t> під </a:t>
            </a:r>
            <a:r>
              <a:rPr lang="ru-RU" dirty="0" err="1" smtClean="0"/>
              <a:t>шкіру</a:t>
            </a:r>
            <a:r>
              <a:rPr lang="ru-RU" dirty="0" smtClean="0"/>
              <a:t>, широко </a:t>
            </a:r>
            <a:r>
              <a:rPr lang="ru-RU" dirty="0" err="1" smtClean="0"/>
              <a:t>застосовується</a:t>
            </a:r>
            <a:r>
              <a:rPr lang="ru-RU" dirty="0" smtClean="0"/>
              <a:t> </a:t>
            </a:r>
            <a:r>
              <a:rPr lang="ru-RU" dirty="0" err="1" smtClean="0"/>
              <a:t>оздоблення</a:t>
            </a:r>
            <a:r>
              <a:rPr lang="ru-RU" dirty="0" smtClean="0"/>
              <a:t> у вигляді </a:t>
            </a:r>
            <a:r>
              <a:rPr lang="ru-RU" dirty="0" err="1" smtClean="0"/>
              <a:t>штучних</a:t>
            </a:r>
            <a:r>
              <a:rPr lang="ru-RU" dirty="0" smtClean="0"/>
              <a:t> </a:t>
            </a:r>
            <a:r>
              <a:rPr lang="ru-RU" dirty="0" err="1" smtClean="0"/>
              <a:t>квітів</a:t>
            </a:r>
            <a:r>
              <a:rPr lang="ru-RU" dirty="0" smtClean="0"/>
              <a:t>, тощо</a:t>
            </a: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143000"/>
          </a:xfrm>
        </p:spPr>
        <p:txBody>
          <a:bodyPr/>
          <a:lstStyle/>
          <a:p>
            <a:r>
              <a:rPr lang="uk-UA" dirty="0" smtClean="0"/>
              <a:t>          Текстильна біоніка</a:t>
            </a:r>
            <a:endParaRPr lang="ru-RU" dirty="0"/>
          </a:p>
        </p:txBody>
      </p:sp>
      <p:pic>
        <p:nvPicPr>
          <p:cNvPr id="73730" name="Picture 2" descr="Чем хороши брюки-бананы. Лето 2013 в разных образах / Модные тренды / Вещи / МодноНемодно.ру"/>
          <p:cNvPicPr>
            <a:picLocks noChangeAspect="1" noChangeArrowheads="1"/>
          </p:cNvPicPr>
          <p:nvPr/>
        </p:nvPicPr>
        <p:blipFill>
          <a:blip r:embed="rId2" cstate="print"/>
          <a:srcRect/>
          <a:stretch>
            <a:fillRect/>
          </a:stretch>
        </p:blipFill>
        <p:spPr bwMode="auto">
          <a:xfrm>
            <a:off x="0" y="1340768"/>
            <a:ext cx="3048000" cy="3724276"/>
          </a:xfrm>
          <a:prstGeom prst="rect">
            <a:avLst/>
          </a:prstGeom>
          <a:noFill/>
        </p:spPr>
      </p:pic>
      <p:pic>
        <p:nvPicPr>
          <p:cNvPr id="73732" name="Picture 4" descr="сумка - МОДА"/>
          <p:cNvPicPr>
            <a:picLocks noChangeAspect="1" noChangeArrowheads="1"/>
          </p:cNvPicPr>
          <p:nvPr/>
        </p:nvPicPr>
        <p:blipFill>
          <a:blip r:embed="rId3" cstate="print"/>
          <a:srcRect/>
          <a:stretch>
            <a:fillRect/>
          </a:stretch>
        </p:blipFill>
        <p:spPr bwMode="auto">
          <a:xfrm>
            <a:off x="6515200" y="1340768"/>
            <a:ext cx="2628800" cy="2828589"/>
          </a:xfrm>
          <a:prstGeom prst="rect">
            <a:avLst/>
          </a:prstGeom>
          <a:noFill/>
        </p:spPr>
      </p:pic>
      <p:pic>
        <p:nvPicPr>
          <p:cNvPr id="73734" name="Picture 6" descr="Женская кофта &quot;Летучая мышь&quot; осень-зима 2010"/>
          <p:cNvPicPr>
            <a:picLocks noChangeAspect="1" noChangeArrowheads="1"/>
          </p:cNvPicPr>
          <p:nvPr/>
        </p:nvPicPr>
        <p:blipFill>
          <a:blip r:embed="rId4" cstate="print"/>
          <a:srcRect/>
          <a:stretch>
            <a:fillRect/>
          </a:stretch>
        </p:blipFill>
        <p:spPr bwMode="auto">
          <a:xfrm>
            <a:off x="3059832" y="2564904"/>
            <a:ext cx="3456384" cy="3456384"/>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29600" cy="1143000"/>
          </a:xfrm>
        </p:spPr>
        <p:txBody>
          <a:bodyPr/>
          <a:lstStyle/>
          <a:p>
            <a:r>
              <a:rPr lang="uk-UA" dirty="0" smtClean="0"/>
              <a:t>                 </a:t>
            </a:r>
            <a:r>
              <a:rPr lang="uk-UA" dirty="0" smtClean="0"/>
              <a:t> </a:t>
            </a:r>
            <a:r>
              <a:rPr lang="uk-UA" dirty="0" smtClean="0"/>
              <a:t> Висновок</a:t>
            </a:r>
            <a:endParaRPr lang="ru-RU" dirty="0"/>
          </a:p>
        </p:txBody>
      </p:sp>
      <p:sp>
        <p:nvSpPr>
          <p:cNvPr id="3" name="Содержимое 2"/>
          <p:cNvSpPr>
            <a:spLocks noGrp="1"/>
          </p:cNvSpPr>
          <p:nvPr>
            <p:ph idx="1"/>
          </p:nvPr>
        </p:nvSpPr>
        <p:spPr>
          <a:xfrm>
            <a:off x="457200" y="1556792"/>
            <a:ext cx="8229600" cy="4767808"/>
          </a:xfrm>
        </p:spPr>
        <p:txBody>
          <a:bodyPr>
            <a:normAutofit fontScale="92500"/>
          </a:bodyPr>
          <a:lstStyle/>
          <a:p>
            <a:r>
              <a:rPr lang="uk-UA" dirty="0" smtClean="0"/>
              <a:t>Вже давно найсуттєвіші наукові відкриття створюються на межі різних наук. Біоніка якраз і втілює можливості біології, інженерних наук, математики природничих наук, кібернетики.</a:t>
            </a:r>
          </a:p>
          <a:p>
            <a:r>
              <a:rPr lang="uk-UA" dirty="0" smtClean="0"/>
              <a:t>В умовах конкуренції та обмеженої ємності планети проблеми економії матеріалів, сили та часу у виробництві, досягнення оптимальних зручностей та естетичної цінності речей стали причиною особливої уваги дизайнерів та інженерів до можливостей біоніки, бо природні об’єкти мають тенденцію до економії енергії, будівельних матеріалів та часу при високій міцності та надійності конструкції.</a:t>
            </a:r>
          </a:p>
          <a:p>
            <a:pPr>
              <a:buNone/>
            </a:pPr>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052736"/>
            <a:ext cx="8229600" cy="1152128"/>
          </a:xfrm>
        </p:spPr>
        <p:txBody>
          <a:bodyPr/>
          <a:lstStyle/>
          <a:p>
            <a:r>
              <a:rPr lang="uk-UA" dirty="0" smtClean="0">
                <a:solidFill>
                  <a:srgbClr val="FF0000"/>
                </a:solidFill>
              </a:rPr>
              <a:t>             Дякую за увагу!</a:t>
            </a:r>
            <a:endParaRPr lang="ru-RU"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              Біоніка – це..</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 </a:t>
            </a:r>
            <a:r>
              <a:rPr lang="ru-RU" dirty="0" smtClean="0"/>
              <a:t>   </a:t>
            </a:r>
            <a:r>
              <a:rPr lang="ru-RU" dirty="0" smtClean="0"/>
              <a:t>використання</a:t>
            </a:r>
            <a:r>
              <a:rPr lang="ru-RU" dirty="0" smtClean="0"/>
              <a:t> </a:t>
            </a:r>
            <a:r>
              <a:rPr lang="ru-RU" dirty="0" smtClean="0"/>
              <a:t>біологічних</a:t>
            </a:r>
            <a:r>
              <a:rPr lang="ru-RU" dirty="0" smtClean="0"/>
              <a:t> </a:t>
            </a:r>
            <a:r>
              <a:rPr lang="ru-RU" dirty="0" smtClean="0"/>
              <a:t>методів</a:t>
            </a:r>
            <a:r>
              <a:rPr lang="ru-RU" dirty="0" smtClean="0"/>
              <a:t> та структур </a:t>
            </a:r>
            <a:r>
              <a:rPr lang="ru-RU" dirty="0" smtClean="0"/>
              <a:t>для </a:t>
            </a:r>
            <a:r>
              <a:rPr lang="ru-RU" dirty="0" smtClean="0"/>
              <a:t>розробки</a:t>
            </a:r>
            <a:r>
              <a:rPr lang="ru-RU" dirty="0" smtClean="0"/>
              <a:t> </a:t>
            </a:r>
            <a:r>
              <a:rPr lang="ru-RU" dirty="0" smtClean="0"/>
              <a:t>інженерних</a:t>
            </a:r>
            <a:r>
              <a:rPr lang="ru-RU" dirty="0" smtClean="0"/>
              <a:t> </a:t>
            </a:r>
            <a:r>
              <a:rPr lang="ru-RU" dirty="0" smtClean="0"/>
              <a:t>рішень</a:t>
            </a:r>
            <a:r>
              <a:rPr lang="ru-RU" dirty="0" smtClean="0"/>
              <a:t> та </a:t>
            </a:r>
            <a:r>
              <a:rPr lang="ru-RU" dirty="0" smtClean="0"/>
              <a:t>технологічних</a:t>
            </a:r>
            <a:r>
              <a:rPr lang="ru-RU" dirty="0" smtClean="0"/>
              <a:t> </a:t>
            </a:r>
            <a:r>
              <a:rPr lang="ru-RU" dirty="0" smtClean="0"/>
              <a:t>методів</a:t>
            </a:r>
            <a:r>
              <a:rPr lang="ru-RU" dirty="0" smtClean="0"/>
              <a:t>. В 1960 </a:t>
            </a:r>
            <a:r>
              <a:rPr lang="ru-RU" dirty="0" smtClean="0"/>
              <a:t>році</a:t>
            </a:r>
            <a:r>
              <a:rPr lang="ru-RU" dirty="0" smtClean="0"/>
              <a:t> у м. </a:t>
            </a:r>
            <a:r>
              <a:rPr lang="ru-RU" dirty="0" smtClean="0"/>
              <a:t>Дайтон</a:t>
            </a:r>
            <a:r>
              <a:rPr lang="ru-RU" dirty="0" smtClean="0"/>
              <a:t> (США) </a:t>
            </a:r>
            <a:r>
              <a:rPr lang="ru-RU" dirty="0" smtClean="0"/>
              <a:t>відбувся</a:t>
            </a:r>
            <a:r>
              <a:rPr lang="ru-RU" dirty="0" smtClean="0"/>
              <a:t> перший </a:t>
            </a:r>
            <a:r>
              <a:rPr lang="ru-RU" dirty="0" smtClean="0"/>
              <a:t>симпозіум</a:t>
            </a:r>
            <a:r>
              <a:rPr lang="ru-RU" dirty="0" smtClean="0"/>
              <a:t> </a:t>
            </a:r>
            <a:r>
              <a:rPr lang="ru-RU" dirty="0" smtClean="0"/>
              <a:t>біологів</a:t>
            </a:r>
            <a:r>
              <a:rPr lang="ru-RU" dirty="0" smtClean="0"/>
              <a:t>, </a:t>
            </a:r>
            <a:r>
              <a:rPr lang="ru-RU" dirty="0" smtClean="0"/>
              <a:t>інженерів</a:t>
            </a:r>
            <a:r>
              <a:rPr lang="ru-RU" dirty="0" smtClean="0"/>
              <a:t>, </a:t>
            </a:r>
            <a:r>
              <a:rPr lang="ru-RU" dirty="0" smtClean="0"/>
              <a:t>науковців</a:t>
            </a:r>
            <a:r>
              <a:rPr lang="ru-RU" dirty="0" smtClean="0"/>
              <a:t>, які </a:t>
            </a:r>
            <a:r>
              <a:rPr lang="ru-RU" dirty="0" smtClean="0"/>
              <a:t>використовують</a:t>
            </a:r>
            <a:r>
              <a:rPr lang="ru-RU" dirty="0" smtClean="0"/>
              <a:t> в </a:t>
            </a:r>
            <a:r>
              <a:rPr lang="ru-RU" dirty="0" smtClean="0"/>
              <a:t>своїх</a:t>
            </a:r>
            <a:r>
              <a:rPr lang="ru-RU" dirty="0" smtClean="0"/>
              <a:t> </a:t>
            </a:r>
            <a:r>
              <a:rPr lang="ru-RU" dirty="0" smtClean="0"/>
              <a:t>винаходах</a:t>
            </a:r>
            <a:r>
              <a:rPr lang="ru-RU" dirty="0" smtClean="0"/>
              <a:t> </a:t>
            </a:r>
            <a:r>
              <a:rPr lang="ru-RU" dirty="0" smtClean="0"/>
              <a:t>підказки</a:t>
            </a:r>
            <a:r>
              <a:rPr lang="ru-RU" dirty="0" smtClean="0"/>
              <a:t> природи. </a:t>
            </a:r>
            <a:r>
              <a:rPr lang="ru-RU" dirty="0" smtClean="0"/>
              <a:t>Тоді</a:t>
            </a:r>
            <a:r>
              <a:rPr lang="ru-RU" dirty="0" smtClean="0"/>
              <a:t> ж була </a:t>
            </a:r>
            <a:r>
              <a:rPr lang="ru-RU" dirty="0" smtClean="0"/>
              <a:t>офіційно</a:t>
            </a:r>
            <a:r>
              <a:rPr lang="ru-RU" dirty="0" smtClean="0"/>
              <a:t> </a:t>
            </a:r>
            <a:r>
              <a:rPr lang="ru-RU" dirty="0" smtClean="0"/>
              <a:t>визнана</a:t>
            </a:r>
            <a:r>
              <a:rPr lang="ru-RU" dirty="0" smtClean="0"/>
              <a:t> нова наука – </a:t>
            </a:r>
            <a:r>
              <a:rPr lang="ru-RU" dirty="0" smtClean="0"/>
              <a:t>біоніка</a:t>
            </a:r>
            <a:r>
              <a:rPr lang="ru-RU" dirty="0" smtClean="0"/>
              <a:t> – </a:t>
            </a:r>
            <a:r>
              <a:rPr lang="ru-RU" dirty="0" smtClean="0"/>
              <a:t>наука</a:t>
            </a:r>
            <a:r>
              <a:rPr lang="ru-RU" dirty="0" smtClean="0"/>
              <a:t> про </a:t>
            </a:r>
            <a:r>
              <a:rPr lang="ru-RU" dirty="0" smtClean="0"/>
              <a:t>використання</a:t>
            </a:r>
            <a:r>
              <a:rPr lang="ru-RU" dirty="0" smtClean="0"/>
              <a:t> в </a:t>
            </a:r>
            <a:r>
              <a:rPr lang="ru-RU" dirty="0" smtClean="0"/>
              <a:t>технічних</a:t>
            </a:r>
            <a:r>
              <a:rPr lang="ru-RU" dirty="0" smtClean="0"/>
              <a:t> </a:t>
            </a:r>
            <a:r>
              <a:rPr lang="ru-RU" dirty="0" smtClean="0"/>
              <a:t>пристроях</a:t>
            </a:r>
            <a:r>
              <a:rPr lang="ru-RU" dirty="0" smtClean="0"/>
              <a:t> і системах </a:t>
            </a:r>
            <a:r>
              <a:rPr lang="ru-RU" dirty="0" smtClean="0"/>
              <a:t>принципів</a:t>
            </a:r>
            <a:r>
              <a:rPr lang="ru-RU" dirty="0" smtClean="0"/>
              <a:t> </a:t>
            </a:r>
            <a:r>
              <a:rPr lang="ru-RU" dirty="0" smtClean="0"/>
              <a:t>організації</a:t>
            </a:r>
            <a:r>
              <a:rPr lang="ru-RU" dirty="0" smtClean="0"/>
              <a:t>, </a:t>
            </a:r>
            <a:r>
              <a:rPr lang="ru-RU" dirty="0" smtClean="0"/>
              <a:t>властивостей</a:t>
            </a:r>
            <a:r>
              <a:rPr lang="ru-RU" dirty="0" smtClean="0"/>
              <a:t>, </a:t>
            </a:r>
            <a:r>
              <a:rPr lang="ru-RU" dirty="0" smtClean="0"/>
              <a:t>функцій</a:t>
            </a:r>
            <a:r>
              <a:rPr lang="ru-RU" dirty="0" smtClean="0"/>
              <a:t> і структур </a:t>
            </a:r>
            <a:r>
              <a:rPr lang="ru-RU" dirty="0" smtClean="0"/>
              <a:t>живої</a:t>
            </a:r>
            <a:r>
              <a:rPr lang="ru-RU" dirty="0" smtClean="0"/>
              <a:t> природи. З </a:t>
            </a:r>
            <a:r>
              <a:rPr lang="ru-RU" dirty="0" smtClean="0"/>
              <a:t>появою</a:t>
            </a:r>
            <a:r>
              <a:rPr lang="ru-RU" dirty="0" smtClean="0"/>
              <a:t> </a:t>
            </a:r>
            <a:r>
              <a:rPr lang="ru-RU" dirty="0" smtClean="0"/>
              <a:t>комп’ютерів</a:t>
            </a:r>
            <a:r>
              <a:rPr lang="ru-RU" dirty="0" smtClean="0"/>
              <a:t> </a:t>
            </a:r>
            <a:r>
              <a:rPr lang="ru-RU" dirty="0" smtClean="0"/>
              <a:t>інтенсивність</a:t>
            </a:r>
            <a:r>
              <a:rPr lang="ru-RU" dirty="0" smtClean="0"/>
              <a:t> </a:t>
            </a:r>
            <a:r>
              <a:rPr lang="ru-RU" dirty="0" smtClean="0"/>
              <a:t>наукових</a:t>
            </a:r>
            <a:r>
              <a:rPr lang="ru-RU" dirty="0" smtClean="0"/>
              <a:t> </a:t>
            </a:r>
            <a:r>
              <a:rPr lang="ru-RU" dirty="0" smtClean="0"/>
              <a:t>досліджень</a:t>
            </a:r>
            <a:r>
              <a:rPr lang="ru-RU" dirty="0" smtClean="0"/>
              <a:t> та </a:t>
            </a:r>
            <a:r>
              <a:rPr lang="ru-RU" dirty="0" smtClean="0"/>
              <a:t>втілення</a:t>
            </a:r>
            <a:r>
              <a:rPr lang="ru-RU" dirty="0" smtClean="0"/>
              <a:t> </a:t>
            </a:r>
            <a:r>
              <a:rPr lang="ru-RU" dirty="0" smtClean="0"/>
              <a:t>наукових</a:t>
            </a:r>
            <a:r>
              <a:rPr lang="ru-RU" dirty="0" smtClean="0"/>
              <a:t> </a:t>
            </a:r>
            <a:r>
              <a:rPr lang="ru-RU" dirty="0" smtClean="0"/>
              <a:t>досягнень</a:t>
            </a:r>
            <a:r>
              <a:rPr lang="ru-RU" dirty="0" smtClean="0"/>
              <a:t> у </a:t>
            </a:r>
            <a:r>
              <a:rPr lang="ru-RU" dirty="0" smtClean="0"/>
              <a:t>виробництво</a:t>
            </a:r>
            <a:r>
              <a:rPr lang="ru-RU" dirty="0" smtClean="0"/>
              <a:t> </a:t>
            </a:r>
            <a:r>
              <a:rPr lang="ru-RU" dirty="0" smtClean="0"/>
              <a:t>значно</a:t>
            </a:r>
            <a:r>
              <a:rPr lang="ru-RU" dirty="0" smtClean="0"/>
              <a:t> </a:t>
            </a:r>
            <a:r>
              <a:rPr lang="ru-RU" dirty="0" smtClean="0"/>
              <a:t>збільшились</a:t>
            </a:r>
            <a:r>
              <a:rPr lang="ru-RU" dirty="0" smtClean="0"/>
              <a:t>.</a:t>
            </a:r>
            <a:r>
              <a:rPr lang="ru-RU" dirty="0" smtClean="0"/>
              <a:t> </a:t>
            </a:r>
            <a:endParaRPr lang="ru-RU" dirty="0"/>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29600" cy="1143000"/>
          </a:xfrm>
        </p:spPr>
        <p:txBody>
          <a:bodyPr/>
          <a:lstStyle/>
          <a:p>
            <a:r>
              <a:rPr lang="uk-UA" dirty="0" smtClean="0"/>
              <a:t>        Біоніка навколо нас</a:t>
            </a:r>
            <a:endParaRPr lang="ru-RU" dirty="0"/>
          </a:p>
        </p:txBody>
      </p:sp>
      <p:sp>
        <p:nvSpPr>
          <p:cNvPr id="3" name="Содержимое 2"/>
          <p:cNvSpPr>
            <a:spLocks noGrp="1"/>
          </p:cNvSpPr>
          <p:nvPr>
            <p:ph idx="1"/>
          </p:nvPr>
        </p:nvSpPr>
        <p:spPr>
          <a:xfrm>
            <a:off x="467544" y="1628800"/>
            <a:ext cx="7848872" cy="2520280"/>
          </a:xfrm>
        </p:spPr>
        <p:txBody>
          <a:bodyPr>
            <a:normAutofit fontScale="85000" lnSpcReduction="10000"/>
          </a:bodyPr>
          <a:lstStyle/>
          <a:p>
            <a:pPr>
              <a:buNone/>
            </a:pPr>
            <a:r>
              <a:rPr lang="uk-UA" dirty="0" smtClean="0"/>
              <a:t>     В роботах дизайнерів часто можна побачити рослинні мотиви </a:t>
            </a:r>
            <a:r>
              <a:rPr lang="ru-RU" dirty="0" smtClean="0"/>
              <a:t>– рослинний малюнок </a:t>
            </a:r>
            <a:r>
              <a:rPr lang="ru-RU" dirty="0" err="1" smtClean="0"/>
              <a:t>тканини</a:t>
            </a:r>
            <a:r>
              <a:rPr lang="ru-RU" dirty="0" smtClean="0"/>
              <a:t> та </a:t>
            </a:r>
            <a:r>
              <a:rPr lang="ru-RU" dirty="0" err="1" smtClean="0"/>
              <a:t>узорів</a:t>
            </a:r>
            <a:r>
              <a:rPr lang="ru-RU" dirty="0" smtClean="0"/>
              <a:t> для </a:t>
            </a:r>
            <a:r>
              <a:rPr lang="ru-RU" dirty="0" err="1" smtClean="0"/>
              <a:t>вишивання</a:t>
            </a:r>
            <a:r>
              <a:rPr lang="ru-RU" dirty="0" smtClean="0"/>
              <a:t>. </a:t>
            </a:r>
            <a:r>
              <a:rPr lang="ru-RU" dirty="0" err="1" smtClean="0"/>
              <a:t>Професійні</a:t>
            </a:r>
            <a:r>
              <a:rPr lang="ru-RU" dirty="0" smtClean="0"/>
              <a:t> </a:t>
            </a:r>
            <a:r>
              <a:rPr lang="ru-RU" dirty="0" err="1" smtClean="0"/>
              <a:t>дизайнери</a:t>
            </a:r>
            <a:r>
              <a:rPr lang="ru-RU" dirty="0" smtClean="0"/>
              <a:t> </a:t>
            </a:r>
            <a:r>
              <a:rPr lang="ru-RU" dirty="0" err="1" smtClean="0"/>
              <a:t>одягу</a:t>
            </a:r>
            <a:r>
              <a:rPr lang="ru-RU" dirty="0" smtClean="0"/>
              <a:t> також часто </a:t>
            </a:r>
            <a:r>
              <a:rPr lang="ru-RU" dirty="0" err="1" smtClean="0"/>
              <a:t>використовують</a:t>
            </a:r>
            <a:r>
              <a:rPr lang="ru-RU" dirty="0" smtClean="0"/>
              <a:t> у </a:t>
            </a:r>
            <a:r>
              <a:rPr lang="ru-RU" dirty="0" err="1" smtClean="0"/>
              <a:t>своїх</a:t>
            </a:r>
            <a:r>
              <a:rPr lang="ru-RU" dirty="0" smtClean="0"/>
              <a:t> </a:t>
            </a:r>
            <a:r>
              <a:rPr lang="ru-RU" dirty="0" err="1" smtClean="0"/>
              <a:t>виробах</a:t>
            </a:r>
            <a:r>
              <a:rPr lang="ru-RU" dirty="0" smtClean="0"/>
              <a:t> </a:t>
            </a:r>
            <a:r>
              <a:rPr lang="ru-RU" dirty="0" err="1" smtClean="0"/>
              <a:t>природні</a:t>
            </a:r>
            <a:r>
              <a:rPr lang="ru-RU" dirty="0" smtClean="0"/>
              <a:t> теми – </a:t>
            </a:r>
            <a:r>
              <a:rPr lang="ru-RU" dirty="0" err="1" smtClean="0"/>
              <a:t>спідниця-тюльпан</a:t>
            </a:r>
            <a:r>
              <a:rPr lang="ru-RU" dirty="0" smtClean="0"/>
              <a:t>, брюки-банан, </a:t>
            </a:r>
            <a:r>
              <a:rPr lang="ru-RU" dirty="0" err="1" smtClean="0"/>
              <a:t>покрій</a:t>
            </a:r>
            <a:r>
              <a:rPr lang="ru-RU" dirty="0" smtClean="0"/>
              <a:t> рукава – </a:t>
            </a:r>
            <a:r>
              <a:rPr lang="ru-RU" dirty="0" err="1" smtClean="0"/>
              <a:t>летюча</a:t>
            </a:r>
            <a:r>
              <a:rPr lang="ru-RU" dirty="0" smtClean="0"/>
              <a:t> </a:t>
            </a:r>
            <a:r>
              <a:rPr lang="ru-RU" dirty="0" err="1" smtClean="0"/>
              <a:t>миша</a:t>
            </a:r>
            <a:r>
              <a:rPr lang="ru-RU" dirty="0" smtClean="0"/>
              <a:t>, </a:t>
            </a:r>
            <a:r>
              <a:rPr lang="ru-RU" dirty="0" err="1" smtClean="0"/>
              <a:t>штучне</a:t>
            </a:r>
            <a:r>
              <a:rPr lang="ru-RU" dirty="0" smtClean="0"/>
              <a:t> </a:t>
            </a:r>
            <a:r>
              <a:rPr lang="ru-RU" dirty="0" err="1" smtClean="0"/>
              <a:t>хутро</a:t>
            </a:r>
            <a:r>
              <a:rPr lang="ru-RU" dirty="0" smtClean="0"/>
              <a:t>, </a:t>
            </a:r>
            <a:r>
              <a:rPr lang="ru-RU" dirty="0" err="1" smtClean="0"/>
              <a:t>штучна</a:t>
            </a:r>
            <a:r>
              <a:rPr lang="ru-RU" dirty="0" smtClean="0"/>
              <a:t> </a:t>
            </a:r>
            <a:r>
              <a:rPr lang="ru-RU" dirty="0" err="1" smtClean="0"/>
              <a:t>шкіра</a:t>
            </a:r>
            <a:r>
              <a:rPr lang="ru-RU" dirty="0" smtClean="0"/>
              <a:t> чи </a:t>
            </a:r>
            <a:r>
              <a:rPr lang="ru-RU" dirty="0" err="1" smtClean="0"/>
              <a:t>оздоблення</a:t>
            </a:r>
            <a:r>
              <a:rPr lang="ru-RU" dirty="0" smtClean="0"/>
              <a:t> </a:t>
            </a:r>
            <a:r>
              <a:rPr lang="ru-RU" dirty="0" err="1" smtClean="0"/>
              <a:t>тканини</a:t>
            </a:r>
            <a:r>
              <a:rPr lang="ru-RU" dirty="0" smtClean="0"/>
              <a:t> під </a:t>
            </a:r>
            <a:r>
              <a:rPr lang="ru-RU" dirty="0" err="1" smtClean="0"/>
              <a:t>шкіру</a:t>
            </a:r>
            <a:r>
              <a:rPr lang="ru-RU" dirty="0" smtClean="0"/>
              <a:t>, широко </a:t>
            </a:r>
            <a:r>
              <a:rPr lang="ru-RU" dirty="0" err="1" smtClean="0"/>
              <a:t>застосовується</a:t>
            </a:r>
            <a:r>
              <a:rPr lang="ru-RU" dirty="0" smtClean="0"/>
              <a:t> </a:t>
            </a:r>
            <a:r>
              <a:rPr lang="ru-RU" dirty="0" err="1" smtClean="0"/>
              <a:t>оздоблення</a:t>
            </a:r>
            <a:r>
              <a:rPr lang="ru-RU" dirty="0" smtClean="0"/>
              <a:t> у вигляді </a:t>
            </a:r>
            <a:r>
              <a:rPr lang="ru-RU" dirty="0" err="1" smtClean="0"/>
              <a:t>штучних</a:t>
            </a:r>
            <a:r>
              <a:rPr lang="ru-RU" dirty="0" smtClean="0"/>
              <a:t> </a:t>
            </a:r>
            <a:r>
              <a:rPr lang="ru-RU" dirty="0" err="1" smtClean="0"/>
              <a:t>квітів</a:t>
            </a:r>
            <a:r>
              <a:rPr lang="ru-RU" dirty="0" smtClean="0"/>
              <a:t>, </a:t>
            </a:r>
            <a:r>
              <a:rPr lang="ru-RU" dirty="0" smtClean="0"/>
              <a:t>тощо.</a:t>
            </a:r>
            <a:endParaRPr lang="ru-RU" dirty="0"/>
          </a:p>
        </p:txBody>
      </p:sp>
      <p:pic>
        <p:nvPicPr>
          <p:cNvPr id="63490" name="Picture 2" descr="Юбка тюльпан. Построение выкройки. Комментарии : Блоги на КП-Украина"/>
          <p:cNvPicPr>
            <a:picLocks noChangeAspect="1" noChangeArrowheads="1"/>
          </p:cNvPicPr>
          <p:nvPr/>
        </p:nvPicPr>
        <p:blipFill>
          <a:blip r:embed="rId2" cstate="print"/>
          <a:srcRect/>
          <a:stretch>
            <a:fillRect/>
          </a:stretch>
        </p:blipFill>
        <p:spPr bwMode="auto">
          <a:xfrm>
            <a:off x="2555776" y="1772816"/>
            <a:ext cx="3672408" cy="4536504"/>
          </a:xfrm>
          <a:prstGeom prst="rect">
            <a:avLst/>
          </a:prstGeom>
          <a:noFill/>
        </p:spPr>
      </p:pic>
      <p:sp>
        <p:nvSpPr>
          <p:cNvPr id="5" name="Прямоугольник 4"/>
          <p:cNvSpPr/>
          <p:nvPr/>
        </p:nvSpPr>
        <p:spPr>
          <a:xfrm>
            <a:off x="1187624" y="1772816"/>
            <a:ext cx="6696744" cy="3693319"/>
          </a:xfrm>
          <a:prstGeom prst="rect">
            <a:avLst/>
          </a:prstGeom>
        </p:spPr>
        <p:txBody>
          <a:bodyPr wrap="square">
            <a:spAutoFit/>
          </a:bodyPr>
          <a:lstStyle/>
          <a:p>
            <a:r>
              <a:rPr lang="ru-RU" dirty="0"/>
              <a:t>Не тільки </a:t>
            </a:r>
            <a:r>
              <a:rPr lang="ru-RU" dirty="0" err="1"/>
              <a:t>текстильні</a:t>
            </a:r>
            <a:r>
              <a:rPr lang="ru-RU" dirty="0"/>
              <a:t> </a:t>
            </a:r>
            <a:r>
              <a:rPr lang="ru-RU" dirty="0" err="1"/>
              <a:t>вироби</a:t>
            </a:r>
            <a:r>
              <a:rPr lang="ru-RU" dirty="0"/>
              <a:t>, але </a:t>
            </a:r>
            <a:r>
              <a:rPr lang="ru-RU" dirty="0" err="1"/>
              <a:t>й</a:t>
            </a:r>
            <a:r>
              <a:rPr lang="ru-RU" dirty="0"/>
              <a:t> </a:t>
            </a:r>
            <a:r>
              <a:rPr lang="ru-RU" dirty="0" err="1"/>
              <a:t>технічні</a:t>
            </a:r>
            <a:r>
              <a:rPr lang="ru-RU" dirty="0"/>
              <a:t> </a:t>
            </a:r>
            <a:r>
              <a:rPr lang="ru-RU" dirty="0" err="1"/>
              <a:t>засоби</a:t>
            </a:r>
            <a:r>
              <a:rPr lang="ru-RU" dirty="0"/>
              <a:t> та </a:t>
            </a:r>
            <a:r>
              <a:rPr lang="ru-RU" dirty="0" err="1"/>
              <a:t>будівельні</a:t>
            </a:r>
            <a:r>
              <a:rPr lang="ru-RU" dirty="0"/>
              <a:t> </a:t>
            </a:r>
            <a:r>
              <a:rPr lang="ru-RU" dirty="0" err="1"/>
              <a:t>споруди</a:t>
            </a:r>
            <a:r>
              <a:rPr lang="ru-RU" dirty="0"/>
              <a:t> </a:t>
            </a:r>
            <a:r>
              <a:rPr lang="ru-RU" dirty="0" err="1"/>
              <a:t>зазнають</a:t>
            </a:r>
            <a:r>
              <a:rPr lang="ru-RU" dirty="0"/>
              <a:t> </a:t>
            </a:r>
            <a:r>
              <a:rPr lang="ru-RU" dirty="0" err="1"/>
              <a:t>впливу</a:t>
            </a:r>
            <a:r>
              <a:rPr lang="ru-RU" dirty="0"/>
              <a:t> природних </a:t>
            </a:r>
            <a:r>
              <a:rPr lang="ru-RU" dirty="0" err="1"/>
              <a:t>винаходів</a:t>
            </a:r>
            <a:r>
              <a:rPr lang="ru-RU" dirty="0"/>
              <a:t>. </a:t>
            </a:r>
            <a:r>
              <a:rPr lang="ru-RU" dirty="0" err="1"/>
              <a:t>Адже</a:t>
            </a:r>
            <a:r>
              <a:rPr lang="ru-RU" dirty="0"/>
              <a:t> </a:t>
            </a:r>
            <a:r>
              <a:rPr lang="ru-RU" dirty="0" err="1"/>
              <a:t>природні</a:t>
            </a:r>
            <a:r>
              <a:rPr lang="ru-RU" dirty="0"/>
              <a:t> </a:t>
            </a:r>
            <a:r>
              <a:rPr lang="ru-RU" dirty="0" err="1"/>
              <a:t>форми</a:t>
            </a:r>
            <a:r>
              <a:rPr lang="ru-RU" dirty="0"/>
              <a:t>, </a:t>
            </a:r>
            <a:r>
              <a:rPr lang="ru-RU" dirty="0" err="1"/>
              <a:t>сполучення</a:t>
            </a:r>
            <a:r>
              <a:rPr lang="ru-RU" dirty="0"/>
              <a:t> кольорів, </a:t>
            </a:r>
            <a:r>
              <a:rPr lang="ru-RU" dirty="0" err="1"/>
              <a:t>будова</a:t>
            </a:r>
            <a:r>
              <a:rPr lang="ru-RU" dirty="0"/>
              <a:t> </a:t>
            </a:r>
            <a:r>
              <a:rPr lang="ru-RU" dirty="0" err="1"/>
              <a:t>окремих</a:t>
            </a:r>
            <a:r>
              <a:rPr lang="ru-RU" dirty="0"/>
              <a:t> </a:t>
            </a:r>
            <a:r>
              <a:rPr lang="ru-RU" dirty="0" err="1"/>
              <a:t>елементів</a:t>
            </a:r>
            <a:r>
              <a:rPr lang="ru-RU" dirty="0"/>
              <a:t> та </a:t>
            </a:r>
            <a:r>
              <a:rPr lang="ru-RU" dirty="0" err="1"/>
              <a:t>цілих</a:t>
            </a:r>
            <a:r>
              <a:rPr lang="ru-RU" dirty="0"/>
              <a:t> </a:t>
            </a:r>
            <a:r>
              <a:rPr lang="ru-RU" dirty="0" err="1"/>
              <a:t>організмів</a:t>
            </a:r>
            <a:r>
              <a:rPr lang="ru-RU" dirty="0"/>
              <a:t> </a:t>
            </a:r>
            <a:r>
              <a:rPr lang="ru-RU" dirty="0" err="1"/>
              <a:t>створювалися</a:t>
            </a:r>
            <a:r>
              <a:rPr lang="ru-RU" dirty="0"/>
              <a:t> </a:t>
            </a:r>
            <a:r>
              <a:rPr lang="ru-RU" dirty="0" err="1"/>
              <a:t>тисячоліттями</a:t>
            </a:r>
            <a:r>
              <a:rPr lang="ru-RU" dirty="0"/>
              <a:t>, </a:t>
            </a:r>
            <a:r>
              <a:rPr lang="ru-RU" dirty="0" err="1"/>
              <a:t>пройшли</a:t>
            </a:r>
            <a:r>
              <a:rPr lang="ru-RU" dirty="0"/>
              <a:t> </a:t>
            </a:r>
            <a:r>
              <a:rPr lang="ru-RU" dirty="0" err="1"/>
              <a:t>випробування</a:t>
            </a:r>
            <a:r>
              <a:rPr lang="ru-RU" dirty="0"/>
              <a:t> часом на </a:t>
            </a:r>
            <a:r>
              <a:rPr lang="ru-RU" dirty="0" err="1"/>
              <a:t>надійність</a:t>
            </a:r>
            <a:r>
              <a:rPr lang="ru-RU" dirty="0"/>
              <a:t> та </a:t>
            </a:r>
            <a:r>
              <a:rPr lang="ru-RU" dirty="0" err="1"/>
              <a:t>економічність</a:t>
            </a:r>
            <a:r>
              <a:rPr lang="ru-RU" dirty="0"/>
              <a:t>, є </a:t>
            </a:r>
            <a:r>
              <a:rPr lang="ru-RU" dirty="0" err="1"/>
              <a:t>напрочуд</a:t>
            </a:r>
            <a:r>
              <a:rPr lang="ru-RU" dirty="0"/>
              <a:t> </a:t>
            </a:r>
            <a:r>
              <a:rPr lang="ru-RU" dirty="0" err="1"/>
              <a:t>гармонійними</a:t>
            </a:r>
            <a:r>
              <a:rPr lang="ru-RU" dirty="0"/>
              <a:t>, </a:t>
            </a:r>
            <a:r>
              <a:rPr lang="ru-RU" dirty="0" err="1"/>
              <a:t>естетичними</a:t>
            </a:r>
            <a:r>
              <a:rPr lang="ru-RU" dirty="0"/>
              <a:t>, </a:t>
            </a:r>
            <a:r>
              <a:rPr lang="ru-RU" dirty="0" err="1"/>
              <a:t>зручними</a:t>
            </a:r>
            <a:r>
              <a:rPr lang="ru-RU" dirty="0"/>
              <a:t>. Які </a:t>
            </a:r>
            <a:r>
              <a:rPr lang="ru-RU" dirty="0" err="1"/>
              <a:t>приклади</a:t>
            </a:r>
            <a:r>
              <a:rPr lang="ru-RU" dirty="0"/>
              <a:t> </a:t>
            </a:r>
            <a:r>
              <a:rPr lang="ru-RU" dirty="0" err="1"/>
              <a:t>ви</a:t>
            </a:r>
            <a:r>
              <a:rPr lang="ru-RU" dirty="0"/>
              <a:t> можете </a:t>
            </a:r>
            <a:r>
              <a:rPr lang="ru-RU" dirty="0" err="1"/>
              <a:t>пригадати</a:t>
            </a:r>
            <a:r>
              <a:rPr lang="ru-RU" dirty="0"/>
              <a:t>? ( </a:t>
            </a:r>
            <a:r>
              <a:rPr lang="ru-RU" dirty="0" err="1"/>
              <a:t>гвинтокрил-бабка</a:t>
            </a:r>
            <a:r>
              <a:rPr lang="ru-RU" dirty="0"/>
              <a:t>, </a:t>
            </a:r>
            <a:r>
              <a:rPr lang="ru-RU" dirty="0" err="1"/>
              <a:t>підводний</a:t>
            </a:r>
            <a:r>
              <a:rPr lang="ru-RU" dirty="0"/>
              <a:t> </a:t>
            </a:r>
            <a:r>
              <a:rPr lang="ru-RU" dirty="0" err="1"/>
              <a:t>човен</a:t>
            </a:r>
            <a:r>
              <a:rPr lang="ru-RU" dirty="0"/>
              <a:t> – </a:t>
            </a:r>
            <a:r>
              <a:rPr lang="ru-RU" dirty="0" err="1"/>
              <a:t>дельфін</a:t>
            </a:r>
            <a:r>
              <a:rPr lang="ru-RU" dirty="0"/>
              <a:t>, тощо). </a:t>
            </a:r>
            <a:r>
              <a:rPr lang="ru-RU" dirty="0" err="1"/>
              <a:t>Багато</a:t>
            </a:r>
            <a:r>
              <a:rPr lang="ru-RU" dirty="0"/>
              <a:t> </a:t>
            </a:r>
            <a:r>
              <a:rPr lang="ru-RU" dirty="0" err="1"/>
              <a:t>винахідників</a:t>
            </a:r>
            <a:r>
              <a:rPr lang="ru-RU" dirty="0"/>
              <a:t> минулого, </a:t>
            </a:r>
            <a:r>
              <a:rPr lang="ru-RU" dirty="0" err="1"/>
              <a:t>відомі</a:t>
            </a:r>
            <a:r>
              <a:rPr lang="ru-RU" dirty="0"/>
              <a:t> та </a:t>
            </a:r>
            <a:r>
              <a:rPr lang="ru-RU" dirty="0" err="1"/>
              <a:t>невідомі</a:t>
            </a:r>
            <a:r>
              <a:rPr lang="ru-RU" dirty="0"/>
              <a:t>, </a:t>
            </a:r>
            <a:r>
              <a:rPr lang="ru-RU" dirty="0" err="1"/>
              <a:t>використовували</a:t>
            </a:r>
            <a:r>
              <a:rPr lang="ru-RU" dirty="0"/>
              <a:t> </a:t>
            </a:r>
            <a:r>
              <a:rPr lang="ru-RU" dirty="0" err="1"/>
              <a:t>підказки</a:t>
            </a:r>
            <a:r>
              <a:rPr lang="ru-RU" dirty="0"/>
              <a:t> природи  для </a:t>
            </a:r>
            <a:r>
              <a:rPr lang="ru-RU" dirty="0" err="1"/>
              <a:t>вирішенні</a:t>
            </a:r>
            <a:r>
              <a:rPr lang="ru-RU" dirty="0"/>
              <a:t> </a:t>
            </a:r>
            <a:r>
              <a:rPr lang="ru-RU" dirty="0" err="1"/>
              <a:t>інженерних</a:t>
            </a:r>
            <a:r>
              <a:rPr lang="ru-RU" dirty="0"/>
              <a:t> задач.  Леонардо да </a:t>
            </a:r>
            <a:r>
              <a:rPr lang="ru-RU" dirty="0" err="1"/>
              <a:t>Вінчі</a:t>
            </a:r>
            <a:r>
              <a:rPr lang="ru-RU" dirty="0"/>
              <a:t> </a:t>
            </a:r>
            <a:r>
              <a:rPr lang="ru-RU" dirty="0" err="1"/>
              <a:t>спробував</a:t>
            </a:r>
            <a:r>
              <a:rPr lang="ru-RU" dirty="0"/>
              <a:t> </a:t>
            </a:r>
            <a:r>
              <a:rPr lang="ru-RU" dirty="0" err="1"/>
              <a:t>збудувати</a:t>
            </a:r>
            <a:r>
              <a:rPr lang="ru-RU" dirty="0"/>
              <a:t> </a:t>
            </a:r>
            <a:r>
              <a:rPr lang="ru-RU" dirty="0" err="1"/>
              <a:t>літальний</a:t>
            </a:r>
            <a:r>
              <a:rPr lang="ru-RU" dirty="0"/>
              <a:t> </a:t>
            </a:r>
            <a:r>
              <a:rPr lang="ru-RU" dirty="0" err="1"/>
              <a:t>апарат</a:t>
            </a:r>
            <a:r>
              <a:rPr lang="ru-RU" dirty="0"/>
              <a:t> з </a:t>
            </a:r>
            <a:r>
              <a:rPr lang="ru-RU" dirty="0" err="1"/>
              <a:t>крилами</a:t>
            </a:r>
            <a:r>
              <a:rPr lang="ru-RU" dirty="0"/>
              <a:t>, як у </a:t>
            </a:r>
            <a:r>
              <a:rPr lang="ru-RU" dirty="0" err="1"/>
              <a:t>птахів</a:t>
            </a:r>
            <a:r>
              <a:rPr lang="ru-RU" dirty="0"/>
              <a:t> – </a:t>
            </a:r>
            <a:r>
              <a:rPr lang="ru-RU" dirty="0" err="1"/>
              <a:t>орнітоптер</a:t>
            </a:r>
            <a:r>
              <a:rPr lang="ru-RU" dirty="0"/>
              <a:t>. В </a:t>
            </a:r>
            <a:r>
              <a:rPr lang="ru-RU" dirty="0" err="1"/>
              <a:t>Україні</a:t>
            </a:r>
            <a:r>
              <a:rPr lang="ru-RU" dirty="0"/>
              <a:t> з давніх </a:t>
            </a:r>
            <a:r>
              <a:rPr lang="ru-RU" dirty="0" err="1"/>
              <a:t>віків</a:t>
            </a:r>
            <a:r>
              <a:rPr lang="ru-RU" dirty="0"/>
              <a:t> </a:t>
            </a:r>
            <a:r>
              <a:rPr lang="ru-RU" dirty="0" err="1"/>
              <a:t>відома</a:t>
            </a:r>
            <a:r>
              <a:rPr lang="ru-RU" dirty="0"/>
              <a:t> </a:t>
            </a:r>
            <a:r>
              <a:rPr lang="ru-RU" dirty="0" err="1"/>
              <a:t>конструкція</a:t>
            </a:r>
            <a:r>
              <a:rPr lang="ru-RU" dirty="0"/>
              <a:t> </a:t>
            </a:r>
            <a:r>
              <a:rPr lang="ru-RU" dirty="0" err="1"/>
              <a:t>криниці</a:t>
            </a:r>
            <a:r>
              <a:rPr lang="ru-RU" dirty="0"/>
              <a:t> – журавель.</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gtEl>
                                        <p:attrNameLst>
                                          <p:attrName>fillcolor</p:attrName>
                                        </p:attrNameLst>
                                      </p:cBhvr>
                                      <p:tavLst>
                                        <p:tav tm="0">
                                          <p:val>
                                            <p:clrVal>
                                              <a:schemeClr val="accent2"/>
                                            </p:clrVal>
                                          </p:val>
                                        </p:tav>
                                        <p:tav tm="50000">
                                          <p:val>
                                            <p:clrVal>
                                              <a:schemeClr val="hlink"/>
                                            </p:clrVal>
                                          </p:val>
                                        </p:tav>
                                      </p:tavLst>
                                    </p:anim>
                                    <p:set>
                                      <p:cBhvr>
                                        <p:cTn id="9" dur="8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5" presetClass="exit" presetSubtype="0" fill="hold" nodeType="clickEffect">
                                  <p:stCondLst>
                                    <p:cond delay="0"/>
                                  </p:stCondLst>
                                  <p:childTnLst>
                                    <p:anim calcmode="lin" valueType="num">
                                      <p:cBhvr>
                                        <p:cTn id="13" dur="1000"/>
                                        <p:tgtEl>
                                          <p:spTgt spid="3">
                                            <p:txEl>
                                              <p:pRg st="0" end="0"/>
                                            </p:txEl>
                                          </p:spTgt>
                                        </p:tgtEl>
                                        <p:attrNameLst>
                                          <p:attrName>ppt_w</p:attrName>
                                        </p:attrNameLst>
                                      </p:cBhvr>
                                      <p:tavLst>
                                        <p:tav tm="0">
                                          <p:val>
                                            <p:strVal val="ppt_w"/>
                                          </p:val>
                                        </p:tav>
                                        <p:tav tm="100000">
                                          <p:val>
                                            <p:fltVal val="0"/>
                                          </p:val>
                                        </p:tav>
                                      </p:tavLst>
                                    </p:anim>
                                    <p:anim calcmode="lin" valueType="num">
                                      <p:cBhvr>
                                        <p:cTn id="14" dur="1000"/>
                                        <p:tgtEl>
                                          <p:spTgt spid="3">
                                            <p:txEl>
                                              <p:pRg st="0" end="0"/>
                                            </p:txEl>
                                          </p:spTgt>
                                        </p:tgtEl>
                                        <p:attrNameLst>
                                          <p:attrName>ppt_h</p:attrName>
                                        </p:attrNameLst>
                                      </p:cBhvr>
                                      <p:tavLst>
                                        <p:tav tm="0">
                                          <p:val>
                                            <p:strVal val="ppt_h"/>
                                          </p:val>
                                        </p:tav>
                                        <p:tav tm="100000">
                                          <p:val>
                                            <p:fltVal val="0"/>
                                          </p:val>
                                        </p:tav>
                                      </p:tavLst>
                                    </p:anim>
                                    <p:anim calcmode="lin" valueType="num">
                                      <p:cBhvr>
                                        <p:cTn id="15" dur="1000"/>
                                        <p:tgtEl>
                                          <p:spTgt spid="3">
                                            <p:txEl>
                                              <p:pRg st="0" end="0"/>
                                            </p:txEl>
                                          </p:spTgt>
                                        </p:tgtEl>
                                        <p:attrNameLst>
                                          <p:attrName>ppt_x</p:attrName>
                                        </p:attrNameLst>
                                      </p:cBhvr>
                                      <p:tavLst>
                                        <p:tav tm="0">
                                          <p:val>
                                            <p:strVal val="ppt_x"/>
                                          </p:val>
                                        </p:tav>
                                        <p:tav tm="5000">
                                          <p:val>
                                            <p:strVal val="ppt_x+-0.0500*(ppt_x*0.9511+(1-ppt_y)*0.3090)"/>
                                          </p:val>
                                        </p:tav>
                                        <p:tav tm="10000">
                                          <p:val>
                                            <p:strVal val="ppt_x+-0.1000*(ppt_x*0.8090+(1-ppt_y)*0.5878)"/>
                                          </p:val>
                                        </p:tav>
                                        <p:tav tm="15000">
                                          <p:val>
                                            <p:strVal val="ppt_x+-0.1500*(ppt_x*0.5878+(1-ppt_y)*0.8090)"/>
                                          </p:val>
                                        </p:tav>
                                        <p:tav tm="20000">
                                          <p:val>
                                            <p:strVal val="ppt_x+-0.2000*(ppt_x*0.3090+(1-ppt_y)*0.9511)"/>
                                          </p:val>
                                        </p:tav>
                                        <p:tav tm="25000">
                                          <p:val>
                                            <p:strVal val="ppt_x+-0.2500*(ppt_x*-0.0000+(1-ppt_y)*1.0000)"/>
                                          </p:val>
                                        </p:tav>
                                        <p:tav tm="30000">
                                          <p:val>
                                            <p:strVal val="ppt_x+-0.3000*(ppt_x*-0.3090+(1-ppt_y)*0.9511)"/>
                                          </p:val>
                                        </p:tav>
                                        <p:tav tm="35000">
                                          <p:val>
                                            <p:strVal val="ppt_x+-0.3500*(ppt_x*-0.5878+(1-ppt_y)*0.8090)"/>
                                          </p:val>
                                        </p:tav>
                                        <p:tav tm="40000">
                                          <p:val>
                                            <p:strVal val="ppt_x+-0.4000*(ppt_x*-0.8090+(1-ppt_y)*0.5878)"/>
                                          </p:val>
                                        </p:tav>
                                        <p:tav tm="45000">
                                          <p:val>
                                            <p:strVal val="ppt_x+-0.4500*(ppt_x*-0.9511+(1-ppt_y)*0.3090)"/>
                                          </p:val>
                                        </p:tav>
                                        <p:tav tm="50000">
                                          <p:val>
                                            <p:strVal val="ppt_x+-0.5000*(ppt_x*-1.0000+(1-ppt_y)*-0.0000)"/>
                                          </p:val>
                                        </p:tav>
                                        <p:tav tm="55000">
                                          <p:val>
                                            <p:strVal val="ppt_x+-0.5500*(ppt_x*-0.9511+(1-ppt_y)*-0.3090)"/>
                                          </p:val>
                                        </p:tav>
                                        <p:tav tm="60000">
                                          <p:val>
                                            <p:strVal val="ppt_x+-0.6000*(ppt_x*-0.8090+(1-ppt_y)*-0.5878)"/>
                                          </p:val>
                                        </p:tav>
                                        <p:tav tm="65000">
                                          <p:val>
                                            <p:strVal val="ppt_x+-0.6500*(ppt_x*-0.5878+(1-ppt_y)*-0.8090)"/>
                                          </p:val>
                                        </p:tav>
                                        <p:tav tm="70000">
                                          <p:val>
                                            <p:strVal val="ppt_x+-0.7000*(ppt_x*-0.3090+(1-ppt_y)*-0.9511)"/>
                                          </p:val>
                                        </p:tav>
                                        <p:tav tm="75000">
                                          <p:val>
                                            <p:strVal val="ppt_x+-0.7500*(ppt_x*0.0000+(1-ppt_y)*-1.0000)"/>
                                          </p:val>
                                        </p:tav>
                                        <p:tav tm="80000">
                                          <p:val>
                                            <p:strVal val="ppt_x+-0.8000*(ppt_x*0.3090+(1-ppt_y)*-0.9511)"/>
                                          </p:val>
                                        </p:tav>
                                        <p:tav tm="85000">
                                          <p:val>
                                            <p:strVal val="ppt_x+-0.8500*(ppt_x*0.5878+(1-ppt_y)*-0.8090)"/>
                                          </p:val>
                                        </p:tav>
                                        <p:tav tm="90000">
                                          <p:val>
                                            <p:strVal val="ppt_x+-0.9000*(ppt_x*0.8090+(1-ppt_y)*-0.5878)"/>
                                          </p:val>
                                        </p:tav>
                                        <p:tav tm="95000">
                                          <p:val>
                                            <p:strVal val="ppt_x+-0.9500*(ppt_x*0.9511+(1-ppt_y)*-0.3090)"/>
                                          </p:val>
                                        </p:tav>
                                        <p:tav tm="100000">
                                          <p:val>
                                            <p:strVal val="ppt_x+-1.0000*(ppt_x*1.0000+(1-ppt_y)*0.0000)"/>
                                          </p:val>
                                        </p:tav>
                                      </p:tavLst>
                                    </p:anim>
                                    <p:anim calcmode="lin" valueType="num">
                                      <p:cBhvr>
                                        <p:cTn id="16" dur="1000"/>
                                        <p:tgtEl>
                                          <p:spTgt spid="3">
                                            <p:txEl>
                                              <p:pRg st="0" end="0"/>
                                            </p:txEl>
                                          </p:spTgt>
                                        </p:tgtEl>
                                        <p:attrNameLst>
                                          <p:attrName>ppt_y</p:attrName>
                                        </p:attrNameLst>
                                      </p:cBhvr>
                                      <p:tavLst>
                                        <p:tav tm="0">
                                          <p:val>
                                            <p:strVal val="ppt_y"/>
                                          </p:val>
                                        </p:tav>
                                        <p:tav tm="5000">
                                          <p:val>
                                            <p:strVal val="ppt_y+-0.0500*(ppt_x*0.3090-(1-ppt_y)*0.9511)"/>
                                          </p:val>
                                        </p:tav>
                                        <p:tav tm="10000">
                                          <p:val>
                                            <p:strVal val="ppt_y+-0.1000*(ppt_x*0.5878-(1-ppt_y)*0.8090)"/>
                                          </p:val>
                                        </p:tav>
                                        <p:tav tm="15000">
                                          <p:val>
                                            <p:strVal val="ppt_y+-0.1500*(ppt_x*0.8090-(1-ppt_y)*0.5878)"/>
                                          </p:val>
                                        </p:tav>
                                        <p:tav tm="20000">
                                          <p:val>
                                            <p:strVal val="ppt_y+-0.2000*(ppt_x*0.9511-(1-ppt_y)*0.3090)"/>
                                          </p:val>
                                        </p:tav>
                                        <p:tav tm="25000">
                                          <p:val>
                                            <p:strVal val="ppt_y+-0.2500*(ppt_x*1.0000-(1-ppt_y)*-0.0000)"/>
                                          </p:val>
                                        </p:tav>
                                        <p:tav tm="30000">
                                          <p:val>
                                            <p:strVal val="ppt_y+-0.3000*(ppt_x*0.9511-(1-ppt_y)*-0.3090)"/>
                                          </p:val>
                                        </p:tav>
                                        <p:tav tm="35000">
                                          <p:val>
                                            <p:strVal val="ppt_y+-0.3500*(ppt_x*0.8090-(1-ppt_y)*-0.5878)"/>
                                          </p:val>
                                        </p:tav>
                                        <p:tav tm="40000">
                                          <p:val>
                                            <p:strVal val="ppt_y+-0.4000*(ppt_x*0.5878-(1-ppt_y)*-0.8090)"/>
                                          </p:val>
                                        </p:tav>
                                        <p:tav tm="45000">
                                          <p:val>
                                            <p:strVal val="ppt_y+-0.4500*(ppt_x*0.3090-(1-ppt_y)*-0.9511)"/>
                                          </p:val>
                                        </p:tav>
                                        <p:tav tm="50000">
                                          <p:val>
                                            <p:strVal val="ppt_y+-0.5000*(ppt_x*-0.0000-(1-ppt_y)*-1.0000)"/>
                                          </p:val>
                                        </p:tav>
                                        <p:tav tm="55000">
                                          <p:val>
                                            <p:strVal val="ppt_y+-0.5500*(ppt_x*-0.3090-(1-ppt_y)*-0.9511)"/>
                                          </p:val>
                                        </p:tav>
                                        <p:tav tm="60000">
                                          <p:val>
                                            <p:strVal val="ppt_y+-0.6000*(ppt_x*-0.5878-(1-ppt_y)*-0.8090)"/>
                                          </p:val>
                                        </p:tav>
                                        <p:tav tm="65000">
                                          <p:val>
                                            <p:strVal val="ppt_y+-0.6500*(ppt_x*-0.8090-(1-ppt_y)*-0.5878)"/>
                                          </p:val>
                                        </p:tav>
                                        <p:tav tm="70000">
                                          <p:val>
                                            <p:strVal val="ppt_y+-0.7000*(ppt_x*-0.9511-(1-ppt_y)*-0.3090)"/>
                                          </p:val>
                                        </p:tav>
                                        <p:tav tm="75000">
                                          <p:val>
                                            <p:strVal val="ppt_y+-0.7500*(ppt_x*-1.0000-(1-ppt_y)*0.0000)"/>
                                          </p:val>
                                        </p:tav>
                                        <p:tav tm="80000">
                                          <p:val>
                                            <p:strVal val="ppt_y+-0.8000*(ppt_x*-0.9511-(1-ppt_y)*0.3090)"/>
                                          </p:val>
                                        </p:tav>
                                        <p:tav tm="85000">
                                          <p:val>
                                            <p:strVal val="ppt_y+-0.8500*(ppt_x*-0.8090-(1-ppt_y)*0.5878)"/>
                                          </p:val>
                                        </p:tav>
                                        <p:tav tm="90000">
                                          <p:val>
                                            <p:strVal val="ppt_y+-0.9000*(ppt_x*-0.5878-(1-ppt_y)*0.8090)"/>
                                          </p:val>
                                        </p:tav>
                                        <p:tav tm="95000">
                                          <p:val>
                                            <p:strVal val="ppt_y+-0.9500*(ppt_x*-0.3090-(1-ppt_y)*0.9511)"/>
                                          </p:val>
                                        </p:tav>
                                        <p:tav tm="100000">
                                          <p:val>
                                            <p:strVal val="ppt_y+-1.0000*(ppt_x*0.0000-(1-ppt_y)*1.0000)"/>
                                          </p:val>
                                        </p:tav>
                                      </p:tavLst>
                                    </p:anim>
                                    <p:set>
                                      <p:cBhvr>
                                        <p:cTn id="17"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3490"/>
                                        </p:tgtEl>
                                        <p:attrNameLst>
                                          <p:attrName>style.visibility</p:attrName>
                                        </p:attrNameLst>
                                      </p:cBhvr>
                                      <p:to>
                                        <p:strVal val="visible"/>
                                      </p:to>
                                    </p:set>
                                    <p:animEffect transition="in" filter="blinds(horizontal)">
                                      <p:cBhvr>
                                        <p:cTn id="22" dur="500"/>
                                        <p:tgtEl>
                                          <p:spTgt spid="63490"/>
                                        </p:tgtEl>
                                      </p:cBhvr>
                                    </p:animEffect>
                                  </p:childTnLst>
                                </p:cTn>
                              </p:par>
                            </p:childTnLst>
                          </p:cTn>
                        </p:par>
                      </p:childTnLst>
                    </p:cTn>
                  </p:par>
                  <p:par>
                    <p:cTn id="23" fill="hold">
                      <p:stCondLst>
                        <p:cond delay="indefinite"/>
                      </p:stCondLst>
                      <p:childTnLst>
                        <p:par>
                          <p:cTn id="24" fill="hold">
                            <p:stCondLst>
                              <p:cond delay="0"/>
                            </p:stCondLst>
                            <p:childTnLst>
                              <p:par>
                                <p:cTn id="25" presetID="15" presetClass="exit" presetSubtype="0" fill="hold" nodeType="clickEffect">
                                  <p:stCondLst>
                                    <p:cond delay="0"/>
                                  </p:stCondLst>
                                  <p:childTnLst>
                                    <p:anim calcmode="lin" valueType="num">
                                      <p:cBhvr>
                                        <p:cTn id="26" dur="1000"/>
                                        <p:tgtEl>
                                          <p:spTgt spid="63490"/>
                                        </p:tgtEl>
                                        <p:attrNameLst>
                                          <p:attrName>ppt_w</p:attrName>
                                        </p:attrNameLst>
                                      </p:cBhvr>
                                      <p:tavLst>
                                        <p:tav tm="0">
                                          <p:val>
                                            <p:strVal val="ppt_w"/>
                                          </p:val>
                                        </p:tav>
                                        <p:tav tm="100000">
                                          <p:val>
                                            <p:fltVal val="0"/>
                                          </p:val>
                                        </p:tav>
                                      </p:tavLst>
                                    </p:anim>
                                    <p:anim calcmode="lin" valueType="num">
                                      <p:cBhvr>
                                        <p:cTn id="27" dur="1000"/>
                                        <p:tgtEl>
                                          <p:spTgt spid="63490"/>
                                        </p:tgtEl>
                                        <p:attrNameLst>
                                          <p:attrName>ppt_h</p:attrName>
                                        </p:attrNameLst>
                                      </p:cBhvr>
                                      <p:tavLst>
                                        <p:tav tm="0">
                                          <p:val>
                                            <p:strVal val="ppt_h"/>
                                          </p:val>
                                        </p:tav>
                                        <p:tav tm="100000">
                                          <p:val>
                                            <p:fltVal val="0"/>
                                          </p:val>
                                        </p:tav>
                                      </p:tavLst>
                                    </p:anim>
                                    <p:anim calcmode="lin" valueType="num">
                                      <p:cBhvr>
                                        <p:cTn id="28" dur="1000"/>
                                        <p:tgtEl>
                                          <p:spTgt spid="63490"/>
                                        </p:tgtEl>
                                        <p:attrNameLst>
                                          <p:attrName>ppt_x</p:attrName>
                                        </p:attrNameLst>
                                      </p:cBhvr>
                                      <p:tavLst>
                                        <p:tav tm="0">
                                          <p:val>
                                            <p:strVal val="ppt_x"/>
                                          </p:val>
                                        </p:tav>
                                        <p:tav tm="5000">
                                          <p:val>
                                            <p:strVal val="ppt_x+-0.0500*(ppt_x*0.9511+(1-ppt_y)*0.3090)"/>
                                          </p:val>
                                        </p:tav>
                                        <p:tav tm="10000">
                                          <p:val>
                                            <p:strVal val="ppt_x+-0.1000*(ppt_x*0.8090+(1-ppt_y)*0.5878)"/>
                                          </p:val>
                                        </p:tav>
                                        <p:tav tm="15000">
                                          <p:val>
                                            <p:strVal val="ppt_x+-0.1500*(ppt_x*0.5878+(1-ppt_y)*0.8090)"/>
                                          </p:val>
                                        </p:tav>
                                        <p:tav tm="20000">
                                          <p:val>
                                            <p:strVal val="ppt_x+-0.2000*(ppt_x*0.3090+(1-ppt_y)*0.9511)"/>
                                          </p:val>
                                        </p:tav>
                                        <p:tav tm="25000">
                                          <p:val>
                                            <p:strVal val="ppt_x+-0.2500*(ppt_x*-0.0000+(1-ppt_y)*1.0000)"/>
                                          </p:val>
                                        </p:tav>
                                        <p:tav tm="30000">
                                          <p:val>
                                            <p:strVal val="ppt_x+-0.3000*(ppt_x*-0.3090+(1-ppt_y)*0.9511)"/>
                                          </p:val>
                                        </p:tav>
                                        <p:tav tm="35000">
                                          <p:val>
                                            <p:strVal val="ppt_x+-0.3500*(ppt_x*-0.5878+(1-ppt_y)*0.8090)"/>
                                          </p:val>
                                        </p:tav>
                                        <p:tav tm="40000">
                                          <p:val>
                                            <p:strVal val="ppt_x+-0.4000*(ppt_x*-0.8090+(1-ppt_y)*0.5878)"/>
                                          </p:val>
                                        </p:tav>
                                        <p:tav tm="45000">
                                          <p:val>
                                            <p:strVal val="ppt_x+-0.4500*(ppt_x*-0.9511+(1-ppt_y)*0.3090)"/>
                                          </p:val>
                                        </p:tav>
                                        <p:tav tm="50000">
                                          <p:val>
                                            <p:strVal val="ppt_x+-0.5000*(ppt_x*-1.0000+(1-ppt_y)*-0.0000)"/>
                                          </p:val>
                                        </p:tav>
                                        <p:tav tm="55000">
                                          <p:val>
                                            <p:strVal val="ppt_x+-0.5500*(ppt_x*-0.9511+(1-ppt_y)*-0.3090)"/>
                                          </p:val>
                                        </p:tav>
                                        <p:tav tm="60000">
                                          <p:val>
                                            <p:strVal val="ppt_x+-0.6000*(ppt_x*-0.8090+(1-ppt_y)*-0.5878)"/>
                                          </p:val>
                                        </p:tav>
                                        <p:tav tm="65000">
                                          <p:val>
                                            <p:strVal val="ppt_x+-0.6500*(ppt_x*-0.5878+(1-ppt_y)*-0.8090)"/>
                                          </p:val>
                                        </p:tav>
                                        <p:tav tm="70000">
                                          <p:val>
                                            <p:strVal val="ppt_x+-0.7000*(ppt_x*-0.3090+(1-ppt_y)*-0.9511)"/>
                                          </p:val>
                                        </p:tav>
                                        <p:tav tm="75000">
                                          <p:val>
                                            <p:strVal val="ppt_x+-0.7500*(ppt_x*0.0000+(1-ppt_y)*-1.0000)"/>
                                          </p:val>
                                        </p:tav>
                                        <p:tav tm="80000">
                                          <p:val>
                                            <p:strVal val="ppt_x+-0.8000*(ppt_x*0.3090+(1-ppt_y)*-0.9511)"/>
                                          </p:val>
                                        </p:tav>
                                        <p:tav tm="85000">
                                          <p:val>
                                            <p:strVal val="ppt_x+-0.8500*(ppt_x*0.5878+(1-ppt_y)*-0.8090)"/>
                                          </p:val>
                                        </p:tav>
                                        <p:tav tm="90000">
                                          <p:val>
                                            <p:strVal val="ppt_x+-0.9000*(ppt_x*0.8090+(1-ppt_y)*-0.5878)"/>
                                          </p:val>
                                        </p:tav>
                                        <p:tav tm="95000">
                                          <p:val>
                                            <p:strVal val="ppt_x+-0.9500*(ppt_x*0.9511+(1-ppt_y)*-0.3090)"/>
                                          </p:val>
                                        </p:tav>
                                        <p:tav tm="100000">
                                          <p:val>
                                            <p:strVal val="ppt_x+-1.0000*(ppt_x*1.0000+(1-ppt_y)*0.0000)"/>
                                          </p:val>
                                        </p:tav>
                                      </p:tavLst>
                                    </p:anim>
                                    <p:anim calcmode="lin" valueType="num">
                                      <p:cBhvr>
                                        <p:cTn id="29" dur="1000"/>
                                        <p:tgtEl>
                                          <p:spTgt spid="63490"/>
                                        </p:tgtEl>
                                        <p:attrNameLst>
                                          <p:attrName>ppt_y</p:attrName>
                                        </p:attrNameLst>
                                      </p:cBhvr>
                                      <p:tavLst>
                                        <p:tav tm="0">
                                          <p:val>
                                            <p:strVal val="ppt_y"/>
                                          </p:val>
                                        </p:tav>
                                        <p:tav tm="5000">
                                          <p:val>
                                            <p:strVal val="ppt_y+-0.0500*(ppt_x*0.3090-(1-ppt_y)*0.9511)"/>
                                          </p:val>
                                        </p:tav>
                                        <p:tav tm="10000">
                                          <p:val>
                                            <p:strVal val="ppt_y+-0.1000*(ppt_x*0.5878-(1-ppt_y)*0.8090)"/>
                                          </p:val>
                                        </p:tav>
                                        <p:tav tm="15000">
                                          <p:val>
                                            <p:strVal val="ppt_y+-0.1500*(ppt_x*0.8090-(1-ppt_y)*0.5878)"/>
                                          </p:val>
                                        </p:tav>
                                        <p:tav tm="20000">
                                          <p:val>
                                            <p:strVal val="ppt_y+-0.2000*(ppt_x*0.9511-(1-ppt_y)*0.3090)"/>
                                          </p:val>
                                        </p:tav>
                                        <p:tav tm="25000">
                                          <p:val>
                                            <p:strVal val="ppt_y+-0.2500*(ppt_x*1.0000-(1-ppt_y)*-0.0000)"/>
                                          </p:val>
                                        </p:tav>
                                        <p:tav tm="30000">
                                          <p:val>
                                            <p:strVal val="ppt_y+-0.3000*(ppt_x*0.9511-(1-ppt_y)*-0.3090)"/>
                                          </p:val>
                                        </p:tav>
                                        <p:tav tm="35000">
                                          <p:val>
                                            <p:strVal val="ppt_y+-0.3500*(ppt_x*0.8090-(1-ppt_y)*-0.5878)"/>
                                          </p:val>
                                        </p:tav>
                                        <p:tav tm="40000">
                                          <p:val>
                                            <p:strVal val="ppt_y+-0.4000*(ppt_x*0.5878-(1-ppt_y)*-0.8090)"/>
                                          </p:val>
                                        </p:tav>
                                        <p:tav tm="45000">
                                          <p:val>
                                            <p:strVal val="ppt_y+-0.4500*(ppt_x*0.3090-(1-ppt_y)*-0.9511)"/>
                                          </p:val>
                                        </p:tav>
                                        <p:tav tm="50000">
                                          <p:val>
                                            <p:strVal val="ppt_y+-0.5000*(ppt_x*-0.0000-(1-ppt_y)*-1.0000)"/>
                                          </p:val>
                                        </p:tav>
                                        <p:tav tm="55000">
                                          <p:val>
                                            <p:strVal val="ppt_y+-0.5500*(ppt_x*-0.3090-(1-ppt_y)*-0.9511)"/>
                                          </p:val>
                                        </p:tav>
                                        <p:tav tm="60000">
                                          <p:val>
                                            <p:strVal val="ppt_y+-0.6000*(ppt_x*-0.5878-(1-ppt_y)*-0.8090)"/>
                                          </p:val>
                                        </p:tav>
                                        <p:tav tm="65000">
                                          <p:val>
                                            <p:strVal val="ppt_y+-0.6500*(ppt_x*-0.8090-(1-ppt_y)*-0.5878)"/>
                                          </p:val>
                                        </p:tav>
                                        <p:tav tm="70000">
                                          <p:val>
                                            <p:strVal val="ppt_y+-0.7000*(ppt_x*-0.9511-(1-ppt_y)*-0.3090)"/>
                                          </p:val>
                                        </p:tav>
                                        <p:tav tm="75000">
                                          <p:val>
                                            <p:strVal val="ppt_y+-0.7500*(ppt_x*-1.0000-(1-ppt_y)*0.0000)"/>
                                          </p:val>
                                        </p:tav>
                                        <p:tav tm="80000">
                                          <p:val>
                                            <p:strVal val="ppt_y+-0.8000*(ppt_x*-0.9511-(1-ppt_y)*0.3090)"/>
                                          </p:val>
                                        </p:tav>
                                        <p:tav tm="85000">
                                          <p:val>
                                            <p:strVal val="ppt_y+-0.8500*(ppt_x*-0.8090-(1-ppt_y)*0.5878)"/>
                                          </p:val>
                                        </p:tav>
                                        <p:tav tm="90000">
                                          <p:val>
                                            <p:strVal val="ppt_y+-0.9000*(ppt_x*-0.5878-(1-ppt_y)*0.8090)"/>
                                          </p:val>
                                        </p:tav>
                                        <p:tav tm="95000">
                                          <p:val>
                                            <p:strVal val="ppt_y+-0.9500*(ppt_x*-0.3090-(1-ppt_y)*0.9511)"/>
                                          </p:val>
                                        </p:tav>
                                        <p:tav tm="100000">
                                          <p:val>
                                            <p:strVal val="ppt_y+-1.0000*(ppt_x*0.0000-(1-ppt_y)*1.0000)"/>
                                          </p:val>
                                        </p:tav>
                                      </p:tavLst>
                                    </p:anim>
                                    <p:set>
                                      <p:cBhvr>
                                        <p:cTn id="30" dur="1" fill="hold">
                                          <p:stCondLst>
                                            <p:cond delay="999"/>
                                          </p:stCondLst>
                                        </p:cTn>
                                        <p:tgtEl>
                                          <p:spTgt spid="63490"/>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34" presetClass="entr" presetSubtype="0" fill="hold" nodeType="clickEffect">
                                  <p:stCondLst>
                                    <p:cond delay="0"/>
                                  </p:stCondLst>
                                  <p:childTnLst>
                                    <p:set>
                                      <p:cBhvr>
                                        <p:cTn id="34" dur="1" fill="hold">
                                          <p:stCondLst>
                                            <p:cond delay="0"/>
                                          </p:stCondLst>
                                        </p:cTn>
                                        <p:tgtEl>
                                          <p:spTgt spid="5">
                                            <p:txEl>
                                              <p:pRg st="0" end="0"/>
                                            </p:txEl>
                                          </p:spTgt>
                                        </p:tgtEl>
                                        <p:attrNameLst>
                                          <p:attrName>style.visibility</p:attrName>
                                        </p:attrNameLst>
                                      </p:cBhvr>
                                      <p:to>
                                        <p:strVal val="visible"/>
                                      </p:to>
                                    </p:set>
                                    <p:anim from="(-#ppt_w/2)" to="(#ppt_x)" calcmode="lin" valueType="num">
                                      <p:cBhvr>
                                        <p:cTn id="35" dur="600" fill="hold">
                                          <p:stCondLst>
                                            <p:cond delay="0"/>
                                          </p:stCondLst>
                                        </p:cTn>
                                        <p:tgtEl>
                                          <p:spTgt spid="5">
                                            <p:txEl>
                                              <p:pRg st="0" end="0"/>
                                            </p:txEl>
                                          </p:spTgt>
                                        </p:tgtEl>
                                        <p:attrNameLst>
                                          <p:attrName>ppt_x</p:attrName>
                                        </p:attrNameLst>
                                      </p:cBhvr>
                                    </p:anim>
                                    <p:anim from="0" to="-1.0" calcmode="lin" valueType="num">
                                      <p:cBhvr>
                                        <p:cTn id="36" dur="200" decel="50000" autoRev="1" fill="hold">
                                          <p:stCondLst>
                                            <p:cond delay="600"/>
                                          </p:stCondLst>
                                        </p:cTn>
                                        <p:tgtEl>
                                          <p:spTgt spid="5">
                                            <p:txEl>
                                              <p:pRg st="0" end="0"/>
                                            </p:txEl>
                                          </p:spTgt>
                                        </p:tgtEl>
                                        <p:attrNameLst>
                                          <p:attrName>xshear</p:attrName>
                                        </p:attrNameLst>
                                      </p:cBhvr>
                                    </p:anim>
                                    <p:animScale>
                                      <p:cBhvr>
                                        <p:cTn id="37" dur="200" decel="100000" autoRev="1" fill="hold">
                                          <p:stCondLst>
                                            <p:cond delay="600"/>
                                          </p:stCondLst>
                                        </p:cTn>
                                        <p:tgtEl>
                                          <p:spTgt spid="5">
                                            <p:txEl>
                                              <p:pRg st="0" end="0"/>
                                            </p:txEl>
                                          </p:spTgt>
                                        </p:tgtEl>
                                      </p:cBhvr>
                                      <p:from x="100000" y="100000"/>
                                      <p:to x="80000" y="100000"/>
                                    </p:animScale>
                                    <p:anim by="(#ppt_h/3+#ppt_w*0.1)" calcmode="lin" valueType="num">
                                      <p:cBhvr additive="sum">
                                        <p:cTn id="38" dur="200" decel="100000" autoRev="1" fill="hold">
                                          <p:stCondLst>
                                            <p:cond delay="600"/>
                                          </p:stCondLst>
                                        </p:cTn>
                                        <p:tgtEl>
                                          <p:spTgt spid="5">
                                            <p:txEl>
                                              <p:pRg st="0" end="0"/>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143000"/>
          </a:xfrm>
        </p:spPr>
        <p:txBody>
          <a:bodyPr/>
          <a:lstStyle/>
          <a:p>
            <a:r>
              <a:rPr lang="uk-UA" dirty="0" smtClean="0"/>
              <a:t>   Напрями розвитку біоніки  </a:t>
            </a:r>
            <a:endParaRPr lang="ru-RU" dirty="0"/>
          </a:p>
        </p:txBody>
      </p:sp>
      <p:sp>
        <p:nvSpPr>
          <p:cNvPr id="3" name="Содержимое 2"/>
          <p:cNvSpPr>
            <a:spLocks noGrp="1"/>
          </p:cNvSpPr>
          <p:nvPr>
            <p:ph idx="1"/>
          </p:nvPr>
        </p:nvSpPr>
        <p:spPr>
          <a:xfrm>
            <a:off x="457200" y="1628800"/>
            <a:ext cx="8229600" cy="4968552"/>
          </a:xfrm>
        </p:spPr>
        <p:txBody>
          <a:bodyPr>
            <a:normAutofit fontScale="85000" lnSpcReduction="20000"/>
          </a:bodyPr>
          <a:lstStyle/>
          <a:p>
            <a:r>
              <a:rPr lang="ru-RU" dirty="0" err="1" smtClean="0"/>
              <a:t>Нейробіоніка</a:t>
            </a:r>
            <a:r>
              <a:rPr lang="ru-RU" dirty="0" smtClean="0"/>
              <a:t> </a:t>
            </a:r>
            <a:r>
              <a:rPr lang="ru-RU" dirty="0" smtClean="0"/>
              <a:t>– </a:t>
            </a:r>
            <a:r>
              <a:rPr lang="ru-RU" dirty="0" err="1" smtClean="0"/>
              <a:t>вивчає</a:t>
            </a:r>
            <a:r>
              <a:rPr lang="ru-RU" dirty="0" smtClean="0"/>
              <a:t> роботу </a:t>
            </a:r>
            <a:r>
              <a:rPr lang="ru-RU" dirty="0" err="1" smtClean="0"/>
              <a:t>мозку</a:t>
            </a:r>
            <a:r>
              <a:rPr lang="ru-RU" dirty="0" smtClean="0"/>
              <a:t>, </a:t>
            </a:r>
            <a:r>
              <a:rPr lang="ru-RU" dirty="0" err="1" smtClean="0"/>
              <a:t>пам’яті</a:t>
            </a:r>
            <a:r>
              <a:rPr lang="ru-RU" dirty="0" smtClean="0"/>
              <a:t>, </a:t>
            </a:r>
            <a:r>
              <a:rPr lang="ru-RU" dirty="0" err="1" smtClean="0"/>
              <a:t>зору</a:t>
            </a:r>
            <a:r>
              <a:rPr lang="ru-RU" dirty="0" smtClean="0"/>
              <a:t>, слуху, мови, </a:t>
            </a:r>
            <a:r>
              <a:rPr lang="ru-RU" dirty="0" err="1" smtClean="0"/>
              <a:t>нервову</a:t>
            </a:r>
            <a:r>
              <a:rPr lang="ru-RU" dirty="0" smtClean="0"/>
              <a:t> систему </a:t>
            </a:r>
            <a:r>
              <a:rPr lang="ru-RU" dirty="0" err="1" smtClean="0"/>
              <a:t>живих</a:t>
            </a:r>
            <a:r>
              <a:rPr lang="ru-RU" dirty="0" smtClean="0"/>
              <a:t> </a:t>
            </a:r>
            <a:r>
              <a:rPr lang="ru-RU" dirty="0" err="1" smtClean="0"/>
              <a:t>істот</a:t>
            </a:r>
            <a:r>
              <a:rPr lang="ru-RU" dirty="0" smtClean="0"/>
              <a:t>. Ці </a:t>
            </a:r>
            <a:r>
              <a:rPr lang="ru-RU" dirty="0" err="1" smtClean="0"/>
              <a:t>знання</a:t>
            </a:r>
            <a:r>
              <a:rPr lang="ru-RU" dirty="0" smtClean="0"/>
              <a:t> </a:t>
            </a:r>
            <a:r>
              <a:rPr lang="ru-RU" dirty="0" err="1" smtClean="0"/>
              <a:t>дозволяють</a:t>
            </a:r>
            <a:r>
              <a:rPr lang="ru-RU" dirty="0" smtClean="0"/>
              <a:t> </a:t>
            </a:r>
            <a:r>
              <a:rPr lang="ru-RU" dirty="0" err="1" smtClean="0"/>
              <a:t>вдосконалювати</a:t>
            </a:r>
            <a:r>
              <a:rPr lang="ru-RU" dirty="0" smtClean="0"/>
              <a:t> </a:t>
            </a:r>
            <a:r>
              <a:rPr lang="ru-RU" dirty="0" err="1" smtClean="0"/>
              <a:t>електроніку</a:t>
            </a:r>
            <a:r>
              <a:rPr lang="ru-RU" dirty="0" smtClean="0"/>
              <a:t> та </a:t>
            </a:r>
            <a:r>
              <a:rPr lang="ru-RU" dirty="0" err="1" smtClean="0"/>
              <a:t>обчислювальну</a:t>
            </a:r>
            <a:r>
              <a:rPr lang="ru-RU" dirty="0" smtClean="0"/>
              <a:t> </a:t>
            </a:r>
            <a:r>
              <a:rPr lang="ru-RU" dirty="0" err="1" smtClean="0"/>
              <a:t>техніку</a:t>
            </a:r>
            <a:r>
              <a:rPr lang="ru-RU" dirty="0" smtClean="0"/>
              <a:t>, на </a:t>
            </a:r>
            <a:r>
              <a:rPr lang="ru-RU" dirty="0" err="1" smtClean="0"/>
              <a:t>основі</a:t>
            </a:r>
            <a:r>
              <a:rPr lang="ru-RU" dirty="0" smtClean="0"/>
              <a:t> </a:t>
            </a:r>
            <a:r>
              <a:rPr lang="ru-RU" dirty="0" err="1" smtClean="0"/>
              <a:t>чого</a:t>
            </a:r>
            <a:r>
              <a:rPr lang="ru-RU" dirty="0" smtClean="0"/>
              <a:t> </a:t>
            </a:r>
            <a:r>
              <a:rPr lang="ru-RU" dirty="0" err="1" smtClean="0"/>
              <a:t>створювати</a:t>
            </a:r>
            <a:r>
              <a:rPr lang="ru-RU" dirty="0" smtClean="0"/>
              <a:t> та </a:t>
            </a:r>
            <a:r>
              <a:rPr lang="ru-RU" dirty="0" err="1" smtClean="0"/>
              <a:t>вдосконалювати</a:t>
            </a:r>
            <a:r>
              <a:rPr lang="ru-RU" dirty="0" smtClean="0"/>
              <a:t> </a:t>
            </a:r>
            <a:r>
              <a:rPr lang="ru-RU" dirty="0" err="1" smtClean="0"/>
              <a:t>технічні</a:t>
            </a:r>
            <a:r>
              <a:rPr lang="ru-RU" dirty="0" smtClean="0"/>
              <a:t> </a:t>
            </a:r>
            <a:r>
              <a:rPr lang="ru-RU" dirty="0" err="1" smtClean="0"/>
              <a:t>об’єкти</a:t>
            </a:r>
            <a:r>
              <a:rPr lang="ru-RU" dirty="0" smtClean="0"/>
              <a:t> </a:t>
            </a:r>
            <a:r>
              <a:rPr lang="ru-RU" dirty="0" err="1" smtClean="0"/>
              <a:t>та</a:t>
            </a:r>
            <a:r>
              <a:rPr lang="ru-RU" dirty="0" smtClean="0"/>
              <a:t> </a:t>
            </a:r>
            <a:r>
              <a:rPr lang="ru-RU" dirty="0" err="1" smtClean="0"/>
              <a:t>засоби</a:t>
            </a:r>
            <a:r>
              <a:rPr lang="ru-RU" dirty="0" smtClean="0"/>
              <a:t> </a:t>
            </a:r>
            <a:r>
              <a:rPr lang="ru-RU" dirty="0" err="1" smtClean="0"/>
              <a:t>безпеки</a:t>
            </a:r>
            <a:r>
              <a:rPr lang="ru-RU" dirty="0" smtClean="0"/>
              <a:t>.</a:t>
            </a:r>
          </a:p>
          <a:p>
            <a:pPr>
              <a:buNone/>
            </a:pPr>
            <a:r>
              <a:rPr lang="ru-RU" dirty="0" smtClean="0"/>
              <a:t>    </a:t>
            </a:r>
            <a:r>
              <a:rPr lang="ru-RU" dirty="0" err="1" smtClean="0"/>
              <a:t>Приклади</a:t>
            </a:r>
            <a:r>
              <a:rPr lang="ru-RU" dirty="0" smtClean="0"/>
              <a:t> </a:t>
            </a:r>
            <a:r>
              <a:rPr lang="ru-RU" dirty="0" smtClean="0"/>
              <a:t>– </a:t>
            </a:r>
            <a:r>
              <a:rPr lang="ru-RU" dirty="0" err="1" smtClean="0"/>
              <a:t>електронна</a:t>
            </a:r>
            <a:r>
              <a:rPr lang="ru-RU" dirty="0" smtClean="0"/>
              <a:t> </a:t>
            </a:r>
            <a:r>
              <a:rPr lang="ru-RU" dirty="0" err="1" smtClean="0"/>
              <a:t>пропускна</a:t>
            </a:r>
            <a:r>
              <a:rPr lang="ru-RU" dirty="0" smtClean="0"/>
              <a:t> система </a:t>
            </a:r>
            <a:r>
              <a:rPr lang="ru-RU" dirty="0" err="1" smtClean="0"/>
              <a:t>ідентифікує</a:t>
            </a:r>
            <a:r>
              <a:rPr lang="ru-RU" dirty="0" smtClean="0"/>
              <a:t> особу за </a:t>
            </a:r>
            <a:r>
              <a:rPr lang="ru-RU" dirty="0" err="1" smtClean="0"/>
              <a:t>сітківкою</a:t>
            </a:r>
            <a:r>
              <a:rPr lang="ru-RU" dirty="0" smtClean="0"/>
              <a:t> ока, голосом, </a:t>
            </a:r>
            <a:r>
              <a:rPr lang="ru-RU" dirty="0" err="1" smtClean="0"/>
              <a:t>відбитком</a:t>
            </a:r>
            <a:r>
              <a:rPr lang="ru-RU" dirty="0" smtClean="0"/>
              <a:t> </a:t>
            </a:r>
            <a:r>
              <a:rPr lang="ru-RU" dirty="0" err="1" smtClean="0"/>
              <a:t>пальця</a:t>
            </a:r>
            <a:r>
              <a:rPr lang="ru-RU" dirty="0" smtClean="0"/>
              <a:t>; </a:t>
            </a:r>
            <a:r>
              <a:rPr lang="ru-RU" dirty="0" err="1" smtClean="0"/>
              <a:t>розумний</a:t>
            </a:r>
            <a:r>
              <a:rPr lang="ru-RU" dirty="0" smtClean="0"/>
              <a:t> </a:t>
            </a:r>
            <a:r>
              <a:rPr lang="ru-RU" dirty="0" err="1" smtClean="0"/>
              <a:t>будинок</a:t>
            </a:r>
            <a:r>
              <a:rPr lang="ru-RU" dirty="0" smtClean="0"/>
              <a:t> – </a:t>
            </a:r>
            <a:r>
              <a:rPr lang="ru-RU" dirty="0" err="1" smtClean="0"/>
              <a:t>керування</a:t>
            </a:r>
            <a:r>
              <a:rPr lang="ru-RU" dirty="0" smtClean="0"/>
              <a:t> </a:t>
            </a:r>
            <a:r>
              <a:rPr lang="ru-RU" dirty="0" err="1" smtClean="0"/>
              <a:t>побутовими</a:t>
            </a:r>
            <a:r>
              <a:rPr lang="ru-RU" dirty="0" smtClean="0"/>
              <a:t> </a:t>
            </a:r>
            <a:r>
              <a:rPr lang="ru-RU" dirty="0" err="1" smtClean="0"/>
              <a:t>приладами</a:t>
            </a:r>
            <a:r>
              <a:rPr lang="ru-RU" dirty="0" smtClean="0"/>
              <a:t>, </a:t>
            </a:r>
            <a:r>
              <a:rPr lang="ru-RU" dirty="0" err="1" smtClean="0"/>
              <a:t>опаленням</a:t>
            </a:r>
            <a:r>
              <a:rPr lang="ru-RU" dirty="0" smtClean="0"/>
              <a:t> та </a:t>
            </a:r>
            <a:r>
              <a:rPr lang="ru-RU" dirty="0" err="1" smtClean="0"/>
              <a:t>освітленням</a:t>
            </a:r>
            <a:r>
              <a:rPr lang="ru-RU" dirty="0" smtClean="0"/>
              <a:t> голосом чи звуком; </a:t>
            </a:r>
            <a:r>
              <a:rPr lang="ru-RU" dirty="0" err="1" smtClean="0"/>
              <a:t>автомобілі</a:t>
            </a:r>
            <a:r>
              <a:rPr lang="ru-RU" dirty="0" smtClean="0"/>
              <a:t>, що </a:t>
            </a:r>
            <a:r>
              <a:rPr lang="ru-RU" dirty="0" err="1" smtClean="0"/>
              <a:t>самостійно</a:t>
            </a:r>
            <a:r>
              <a:rPr lang="ru-RU" dirty="0" smtClean="0"/>
              <a:t> </a:t>
            </a:r>
            <a:r>
              <a:rPr lang="ru-RU" dirty="0" err="1" smtClean="0"/>
              <a:t>визначають</a:t>
            </a:r>
            <a:r>
              <a:rPr lang="ru-RU" dirty="0" smtClean="0"/>
              <a:t> </a:t>
            </a:r>
            <a:r>
              <a:rPr lang="ru-RU" dirty="0" err="1" smtClean="0"/>
              <a:t>дистанцію</a:t>
            </a:r>
            <a:r>
              <a:rPr lang="ru-RU" dirty="0" smtClean="0"/>
              <a:t> до </a:t>
            </a:r>
            <a:r>
              <a:rPr lang="ru-RU" dirty="0" err="1" smtClean="0"/>
              <a:t>попереднього</a:t>
            </a:r>
            <a:r>
              <a:rPr lang="ru-RU" dirty="0" smtClean="0"/>
              <a:t> </a:t>
            </a:r>
            <a:r>
              <a:rPr lang="ru-RU" dirty="0" err="1" smtClean="0"/>
              <a:t>автомобіля</a:t>
            </a:r>
            <a:r>
              <a:rPr lang="ru-RU" dirty="0" smtClean="0"/>
              <a:t>, </a:t>
            </a:r>
            <a:r>
              <a:rPr lang="ru-RU" dirty="0" err="1" smtClean="0"/>
              <a:t>відстань</a:t>
            </a:r>
            <a:r>
              <a:rPr lang="ru-RU" dirty="0" smtClean="0"/>
              <a:t> між воротами гаража, автоматично </a:t>
            </a:r>
            <a:r>
              <a:rPr lang="ru-RU" dirty="0" err="1" smtClean="0"/>
              <a:t>паркуються</a:t>
            </a:r>
            <a:r>
              <a:rPr lang="ru-RU" dirty="0" smtClean="0"/>
              <a:t> на </a:t>
            </a:r>
            <a:r>
              <a:rPr lang="ru-RU" dirty="0" err="1" smtClean="0"/>
              <a:t>невеликій</a:t>
            </a:r>
            <a:r>
              <a:rPr lang="ru-RU" dirty="0" smtClean="0"/>
              <a:t> </a:t>
            </a:r>
            <a:r>
              <a:rPr lang="ru-RU" dirty="0" err="1" smtClean="0"/>
              <a:t>парковці</a:t>
            </a:r>
            <a:r>
              <a:rPr lang="ru-RU" dirty="0" smtClean="0"/>
              <a:t>; в тих же </a:t>
            </a:r>
            <a:r>
              <a:rPr lang="ru-RU" dirty="0" err="1" smtClean="0"/>
              <a:t>автомобілях</a:t>
            </a:r>
            <a:r>
              <a:rPr lang="ru-RU" dirty="0" smtClean="0"/>
              <a:t> - </a:t>
            </a:r>
            <a:r>
              <a:rPr lang="ru-RU" dirty="0" err="1" smtClean="0"/>
              <a:t>голосове</a:t>
            </a:r>
            <a:r>
              <a:rPr lang="ru-RU" dirty="0" smtClean="0"/>
              <a:t> </a:t>
            </a:r>
            <a:r>
              <a:rPr lang="ru-RU" dirty="0" err="1" smtClean="0"/>
              <a:t>управління</a:t>
            </a:r>
            <a:r>
              <a:rPr lang="ru-RU" dirty="0" smtClean="0"/>
              <a:t> </a:t>
            </a:r>
            <a:r>
              <a:rPr lang="ru-RU" dirty="0" err="1" smtClean="0"/>
              <a:t>навігацією</a:t>
            </a:r>
            <a:r>
              <a:rPr lang="ru-RU" dirty="0" smtClean="0"/>
              <a:t>;  на </a:t>
            </a:r>
            <a:r>
              <a:rPr lang="ru-RU" dirty="0" err="1" smtClean="0"/>
              <a:t>черзі</a:t>
            </a:r>
            <a:r>
              <a:rPr lang="ru-RU" dirty="0" smtClean="0"/>
              <a:t> </a:t>
            </a:r>
            <a:r>
              <a:rPr lang="ru-RU" dirty="0" err="1" smtClean="0"/>
              <a:t>створення</a:t>
            </a:r>
            <a:r>
              <a:rPr lang="ru-RU" dirty="0" smtClean="0"/>
              <a:t> </a:t>
            </a:r>
            <a:r>
              <a:rPr lang="ru-RU" dirty="0" err="1" smtClean="0"/>
              <a:t>протезів</a:t>
            </a:r>
            <a:r>
              <a:rPr lang="ru-RU" dirty="0" smtClean="0"/>
              <a:t> для людей з </a:t>
            </a:r>
            <a:r>
              <a:rPr lang="ru-RU" dirty="0" err="1" smtClean="0"/>
              <a:t>обмеженими</a:t>
            </a:r>
            <a:r>
              <a:rPr lang="ru-RU" dirty="0" smtClean="0"/>
              <a:t> </a:t>
            </a:r>
            <a:r>
              <a:rPr lang="ru-RU" dirty="0" err="1" smtClean="0"/>
              <a:t>можливостями</a:t>
            </a:r>
            <a:r>
              <a:rPr lang="ru-RU" dirty="0" smtClean="0"/>
              <a:t>, </a:t>
            </a:r>
            <a:r>
              <a:rPr lang="ru-RU" dirty="0" err="1" smtClean="0"/>
              <a:t>керованими</a:t>
            </a:r>
            <a:r>
              <a:rPr lang="ru-RU" dirty="0" smtClean="0"/>
              <a:t> голосом чи думкою, </a:t>
            </a:r>
            <a:r>
              <a:rPr lang="ru-RU" dirty="0" err="1" smtClean="0"/>
              <a:t>біороботи</a:t>
            </a:r>
            <a:r>
              <a:rPr lang="ru-RU" dirty="0" smtClean="0"/>
              <a:t> чи </a:t>
            </a:r>
            <a:r>
              <a:rPr lang="ru-RU" dirty="0" err="1" smtClean="0"/>
              <a:t>роботизовані</a:t>
            </a:r>
            <a:r>
              <a:rPr lang="ru-RU" dirty="0" smtClean="0"/>
              <a:t> </a:t>
            </a:r>
            <a:r>
              <a:rPr lang="ru-RU" dirty="0" err="1" smtClean="0"/>
              <a:t>пристрої</a:t>
            </a:r>
            <a:r>
              <a:rPr lang="ru-RU" dirty="0" smtClean="0"/>
              <a:t> (в </a:t>
            </a:r>
            <a:r>
              <a:rPr lang="ru-RU" dirty="0" err="1" smtClean="0"/>
              <a:t>Японії</a:t>
            </a:r>
            <a:r>
              <a:rPr lang="ru-RU" dirty="0" smtClean="0"/>
              <a:t> – робот-компаньон).</a:t>
            </a:r>
          </a:p>
          <a:p>
            <a:pPr>
              <a:buNone/>
            </a:pP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additive="base">
                                        <p:cTn id="2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143000"/>
          </a:xfrm>
        </p:spPr>
        <p:txBody>
          <a:bodyPr/>
          <a:lstStyle/>
          <a:p>
            <a:r>
              <a:rPr lang="uk-UA" dirty="0" smtClean="0"/>
              <a:t>                Нейробіоніка</a:t>
            </a:r>
            <a:endParaRPr lang="ru-RU" dirty="0"/>
          </a:p>
        </p:txBody>
      </p:sp>
      <p:pic>
        <p:nvPicPr>
          <p:cNvPr id="4" name="Picture 2" descr="Tools for the TEKS Updates - 6 new articles"/>
          <p:cNvPicPr>
            <a:picLocks noGrp="1" noChangeAspect="1" noChangeArrowheads="1"/>
          </p:cNvPicPr>
          <p:nvPr>
            <p:ph idx="1"/>
          </p:nvPr>
        </p:nvPicPr>
        <p:blipFill>
          <a:blip r:embed="rId2" cstate="print"/>
          <a:srcRect/>
          <a:stretch>
            <a:fillRect/>
          </a:stretch>
        </p:blipFill>
        <p:spPr bwMode="auto">
          <a:xfrm>
            <a:off x="899592" y="1484784"/>
            <a:ext cx="4224338" cy="3168253"/>
          </a:xfrm>
          <a:prstGeom prst="rect">
            <a:avLst/>
          </a:prstGeom>
          <a:noFill/>
        </p:spPr>
      </p:pic>
      <p:pic>
        <p:nvPicPr>
          <p:cNvPr id="66562" name="Picture 2" descr="Робототехника - Каталог статей - Robotx"/>
          <p:cNvPicPr>
            <a:picLocks noChangeAspect="1" noChangeArrowheads="1"/>
          </p:cNvPicPr>
          <p:nvPr/>
        </p:nvPicPr>
        <p:blipFill>
          <a:blip r:embed="rId3" cstate="print"/>
          <a:srcRect/>
          <a:stretch>
            <a:fillRect/>
          </a:stretch>
        </p:blipFill>
        <p:spPr bwMode="auto">
          <a:xfrm>
            <a:off x="5292080" y="1484784"/>
            <a:ext cx="3629025" cy="4876801"/>
          </a:xfrm>
          <a:prstGeom prst="rect">
            <a:avLst/>
          </a:prstGeom>
          <a:noFill/>
        </p:spPr>
      </p:pic>
      <p:pic>
        <p:nvPicPr>
          <p:cNvPr id="66564" name="Picture 4" descr="День рождения бионики - Новости текстолит, фторопласт, паронит, стэф, капролон, ПХВ, ТУЛ, ЛСКЛ и другие электроизоляционные мате"/>
          <p:cNvPicPr>
            <a:picLocks noChangeAspect="1" noChangeArrowheads="1"/>
          </p:cNvPicPr>
          <p:nvPr/>
        </p:nvPicPr>
        <p:blipFill>
          <a:blip r:embed="rId4" cstate="print"/>
          <a:srcRect/>
          <a:stretch>
            <a:fillRect/>
          </a:stretch>
        </p:blipFill>
        <p:spPr bwMode="auto">
          <a:xfrm>
            <a:off x="1331640" y="4869160"/>
            <a:ext cx="3312368" cy="172819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29600" cy="1143000"/>
          </a:xfrm>
        </p:spPr>
        <p:txBody>
          <a:bodyPr/>
          <a:lstStyle/>
          <a:p>
            <a:r>
              <a:rPr lang="uk-UA" dirty="0" smtClean="0"/>
              <a:t>    Напрями розвитку біоніки</a:t>
            </a:r>
            <a:endParaRPr lang="ru-RU" dirty="0"/>
          </a:p>
        </p:txBody>
      </p:sp>
      <p:sp>
        <p:nvSpPr>
          <p:cNvPr id="3" name="Содержимое 2"/>
          <p:cNvSpPr>
            <a:spLocks noGrp="1"/>
          </p:cNvSpPr>
          <p:nvPr>
            <p:ph idx="1"/>
          </p:nvPr>
        </p:nvSpPr>
        <p:spPr>
          <a:xfrm>
            <a:off x="457200" y="1628800"/>
            <a:ext cx="8229600" cy="4695800"/>
          </a:xfrm>
        </p:spPr>
        <p:txBody>
          <a:bodyPr>
            <a:normAutofit lnSpcReduction="10000"/>
          </a:bodyPr>
          <a:lstStyle/>
          <a:p>
            <a:r>
              <a:rPr lang="uk-UA" dirty="0" smtClean="0"/>
              <a:t>Архітектурно-будівельна біоніка – вивчає будову скелета, кісток, стебла,квітів, фотосинтезу, тощо. Ідеї втілюються у будівельних конструкціях та будівлях.</a:t>
            </a:r>
          </a:p>
          <a:p>
            <a:pPr>
              <a:buNone/>
            </a:pPr>
            <a:r>
              <a:rPr lang="uk-UA" dirty="0" smtClean="0"/>
              <a:t>    Приклади </a:t>
            </a:r>
            <a:r>
              <a:rPr lang="uk-UA" dirty="0" smtClean="0"/>
              <a:t>– будівля, що обертається за сонцем – сонях; хмарочос -  хлібний колос; сонячні батареї – фотосинтез; покриття стадіонів – квітка, утеплення та покрівля будинків – з пористих та природних матеріалів. Існує окремий напрямок архітектури – розробка с створення </a:t>
            </a:r>
            <a:r>
              <a:rPr lang="uk-UA" dirty="0" err="1" smtClean="0"/>
              <a:t>біобудинків</a:t>
            </a:r>
            <a:r>
              <a:rPr lang="uk-UA" dirty="0" smtClean="0"/>
              <a:t>, як замкнутих, екологічно безпечних систем з усіма сучасними зручностями.</a:t>
            </a:r>
          </a:p>
          <a:p>
            <a:pPr>
              <a:buNone/>
            </a:pP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29600" cy="1143000"/>
          </a:xfrm>
        </p:spPr>
        <p:txBody>
          <a:bodyPr>
            <a:normAutofit fontScale="90000"/>
          </a:bodyPr>
          <a:lstStyle/>
          <a:p>
            <a:r>
              <a:rPr lang="uk-UA" dirty="0" smtClean="0"/>
              <a:t>Архітектурно – будівельна     біоніка</a:t>
            </a:r>
            <a:endParaRPr lang="ru-RU" dirty="0"/>
          </a:p>
        </p:txBody>
      </p:sp>
      <p:pic>
        <p:nvPicPr>
          <p:cNvPr id="67586" name="Picture 2" descr="Під сонячну електростанцію на Виноградівщині просять 30 га землі / апрель / 2012 / Новини / UZHGOROD.in - Закарпатський інформац"/>
          <p:cNvPicPr>
            <a:picLocks noChangeAspect="1" noChangeArrowheads="1"/>
          </p:cNvPicPr>
          <p:nvPr/>
        </p:nvPicPr>
        <p:blipFill>
          <a:blip r:embed="rId2" cstate="print"/>
          <a:srcRect/>
          <a:stretch>
            <a:fillRect/>
          </a:stretch>
        </p:blipFill>
        <p:spPr bwMode="auto">
          <a:xfrm>
            <a:off x="179512" y="1844824"/>
            <a:ext cx="4320480" cy="3240360"/>
          </a:xfrm>
          <a:prstGeom prst="rect">
            <a:avLst/>
          </a:prstGeom>
          <a:noFill/>
        </p:spPr>
      </p:pic>
      <p:pic>
        <p:nvPicPr>
          <p:cNvPr id="67588" name="Picture 4" descr="Час Закарпаття ТОП-10 найвищих хмарочосів світу (ФОТО)"/>
          <p:cNvPicPr>
            <a:picLocks noChangeAspect="1" noChangeArrowheads="1"/>
          </p:cNvPicPr>
          <p:nvPr/>
        </p:nvPicPr>
        <p:blipFill>
          <a:blip r:embed="rId3" cstate="print"/>
          <a:srcRect/>
          <a:stretch>
            <a:fillRect/>
          </a:stretch>
        </p:blipFill>
        <p:spPr bwMode="auto">
          <a:xfrm>
            <a:off x="4572000" y="2564904"/>
            <a:ext cx="4411400" cy="2940934"/>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143000"/>
          </a:xfrm>
        </p:spPr>
        <p:txBody>
          <a:bodyPr/>
          <a:lstStyle/>
          <a:p>
            <a:r>
              <a:rPr lang="uk-UA" dirty="0" smtClean="0"/>
              <a:t>   Напрями розвитку біоніки</a:t>
            </a:r>
            <a:endParaRPr lang="ru-RU" dirty="0"/>
          </a:p>
        </p:txBody>
      </p:sp>
      <p:sp>
        <p:nvSpPr>
          <p:cNvPr id="3" name="Содержимое 2"/>
          <p:cNvSpPr>
            <a:spLocks noGrp="1"/>
          </p:cNvSpPr>
          <p:nvPr>
            <p:ph idx="1"/>
          </p:nvPr>
        </p:nvSpPr>
        <p:spPr>
          <a:xfrm>
            <a:off x="457200" y="1628800"/>
            <a:ext cx="8229600" cy="4695800"/>
          </a:xfrm>
        </p:spPr>
        <p:txBody>
          <a:bodyPr/>
          <a:lstStyle/>
          <a:p>
            <a:r>
              <a:rPr lang="uk-UA" dirty="0" smtClean="0"/>
              <a:t>Технічна біоніка – вивчає форму біологічних об’єктів, природне покриття, способи з’єднання частин скелета  для вирішення технічних інженерних задач.</a:t>
            </a:r>
          </a:p>
          <a:p>
            <a:pPr>
              <a:buNone/>
            </a:pPr>
            <a:r>
              <a:rPr lang="uk-UA" dirty="0" smtClean="0"/>
              <a:t>   Приклади </a:t>
            </a:r>
            <a:r>
              <a:rPr lang="uk-UA" dirty="0" smtClean="0"/>
              <a:t>– обтічна форма рухомих механізмів – машин, літаків, підводних човнів, швидкісних потягів – дозволяє зменшити опір повітря (води) та витрату палива ( сучасні новітні автомобілі використовують 3л палива на 100 км шляху);  спеціальне покриття корпусу дозволяє збільшити швидкість, приховати від радарів.</a:t>
            </a:r>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143000"/>
          </a:xfrm>
        </p:spPr>
        <p:txBody>
          <a:bodyPr/>
          <a:lstStyle/>
          <a:p>
            <a:r>
              <a:rPr lang="uk-UA" dirty="0" smtClean="0"/>
              <a:t>             Технічна біоніка</a:t>
            </a:r>
            <a:endParaRPr lang="ru-RU" dirty="0"/>
          </a:p>
        </p:txBody>
      </p:sp>
      <p:pic>
        <p:nvPicPr>
          <p:cNvPr id="69634" name="Picture 2" descr="Download самолеты видео pictures for free and share now"/>
          <p:cNvPicPr>
            <a:picLocks noChangeAspect="1" noChangeArrowheads="1"/>
          </p:cNvPicPr>
          <p:nvPr/>
        </p:nvPicPr>
        <p:blipFill>
          <a:blip r:embed="rId2" cstate="print"/>
          <a:srcRect/>
          <a:stretch>
            <a:fillRect/>
          </a:stretch>
        </p:blipFill>
        <p:spPr bwMode="auto">
          <a:xfrm>
            <a:off x="0" y="1556792"/>
            <a:ext cx="4644008" cy="3479434"/>
          </a:xfrm>
          <a:prstGeom prst="rect">
            <a:avLst/>
          </a:prstGeom>
          <a:noFill/>
        </p:spPr>
      </p:pic>
      <p:pic>
        <p:nvPicPr>
          <p:cNvPr id="69636" name="Picture 4" descr="Super Sport установил новый рекорд максимальной скорости"/>
          <p:cNvPicPr>
            <a:picLocks noChangeAspect="1" noChangeArrowheads="1"/>
          </p:cNvPicPr>
          <p:nvPr/>
        </p:nvPicPr>
        <p:blipFill>
          <a:blip r:embed="rId3" cstate="print"/>
          <a:srcRect/>
          <a:stretch>
            <a:fillRect/>
          </a:stretch>
        </p:blipFill>
        <p:spPr bwMode="auto">
          <a:xfrm>
            <a:off x="4650291" y="2204864"/>
            <a:ext cx="4493710" cy="3483496"/>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104</TotalTime>
  <Words>493</Words>
  <Application>Microsoft Office PowerPoint</Application>
  <PresentationFormat>Экран (4:3)</PresentationFormat>
  <Paragraphs>32</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Поток</vt:lpstr>
      <vt:lpstr>Біоніка.</vt:lpstr>
      <vt:lpstr>              Біоніка – це..</vt:lpstr>
      <vt:lpstr>        Біоніка навколо нас</vt:lpstr>
      <vt:lpstr>   Напрями розвитку біоніки  </vt:lpstr>
      <vt:lpstr>                Нейробіоніка</vt:lpstr>
      <vt:lpstr>    Напрями розвитку біоніки</vt:lpstr>
      <vt:lpstr>Архітектурно – будівельна     біоніка</vt:lpstr>
      <vt:lpstr>   Напрями розвитку біоніки</vt:lpstr>
      <vt:lpstr>             Технічна біоніка</vt:lpstr>
      <vt:lpstr>   Напрями розвитку біоніки</vt:lpstr>
      <vt:lpstr>             Побутова біоніка</vt:lpstr>
      <vt:lpstr>   Напрями розвитку біоніки</vt:lpstr>
      <vt:lpstr>          Текстильна біоніка</vt:lpstr>
      <vt:lpstr>                   Висновок</vt:lpstr>
      <vt:lpstr>             Дякую за увагу!</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Біоніка.</dc:title>
  <dc:creator>User</dc:creator>
  <cp:lastModifiedBy>User</cp:lastModifiedBy>
  <cp:revision>11</cp:revision>
  <dcterms:created xsi:type="dcterms:W3CDTF">2014-10-08T17:14:18Z</dcterms:created>
  <dcterms:modified xsi:type="dcterms:W3CDTF">2014-10-08T18:58:26Z</dcterms:modified>
</cp:coreProperties>
</file>