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C8D7EC2-C6CD-4032-BFF4-B8CE8294985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60658A-6347-4805-B826-AC3E52FEDED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6007"/>
            <a:ext cx="125559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4005064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accent3">
                    <a:lumMod val="75000"/>
                  </a:schemeClr>
                </a:solidFill>
                <a:latin typeface="Franklin Gothic Medium" pitchFamily="34" charset="0"/>
                <a:cs typeface="David" pitchFamily="34" charset="-79"/>
              </a:rPr>
              <a:t>Клонування організмів</a:t>
            </a:r>
            <a:endParaRPr lang="uk-UA" sz="6600" b="1" dirty="0">
              <a:solidFill>
                <a:schemeClr val="accent3">
                  <a:lumMod val="75000"/>
                </a:schemeClr>
              </a:solidFill>
              <a:latin typeface="Franklin Gothic Medium" pitchFamily="34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90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912" y="260648"/>
            <a:ext cx="5801480" cy="4176464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Клонування — процес створення ідентичних копій (тиражування) організмів або інших об'єктів у біології. Тобто, клонування — це процес нестатевого </a:t>
            </a:r>
            <a:r>
              <a:rPr lang="uk-UA" sz="2800" dirty="0" smtClean="0"/>
              <a:t>розмноження</a:t>
            </a:r>
            <a:r>
              <a:rPr lang="uk-UA" sz="2800" dirty="0"/>
              <a:t>, в результаті якого отримують точні копії організмів.</a:t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4213076"/>
            <a:ext cx="2849152" cy="263691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Клон (від </a:t>
            </a:r>
            <a:r>
              <a:rPr lang="uk-UA" dirty="0" err="1" smtClean="0"/>
              <a:t>грец</a:t>
            </a:r>
            <a:r>
              <a:rPr lang="uk-UA" dirty="0" smtClean="0"/>
              <a:t>. — гілка, нащадок) — це потомство рослинного або тваринного організму, що утворюється внаслідок вегетативного розмноження багатоклітинних організмів або нестатевого поділу клітин одноклітинних організмів.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2" y="116631"/>
            <a:ext cx="1925180" cy="659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67" y="4293096"/>
            <a:ext cx="322785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8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0" y="5118"/>
            <a:ext cx="8028384" cy="1728192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Клітинне клонування — </a:t>
            </a:r>
            <a:r>
              <a:rPr lang="uk-UA" sz="2400" dirty="0" err="1"/>
              <a:t>клонування</a:t>
            </a:r>
            <a:r>
              <a:rPr lang="uk-UA" sz="2400" dirty="0"/>
              <a:t>, при якому відбувається виведення популяції клітин із однієї клітини. </a:t>
            </a:r>
            <a:endParaRPr lang="uk-UA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060848"/>
            <a:ext cx="8640960" cy="437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814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596" y="188640"/>
            <a:ext cx="9170596" cy="2808312"/>
          </a:xfrm>
        </p:spPr>
        <p:txBody>
          <a:bodyPr>
            <a:noAutofit/>
          </a:bodyPr>
          <a:lstStyle/>
          <a:p>
            <a:pPr algn="ctr"/>
            <a:r>
              <a:rPr lang="uk-UA" sz="2100" dirty="0" smtClean="0"/>
              <a:t>Молекулярне клонування </a:t>
            </a:r>
            <a:r>
              <a:rPr lang="uk-UA" sz="2100" dirty="0"/>
              <a:t>— група методів у молекулярній біології та біотехнології, пов'язаних зі створенням </a:t>
            </a:r>
            <a:r>
              <a:rPr lang="uk-UA" sz="2100" dirty="0" err="1"/>
              <a:t>рекомбінантних</a:t>
            </a:r>
            <a:r>
              <a:rPr lang="uk-UA" sz="2100" dirty="0"/>
              <a:t> молекул ДНК і отриманням багатьох копій цієї молекули </a:t>
            </a:r>
            <a:r>
              <a:rPr lang="en-US" sz="2100" dirty="0"/>
              <a:t>in vivo. </a:t>
            </a:r>
            <a:r>
              <a:rPr lang="uk-UA" sz="2100" dirty="0"/>
              <a:t>Термін "клонування" в даному випадку означає, що з однієї клітини, що містить </a:t>
            </a:r>
            <a:r>
              <a:rPr lang="uk-UA" sz="2100" dirty="0" err="1"/>
              <a:t>рекомбінантну</a:t>
            </a:r>
            <a:r>
              <a:rPr lang="uk-UA" sz="2100" dirty="0"/>
              <a:t> молекулу ДНК, шляхом мітотичного поділу утворюється велика кількість ідентичних за генетичною інформацією клітин - клонів.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5" y="2996952"/>
            <a:ext cx="8172400" cy="82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15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653136"/>
            <a:ext cx="3960440" cy="2057400"/>
          </a:xfrm>
        </p:spPr>
        <p:txBody>
          <a:bodyPr>
            <a:noAutofit/>
          </a:bodyPr>
          <a:lstStyle/>
          <a:p>
            <a:r>
              <a:rPr lang="ru-RU" sz="2400" dirty="0"/>
              <a:t>Першим </a:t>
            </a:r>
            <a:r>
              <a:rPr lang="ru-RU" sz="2400" dirty="0" err="1"/>
              <a:t>клонованим</a:t>
            </a:r>
            <a:r>
              <a:rPr lang="ru-RU" sz="2400" dirty="0"/>
              <a:t> </a:t>
            </a:r>
            <a:r>
              <a:rPr lang="ru-RU" sz="2400" dirty="0" err="1"/>
              <a:t>організмом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вівця</a:t>
            </a:r>
            <a:r>
              <a:rPr lang="ru-RU" sz="2400" dirty="0"/>
              <a:t> </a:t>
            </a:r>
            <a:r>
              <a:rPr lang="ru-RU" sz="2400" dirty="0" err="1"/>
              <a:t>Доллі</a:t>
            </a:r>
            <a:r>
              <a:rPr lang="ru-RU" sz="2400" dirty="0"/>
              <a:t>. </a:t>
            </a:r>
            <a:r>
              <a:rPr lang="ru-RU" sz="2400" dirty="0" err="1"/>
              <a:t>Експеримент</a:t>
            </a:r>
            <a:r>
              <a:rPr lang="ru-RU" sz="2400" dirty="0"/>
              <a:t> </a:t>
            </a:r>
            <a:r>
              <a:rPr lang="ru-RU" sz="2400" dirty="0" err="1"/>
              <a:t>проводився</a:t>
            </a:r>
            <a:r>
              <a:rPr lang="ru-RU" sz="2400" dirty="0"/>
              <a:t> у </a:t>
            </a:r>
            <a:r>
              <a:rPr lang="ru-RU" sz="2400" dirty="0" err="1"/>
              <a:t>Великобританії</a:t>
            </a:r>
            <a:r>
              <a:rPr lang="ru-RU" sz="2400" dirty="0"/>
              <a:t>, у </a:t>
            </a:r>
            <a:r>
              <a:rPr lang="ru-RU" sz="2400" dirty="0" err="1"/>
              <a:t>місті</a:t>
            </a:r>
            <a:r>
              <a:rPr lang="ru-RU" sz="2400" dirty="0"/>
              <a:t> </a:t>
            </a:r>
            <a:r>
              <a:rPr lang="ru-RU" sz="2400" dirty="0" err="1"/>
              <a:t>Мітлодіан</a:t>
            </a:r>
            <a:r>
              <a:rPr lang="ru-RU" sz="2400" dirty="0"/>
              <a:t>, </a:t>
            </a:r>
            <a:r>
              <a:rPr lang="ru-RU" sz="2400" dirty="0" err="1"/>
              <a:t>Шотландія</a:t>
            </a:r>
            <a:r>
              <a:rPr lang="ru-RU" sz="2400" dirty="0"/>
              <a:t>. Тут вона </a:t>
            </a:r>
            <a:r>
              <a:rPr lang="ru-RU" sz="2400" dirty="0" err="1"/>
              <a:t>народилася</a:t>
            </a:r>
            <a:r>
              <a:rPr lang="ru-RU" sz="2400" dirty="0"/>
              <a:t> 5 </a:t>
            </a:r>
            <a:r>
              <a:rPr lang="ru-RU" sz="2400" dirty="0" err="1"/>
              <a:t>липня</a:t>
            </a:r>
            <a:r>
              <a:rPr lang="ru-RU" sz="2400" dirty="0"/>
              <a:t> 1996 року, </a:t>
            </a:r>
            <a:r>
              <a:rPr lang="ru-RU" sz="2400" dirty="0" err="1"/>
              <a:t>преса</a:t>
            </a:r>
            <a:r>
              <a:rPr lang="ru-RU" sz="2400" dirty="0"/>
              <a:t> ж </a:t>
            </a:r>
            <a:r>
              <a:rPr lang="ru-RU" sz="2400" dirty="0" err="1"/>
              <a:t>повідомила</a:t>
            </a:r>
            <a:r>
              <a:rPr lang="ru-RU" sz="2400" dirty="0"/>
              <a:t> про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через 7 </a:t>
            </a:r>
            <a:r>
              <a:rPr lang="ru-RU" sz="2400" dirty="0" err="1"/>
              <a:t>місяців</a:t>
            </a:r>
            <a:r>
              <a:rPr lang="ru-RU" sz="2400" dirty="0"/>
              <a:t> — 22 лютого 1997 року. Проживши 6 </a:t>
            </a:r>
            <a:r>
              <a:rPr lang="ru-RU" sz="2400" dirty="0" err="1"/>
              <a:t>років</a:t>
            </a:r>
            <a:r>
              <a:rPr lang="ru-RU" sz="2400" dirty="0"/>
              <a:t>, вона померла 14 лютого 2003 року. 9 </a:t>
            </a:r>
            <a:r>
              <a:rPr lang="ru-RU" sz="2400" dirty="0" err="1"/>
              <a:t>квітня</a:t>
            </a:r>
            <a:r>
              <a:rPr lang="ru-RU" sz="2400" dirty="0"/>
              <a:t> 2003 року </a:t>
            </a:r>
            <a:r>
              <a:rPr lang="ru-RU" sz="2400" dirty="0" err="1"/>
              <a:t>муміфіковані</a:t>
            </a:r>
            <a:r>
              <a:rPr lang="ru-RU" sz="2400" dirty="0"/>
              <a:t> </a:t>
            </a:r>
            <a:r>
              <a:rPr lang="ru-RU" sz="2400" dirty="0" err="1"/>
              <a:t>рештки</a:t>
            </a:r>
            <a:r>
              <a:rPr lang="ru-RU" sz="2400" dirty="0"/>
              <a:t> </a:t>
            </a:r>
            <a:r>
              <a:rPr lang="ru-RU" sz="2400" dirty="0" err="1"/>
              <a:t>вівці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передано до </a:t>
            </a:r>
            <a:r>
              <a:rPr lang="ru-RU" sz="2400" dirty="0" err="1"/>
              <a:t>Единбурзького</a:t>
            </a:r>
            <a:r>
              <a:rPr lang="ru-RU" sz="2400" dirty="0"/>
              <a:t> музею.</a:t>
            </a:r>
            <a:endParaRPr lang="uk-UA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67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127" y="476672"/>
            <a:ext cx="4067944" cy="6017840"/>
          </a:xfrm>
        </p:spPr>
        <p:txBody>
          <a:bodyPr>
            <a:noAutofit/>
          </a:bodyPr>
          <a:lstStyle/>
          <a:p>
            <a:r>
              <a:rPr lang="uk-UA" sz="2300" dirty="0"/>
              <a:t>До клонування </a:t>
            </a:r>
            <a:r>
              <a:rPr lang="uk-UA" sz="2300" dirty="0" err="1"/>
              <a:t>Доллі</a:t>
            </a:r>
            <a:r>
              <a:rPr lang="uk-UA" sz="2300" dirty="0"/>
              <a:t> уже були перші спроби </a:t>
            </a:r>
            <a:r>
              <a:rPr lang="uk-UA" sz="2300" dirty="0" err="1"/>
              <a:t>склонувати</a:t>
            </a:r>
            <a:r>
              <a:rPr lang="uk-UA" sz="2300" dirty="0"/>
              <a:t> організми, зокрема були клоновані вівці </a:t>
            </a:r>
            <a:r>
              <a:rPr lang="uk-UA" sz="2300" dirty="0" err="1"/>
              <a:t>Меган</a:t>
            </a:r>
            <a:r>
              <a:rPr lang="uk-UA" sz="2300" dirty="0"/>
              <a:t> і </a:t>
            </a:r>
            <a:r>
              <a:rPr lang="uk-UA" sz="2300" dirty="0" err="1"/>
              <a:t>Мораг</a:t>
            </a:r>
            <a:r>
              <a:rPr lang="uk-UA" sz="2300" dirty="0"/>
              <a:t> тою самою групою вчених. Статті про них були опублікована у журналі </a:t>
            </a:r>
            <a:r>
              <a:rPr lang="en-US" sz="2300" dirty="0"/>
              <a:t>Nature 1997 </a:t>
            </a:r>
            <a:r>
              <a:rPr lang="uk-UA" sz="2300" dirty="0"/>
              <a:t>року. В процесі створення </a:t>
            </a:r>
            <a:r>
              <a:rPr lang="uk-UA" sz="2300" dirty="0" err="1"/>
              <a:t>Доллі</a:t>
            </a:r>
            <a:r>
              <a:rPr lang="uk-UA" sz="2300" dirty="0"/>
              <a:t> в 277 яйцеклітин було </a:t>
            </a:r>
            <a:r>
              <a:rPr lang="uk-UA" sz="2300" dirty="0" err="1"/>
              <a:t>вселено</a:t>
            </a:r>
            <a:r>
              <a:rPr lang="uk-UA" sz="2300" dirty="0"/>
              <a:t> ядра із нестатевих клітин, після чого було утворено 29 ембріонів, із яких вижила лише </a:t>
            </a:r>
            <a:r>
              <a:rPr lang="uk-UA" sz="2300" dirty="0" err="1"/>
              <a:t>Доллі</a:t>
            </a:r>
            <a:r>
              <a:rPr lang="uk-UA" sz="2300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52736"/>
            <a:ext cx="414828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14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131840" y="1916832"/>
            <a:ext cx="5616624" cy="2868168"/>
          </a:xfrm>
        </p:spPr>
        <p:txBody>
          <a:bodyPr/>
          <a:lstStyle/>
          <a:p>
            <a:pPr algn="ctr"/>
            <a:r>
              <a:rPr lang="uk-UA" sz="8800" dirty="0" smtClean="0"/>
              <a:t>Дякую за увагу!</a:t>
            </a:r>
            <a:endParaRPr lang="uk-UA" sz="8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38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3">
      <a:dk1>
        <a:sysClr val="windowText" lastClr="000000"/>
      </a:dk1>
      <a:lt1>
        <a:srgbClr val="7EB7E6"/>
      </a:lt1>
      <a:dk2>
        <a:srgbClr val="B13F9A"/>
      </a:dk2>
      <a:lt2>
        <a:srgbClr val="FBD388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</TotalTime>
  <Words>271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Презентация PowerPoint</vt:lpstr>
      <vt:lpstr>Клонування — процес створення ідентичних копій (тиражування) організмів або інших об'єктів у біології. Тобто, клонування — це процес нестатевого розмноження, в результаті якого отримують точні копії організмів. </vt:lpstr>
      <vt:lpstr>Клітинне клонування — клонування, при якому відбувається виведення популяції клітин із однієї клітини. </vt:lpstr>
      <vt:lpstr>Молекулярне клонування — група методів у молекулярній біології та біотехнології, пов'язаних зі створенням рекомбінантних молекул ДНК і отриманням багатьох копій цієї молекули in vivo. Термін "клонування" в даному випадку означає, що з однієї клітини, що містить рекомбінантну молекулу ДНК, шляхом мітотичного поділу утворюється велика кількість ідентичних за генетичною інформацією клітин - клонів. </vt:lpstr>
      <vt:lpstr>Першим клонованим організмом була вівця Доллі. Експеримент проводився у Великобританії, у місті Мітлодіан, Шотландія. Тут вона народилася 5 липня 1996 року, преса ж повідомила про це лише через 7 місяців — 22 лютого 1997 року. Проживши 6 років, вона померла 14 лютого 2003 року. 9 квітня 2003 року муміфіковані рештки вівці було передано до Единбурзького музею.</vt:lpstr>
      <vt:lpstr>До клонування Доллі уже були перші спроби склонувати організми, зокрема були клоновані вівці Меган і Мораг тою самою групою вчених. Статті про них були опублікована у журналі Nature 1997 року. В процесі створення Доллі в 277 яйцеклітин було вселено ядра із нестатевих клітин, після чого було утворено 29 ембріонів, із яких вижила лише Доллі.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Viktorr</dc:creator>
  <cp:lastModifiedBy>Viktorr</cp:lastModifiedBy>
  <cp:revision>7</cp:revision>
  <dcterms:created xsi:type="dcterms:W3CDTF">2014-10-11T18:25:21Z</dcterms:created>
  <dcterms:modified xsi:type="dcterms:W3CDTF">2015-01-30T17:03:40Z</dcterms:modified>
</cp:coreProperties>
</file>