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4" r:id="rId15"/>
    <p:sldId id="277" r:id="rId16"/>
    <p:sldId id="275" r:id="rId17"/>
    <p:sldId id="276" r:id="rId18"/>
    <p:sldId id="278" r:id="rId19"/>
    <p:sldId id="279" r:id="rId20"/>
    <p:sldId id="282" r:id="rId21"/>
    <p:sldId id="283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.mail.ru/content/patient/221" TargetMode="External"/><Relationship Id="rId3" Type="http://schemas.openxmlformats.org/officeDocument/2006/relationships/hyperlink" Target="http://health.mail.ru/content/patient/216" TargetMode="External"/><Relationship Id="rId7" Type="http://schemas.openxmlformats.org/officeDocument/2006/relationships/hyperlink" Target="http://health.mail.ru/content/patient/220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lth.mail.ru/content/patient/219" TargetMode="External"/><Relationship Id="rId5" Type="http://schemas.openxmlformats.org/officeDocument/2006/relationships/hyperlink" Target="http://health.mail.ru/content/patient/218" TargetMode="External"/><Relationship Id="rId4" Type="http://schemas.openxmlformats.org/officeDocument/2006/relationships/hyperlink" Target="http://health.mail.ru/content/patient/2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c.carleton.edu/images/cismi/biochemistry/transfer_r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41554" cy="5812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5000" dirty="0" smtClean="0">
                <a:solidFill>
                  <a:srgbClr val="C00000"/>
                </a:solidFill>
                <a:latin typeface="Monotype Corsiva" pitchFamily="66" charset="0"/>
              </a:rPr>
              <a:t>Творческий проект </a:t>
            </a:r>
            <a:br>
              <a:rPr lang="ru-RU" sz="5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000" dirty="0" smtClean="0">
                <a:solidFill>
                  <a:srgbClr val="C00000"/>
                </a:solidFill>
                <a:latin typeface="Monotype Corsiva" pitchFamily="66" charset="0"/>
              </a:rPr>
              <a:t>по биологии </a:t>
            </a:r>
            <a:br>
              <a:rPr lang="ru-RU" sz="5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000" dirty="0" smtClean="0">
                <a:solidFill>
                  <a:srgbClr val="C00000"/>
                </a:solidFill>
                <a:latin typeface="Monotype Corsiva" pitchFamily="66" charset="0"/>
              </a:rPr>
              <a:t>на тему: "Гормоны"</a:t>
            </a:r>
            <a:endParaRPr lang="ru-RU" sz="5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786322"/>
            <a:ext cx="4357686" cy="207167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Monotype Corsiva" pitchFamily="66" charset="0"/>
              </a:rPr>
              <a:t>Работу подготовили:</a:t>
            </a:r>
            <a:r>
              <a:rPr lang="en-US" sz="25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500" dirty="0" smtClean="0">
                <a:solidFill>
                  <a:srgbClr val="002060"/>
                </a:solidFill>
                <a:latin typeface="Monotype Corsiva" pitchFamily="66" charset="0"/>
              </a:rPr>
              <a:t>Ученица 10 </a:t>
            </a:r>
            <a:r>
              <a:rPr lang="ru-RU" sz="2500" dirty="0" smtClean="0">
                <a:solidFill>
                  <a:srgbClr val="002060"/>
                </a:solidFill>
                <a:latin typeface="Monotype Corsiva" pitchFamily="66" charset="0"/>
              </a:rPr>
              <a:t>класса</a:t>
            </a:r>
          </a:p>
          <a:p>
            <a:r>
              <a:rPr lang="ru-RU" sz="2500" dirty="0" err="1" smtClean="0">
                <a:solidFill>
                  <a:srgbClr val="002060"/>
                </a:solidFill>
                <a:latin typeface="Monotype Corsiva" pitchFamily="66" charset="0"/>
              </a:rPr>
              <a:t>Скрипник</a:t>
            </a:r>
            <a:r>
              <a:rPr lang="ru-RU" sz="25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Monotype Corsiva" pitchFamily="66" charset="0"/>
              </a:rPr>
              <a:t>В.</a:t>
            </a:r>
            <a:endParaRPr lang="ru-RU" sz="25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2all.co.il/web/Sites/diet-kobi/Cat_88183_(3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071" y="500042"/>
            <a:ext cx="4448929" cy="3714776"/>
          </a:xfrm>
          <a:prstGeom prst="rect">
            <a:avLst/>
          </a:prstGeom>
          <a:noFill/>
        </p:spPr>
      </p:pic>
      <p:pic>
        <p:nvPicPr>
          <p:cNvPr id="25602" name="Picture 2" descr="http://cs4284.vkontakte.ru/u3484994/-1/x_bb3854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421"/>
            <a:ext cx="4500562" cy="36408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Эпифиза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4071942"/>
            <a:ext cx="2873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Мелатонин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4857760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Регулирует цикл сна, ритмы тела, увеличивает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аппетит,способствует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отложению жиров.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11.0zz0.com/2011/08/31/02/85523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44" y="3357562"/>
            <a:ext cx="42933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8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эпифиза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 гормонов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эпифиза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2194736" y="1323439"/>
            <a:ext cx="1002" cy="1025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571744"/>
            <a:ext cx="4572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Позднее половое созревание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6261623" y="2168005"/>
            <a:ext cx="780688" cy="16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53183" y="2500306"/>
            <a:ext cx="4390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Раннее половое созревание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Гигантизм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www.culturamix.com/wp-content/gallery/o-que-e-gigantismo-2/o-que-e-gigantism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96606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.alriyadh.com/2011/06/13/img/48389412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89039"/>
            <a:ext cx="5112568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щитовидной железы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14480" y="78579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0034" y="1500174"/>
            <a:ext cx="1893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Тироксин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7686" y="7143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86050" y="1357298"/>
            <a:ext cx="3034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500174"/>
            <a:ext cx="33139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Тирокальцитонин</a:t>
            </a:r>
            <a:endParaRPr lang="ru-RU" sz="3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786578" y="714356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2357430"/>
            <a:ext cx="2733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Ускоряет обмен веществ в организме, повышает возбудимость центральной нервной системы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207167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 многом аналогичен тироксину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47656" y="2071678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Регулирует обмен кальция в организме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снижает количество кальция в крови и увеличивает в костной ткани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щитовидной железы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556792"/>
            <a:ext cx="18256" cy="588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3568" y="2132856"/>
            <a:ext cx="3856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Базедова болезнь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Усиленный обмен веществ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44.radikal.ru/i105/1208/06/8c7e1814b7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646658" cy="302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1030" y="116632"/>
            <a:ext cx="42929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щитовидной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железы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092280" y="162880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24128" y="2132856"/>
            <a:ext cx="2988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Микседема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молодом возрасте карликовость и кретинизм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http://balance-1.storage-1.vkurse2.verumnets.ru/public/42/4206454/e1/10-popup-low.jpg?updated=1296480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26280"/>
            <a:ext cx="2304256" cy="32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надпочечников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98072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1556792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Адреналин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54.radikal.ru/i146/0909/04/9c892c651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10" y="4773906"/>
            <a:ext cx="2525180" cy="190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060848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человека повышается сахар в крови для работы мышц, учащается дыхание, повышается тонус кровеносных сосудов. Таким образом, человек находится на максимуме физических и психических способностей.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9087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91880" y="1700808"/>
            <a:ext cx="159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Кортизол 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060848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Запускает иммунные механизмы защиты и защищает от стресса (активизируется деятельность сердечной мышцы, улучшается работа мозга.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img.sci-lib.com/2010/09/10/b_819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2834668" cy="25649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96136" y="1700808"/>
            <a:ext cx="2727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Глюкокортикоиды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72200" y="836712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8144" y="2132857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Антистрессовое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противошоковое действие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влияние на обмен веществ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взаимоотношения с другими гормонами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иммунорегулирующее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действие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антиаллергическое действие.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9702" name="Picture 6" descr="http://faculty.smu.edu/svik/5304/molecules/P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312575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4medical.in/wp-content/uploads/2011/12/strnadpo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9452" y="0"/>
            <a:ext cx="3824548" cy="2808312"/>
          </a:xfrm>
          <a:prstGeom prst="rect">
            <a:avLst/>
          </a:prstGeom>
          <a:noFill/>
        </p:spPr>
      </p:pic>
      <p:pic>
        <p:nvPicPr>
          <p:cNvPr id="33794" name="Picture 2" descr="http://zonaznania.ru/images/photos/medium/43b254d405989525496ca1c3f4d227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15852"/>
            <a:ext cx="6163618" cy="3942148"/>
          </a:xfrm>
          <a:prstGeom prst="rect">
            <a:avLst/>
          </a:prstGeom>
          <a:noFill/>
        </p:spPr>
      </p:pic>
      <p:pic>
        <p:nvPicPr>
          <p:cNvPr id="33798" name="Picture 6" descr="http://www.al3ez.net/upload/b/semsema_adrenal_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3096344" cy="294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-anatomy.ru/engine/TWeb_color.php?id=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2953"/>
            <a:ext cx="2677438" cy="388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786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надпочечников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052736"/>
            <a:ext cx="17100" cy="734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714488"/>
            <a:ext cx="4714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Возбудимость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нарушения работы сердечнососудистой системы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надпочечников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858016" y="1412776"/>
            <a:ext cx="18240" cy="587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857752" y="1857364"/>
            <a:ext cx="4286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Бронзовая болезнь похудения кожа приобретает бронзовый цвет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img.webmd.com/dtmcms/live/webmd/consumer_assets/site_images/articles/image_article_collections/mcgraw_hill_skin_atlases/adult_skin_problems/FCASCD_addisons_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627447" cy="314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medinfo.ua/images/anatomy/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479">
            <a:off x="3622604" y="-65407"/>
            <a:ext cx="2760390" cy="3357231"/>
          </a:xfrm>
          <a:prstGeom prst="rect">
            <a:avLst/>
          </a:prstGeom>
          <a:noFill/>
        </p:spPr>
      </p:pic>
      <p:pic>
        <p:nvPicPr>
          <p:cNvPr id="34820" name="Picture 4" descr="http://img.sci-lib.com/2010/04/21/b_64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44627"/>
            <a:ext cx="3357554" cy="32718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0"/>
            <a:ext cx="7761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поджелудочной железы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00166" y="642918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1428736"/>
            <a:ext cx="2123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Глюкагон</a:t>
            </a:r>
            <a:endParaRPr lang="ru-RU" sz="3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32856"/>
            <a:ext cx="4786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Повышает содержание глюкозы в крови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horoshienovosti.info/wp-content/uploads/2012/05/220px-Gluca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5357847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86578" y="1428736"/>
            <a:ext cx="194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Инсулин</a:t>
            </a:r>
            <a:endParaRPr lang="ru-RU" sz="36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43702" y="571480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7576" y="207167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Понижает сахар в крови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dailytechinfo.org/uploads/images3/20110719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24744"/>
            <a:ext cx="2695870" cy="20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поджелудочной железы</a:t>
            </a:r>
            <a:endParaRPr lang="ru-RU" sz="31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412776"/>
            <a:ext cx="1825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2285992"/>
            <a:ext cx="3995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Шок судороги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падение уровня глюкозы в крови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www.zid.com.ua/images/article/gluko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90"/>
            <a:ext cx="3071802" cy="28977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0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поджелудочной железы</a:t>
            </a:r>
            <a:endParaRPr lang="ru-RU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16216" y="141277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2040" y="2492896"/>
            <a:ext cx="41946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Сахарный диабет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появляется сахар в моче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http://www.aif.ru/application/public/article/big/444/44e444f86a50a6b522af623e41d0a578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7" y="3714752"/>
            <a:ext cx="3828402" cy="28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panacea.med.uoa.gr/extra/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138886"/>
            <a:ext cx="2157523" cy="1719114"/>
          </a:xfrm>
          <a:prstGeom prst="rect">
            <a:avLst/>
          </a:prstGeom>
          <a:noFill/>
        </p:spPr>
      </p:pic>
      <p:pic>
        <p:nvPicPr>
          <p:cNvPr id="36868" name="Picture 4" descr="http://cienciahoje.uol.com.br/colunas/por-dentro-das-celulas/imagens/Oraioquecai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08540"/>
            <a:ext cx="3155504" cy="2449460"/>
          </a:xfrm>
          <a:prstGeom prst="rect">
            <a:avLst/>
          </a:prstGeom>
          <a:noFill/>
        </p:spPr>
      </p:pic>
      <p:pic>
        <p:nvPicPr>
          <p:cNvPr id="36866" name="Picture 2" descr="http://www.naturomedica.com/uploads/images/estrogen-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0690"/>
            <a:ext cx="2997796" cy="24473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-214338"/>
            <a:ext cx="501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Половые гормоны</a:t>
            </a:r>
            <a:endParaRPr lang="ru-RU" sz="4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857356" y="500042"/>
            <a:ext cx="432618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785794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Эстрогены</a:t>
            </a:r>
            <a:endParaRPr lang="ru-RU" sz="3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3419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Отвечают за женские вторичные половые признаки, кроме того, эстрогены вызывают прилив сил, поднимают настроение, придают радостный блеск глазам, разглаживают кожу.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071546"/>
            <a:ext cx="2560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Прогестерон</a:t>
            </a:r>
            <a:endParaRPr lang="ru-RU" sz="3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27984" y="476672"/>
            <a:ext cx="1710" cy="686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86116" y="1714488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Способствует вынашиванию плода, повышает аппетит,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оказывает успокоительный и обезболивающий эффект.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714356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Андрогены</a:t>
            </a:r>
            <a:endParaRPr lang="ru-RU" sz="3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6979802" y="449694"/>
            <a:ext cx="306842" cy="264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43636" y="1285860"/>
            <a:ext cx="31443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Именно этот гормон отвечает за развитие мужских первичных и вторичных половых признаков. Усиливает синтез белка, что приводит к ускорению процессов роста, физического развития, увеличению мышечной массы.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4.radikal.ru/i146/0909/04/9c892c651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97152"/>
            <a:ext cx="2736395" cy="2060848"/>
          </a:xfrm>
          <a:prstGeom prst="rect">
            <a:avLst/>
          </a:prstGeom>
          <a:noFill/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2230" y="0"/>
            <a:ext cx="2511770" cy="1963082"/>
          </a:xfrm>
          <a:prstGeom prst="rect">
            <a:avLst/>
          </a:prstGeom>
        </p:spPr>
      </p:pic>
      <p:pic>
        <p:nvPicPr>
          <p:cNvPr id="14338" name="Picture 2" descr="http://www2.vietbao.vn/images/vn2/khoa-hoc/20708106_images1341509_sinhdoiAnh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00636"/>
            <a:ext cx="2267744" cy="17008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43966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Гормо́ны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3600" dirty="0" smtClean="0"/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биологически  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активные вещества, помогающие регулировать обмен веществ, вырабатываемые твоими железами. Каждый гормон оказывает особое воздействие на организм в целом или на его отдельные органы. При этом все гормоны тесно взаимодействуют друг с другом.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Гормоны  влияют на все аспекты твоей жизни - с момента зачатия и до самой      смерти.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1071546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214950"/>
            <a:ext cx="850109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t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95" y="4429133"/>
            <a:ext cx="3657505" cy="2428868"/>
          </a:xfrm>
          <a:prstGeom prst="rect">
            <a:avLst/>
          </a:prstGeom>
        </p:spPr>
      </p:pic>
      <p:pic>
        <p:nvPicPr>
          <p:cNvPr id="39942" name="Picture 6" descr="http://hi-intel.ru/302/img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599257" cy="22860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 Тимуса </a:t>
            </a:r>
          </a:p>
          <a:p>
            <a:pPr algn="ctr"/>
            <a:r>
              <a:rPr lang="ru-RU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(эндокринная железа, играющая важную роль в формировании иммунитета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3456446" y="2456322"/>
            <a:ext cx="1800770" cy="1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14678" y="3429000"/>
            <a:ext cx="2337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Тимозин</a:t>
            </a:r>
            <a:endParaRPr lang="ru-RU" sz="4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legkaja-olga.narod.ru/olderfiles/4/0_6b931_2ee1612b_L_Mw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969" y="1571612"/>
            <a:ext cx="3163031" cy="237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214818"/>
            <a:ext cx="64293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Регулирует рост скелета, участвует в управлении иммунными реакциями в течении первых 10-15 лет жизни.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тимуса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124237" y="1484275"/>
            <a:ext cx="7206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714488"/>
            <a:ext cx="4857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Нарушение работы иммунной системы повышения синтеза лейкоцитов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1915" y="0"/>
            <a:ext cx="410208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тимуса</a:t>
            </a: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732240" y="1196752"/>
            <a:ext cx="1767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29190" y="1785926"/>
            <a:ext cx="4066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имунитета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раннее половое созревание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dn.bolshoyvopros.ru/files/users/images/7a/0a/7a0a39e5cbe50608677838b28a0809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9300"/>
            <a:ext cx="4119936" cy="321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mediasubs.ru/group/uploads/zd/zdorove-bez-vrachej-i-lekarstv-/image2/yNGI4OD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3267"/>
            <a:ext cx="2786050" cy="371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Трудно переоценить роль гормонов.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Их работу можно сравнить с игрой оркестра, когда любой сбой или фальшивая нота нарушают гармонию.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Берегите себя и следите за своим здоровьем! 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vicasb.com/uploadfile/201211/2012111514200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hool.xvatit.com/images/1/19/Bior8_58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32040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  <a:hlinkClick r:id="rId3"/>
              </a:rPr>
              <a:t>гипоталамус+гипофиз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785794"/>
            <a:ext cx="290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hlinkClick r:id="rId4"/>
              </a:rPr>
              <a:t>щитовидная железа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071678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надпочечник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00372"/>
            <a:ext cx="3432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 </a:t>
            </a:r>
            <a:r>
              <a:rPr lang="ru-RU" sz="2400" b="1" u="sng" dirty="0" smtClean="0">
                <a:hlinkClick r:id="rId6"/>
              </a:rPr>
              <a:t>поджелудочная железа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373216"/>
            <a:ext cx="296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hlinkClick r:id="rId7"/>
              </a:rPr>
              <a:t>яичник женщины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85184"/>
            <a:ext cx="2352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hlinkClick r:id="rId8"/>
              </a:rPr>
              <a:t>яички мужчины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975" y="5150644"/>
            <a:ext cx="2486025" cy="1707356"/>
          </a:xfrm>
          <a:prstGeom prst="rect">
            <a:avLst/>
          </a:prstGeom>
        </p:spPr>
      </p:pic>
      <p:pic>
        <p:nvPicPr>
          <p:cNvPr id="23556" name="Picture 4" descr="http://www.vicasb.com/uploadfile/201211/2012111514200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32084" y="228380"/>
            <a:ext cx="16317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b="1" i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гормонов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63688" y="548680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548680"/>
            <a:ext cx="778978" cy="1462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964353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Стимулируют рост всего организма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Влияют на настроение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Поддерживают иммунную систему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Регулируют метаболизм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Подготавливают организм к спариванию, борьбе, бегу и другим активным действиям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1988840"/>
            <a:ext cx="435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Подготавливают организм к следующему жизненному периоду — половому созреванию,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Контролируют репродуктивный цикл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Вызывают чувство голода и насыщения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Вызывают половое влечение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limfort.ru/joom/ris/CNS-endok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367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3643306" cy="650083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передают информацию от одного органа в другой, связывают один орган с другим. Это позволяет достичь баланса в работе всего организма.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medicinatime.ru/uploads/posts/2011-12/1323862657_42-site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6899">
            <a:off x="116325" y="161836"/>
            <a:ext cx="2439846" cy="1832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ealth.mail.ru/pic/rls/32/P1_05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7869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0056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Гипоталамус – высший центр эндокринной системы.</a:t>
            </a:r>
          </a:p>
          <a:p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Он контролирует и объединяет эндокринные механизмы регуляции с нервной системой. В нем находятся </a:t>
            </a:r>
            <a:r>
              <a:rPr lang="ru-RU" sz="215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нейрогормоны</a:t>
            </a:r>
            <a:r>
              <a:rPr lang="ru-RU" sz="21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регулирующие выделение гормонов другими эндокринными железами. </a:t>
            </a:r>
          </a:p>
          <a:p>
            <a:r>
              <a:rPr lang="ru-RU" sz="215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 органом эндокринной системы является также гипофиз. </a:t>
            </a:r>
            <a:endParaRPr lang="ru-RU" sz="21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Как видно из </a:t>
            </a:r>
            <a:r>
              <a:rPr lang="ru-RU" sz="2150" b="1" u="sng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, в ответ на информацию, поступающую от центральной и вегетативной нервной системы, гипоталамус выделяет </a:t>
            </a:r>
            <a:r>
              <a:rPr lang="ru-RU" sz="2150" b="1" dirty="0" err="1" smtClean="0">
                <a:latin typeface="Times New Roman" pitchFamily="18" charset="0"/>
                <a:cs typeface="Times New Roman" pitchFamily="18" charset="0"/>
              </a:rPr>
              <a:t>нейрогормоны</a:t>
            </a:r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, которые дают команду гипофизу ускорить или замедлить выработку стимулирующих гормонов.</a:t>
            </a:r>
            <a:endParaRPr lang="ru-RU" sz="21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гипофиза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85918" y="642918"/>
            <a:ext cx="93838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285860"/>
            <a:ext cx="380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Гормон роста (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Соматотропин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001158" y="1285860"/>
            <a:ext cx="142796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1736" y="2000240"/>
            <a:ext cx="1769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Пролактин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4679951" y="1036621"/>
            <a:ext cx="999338" cy="706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29124" y="1857364"/>
            <a:ext cx="2346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Тиреотропин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357298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Кортикотропин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6215074" y="57148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youngbodymind.com/pictures/hg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354811" y="2069300"/>
            <a:ext cx="2729321" cy="2019698"/>
          </a:xfrm>
          <a:prstGeom prst="rect">
            <a:avLst/>
          </a:prstGeom>
          <a:noFill/>
        </p:spPr>
      </p:pic>
      <p:pic>
        <p:nvPicPr>
          <p:cNvPr id="21508" name="Picture 4" descr="http://www.infoescola.com/wp-content/uploads/2011/03/prolactin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428868"/>
            <a:ext cx="2149690" cy="237626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929454" y="4286256"/>
            <a:ext cx="2214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Управляет секрецией гормонов коры надпочечников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54967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Управляет процессами роста и развития; стимулирует синтез белков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4549676"/>
            <a:ext cx="2069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Вызывает и поддерживает выработку молока в молочных железах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4549676"/>
            <a:ext cx="2213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Стимулирует выработку и секрецию гормонов щитовидной железы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857364"/>
            <a:ext cx="1352899" cy="2448103"/>
          </a:xfrm>
          <a:prstGeom prst="rect">
            <a:avLst/>
          </a:prstGeom>
        </p:spPr>
      </p:pic>
      <p:pic>
        <p:nvPicPr>
          <p:cNvPr id="30" name="Рисунок 29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428868"/>
            <a:ext cx="166687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biolicey2vrn.ucoz.ru/Anatom/Endokrin/gipofiz-gor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1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8680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 гормонов гипофиза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572398" y="1357298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29256" y="1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 гормонов гипофиза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358082" y="980728"/>
            <a:ext cx="22230" cy="805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4578" name="Picture 2" descr="http://img151.imageshack.us/img151/3116/uzun4m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20" y="2357430"/>
            <a:ext cx="323200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1472" y="1643050"/>
            <a:ext cx="2215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Гигантизм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img228.imageshack.us/img228/6388/85032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378" y="2643182"/>
            <a:ext cx="3208622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143636" y="1714488"/>
            <a:ext cx="276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Карликовость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saitistika.nedug.ru/common/data/pub/images/articles/8931/2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142984"/>
            <a:ext cx="2552700" cy="369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553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Творческий проект  по биологии  на тему: "Гормоны"</vt:lpstr>
      <vt:lpstr>Слайд 2</vt:lpstr>
      <vt:lpstr>Слайд 3</vt:lpstr>
      <vt:lpstr>Свойства гормонов</vt:lpstr>
      <vt:lpstr>Гормоны передают информацию от одного органа в другой, связывают один орган с другим. Это позволяет достичь баланса в работе всего организма.</vt:lpstr>
      <vt:lpstr>Слайд 6</vt:lpstr>
      <vt:lpstr>Гормоны гипофиза </vt:lpstr>
      <vt:lpstr>Слайд 8</vt:lpstr>
      <vt:lpstr>Гиперфункция  гормонов гипофиза</vt:lpstr>
      <vt:lpstr>Гормоны Эпифиза </vt:lpstr>
      <vt:lpstr>Слайд 11</vt:lpstr>
      <vt:lpstr>Гормоны щитовидной железы</vt:lpstr>
      <vt:lpstr>Слайд 13</vt:lpstr>
      <vt:lpstr>Гормоны надпочечников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65</cp:revision>
  <dcterms:created xsi:type="dcterms:W3CDTF">2013-10-04T06:35:02Z</dcterms:created>
  <dcterms:modified xsi:type="dcterms:W3CDTF">2014-06-02T13:05:59Z</dcterms:modified>
</cp:coreProperties>
</file>