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1" d="100"/>
          <a:sy n="81" d="100"/>
        </p:scale>
        <p:origin x="78"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359982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75E558-24FE-4E4C-A24F-95CF3AD76B55}" type="datetimeFigureOut">
              <a:rPr lang="uk-UA" smtClean="0"/>
              <a:t>16.04.2014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159621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76393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874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385596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272963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109338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83335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142148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378423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33078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75E558-24FE-4E4C-A24F-95CF3AD76B55}" type="datetimeFigureOut">
              <a:rPr lang="uk-UA" smtClean="0"/>
              <a:t>16.04.2014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212849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75E558-24FE-4E4C-A24F-95CF3AD76B55}" type="datetimeFigureOut">
              <a:rPr lang="uk-UA" smtClean="0"/>
              <a:t>16.04.2014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248916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37535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153237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A75E558-24FE-4E4C-A24F-95CF3AD76B55}" type="datetimeFigureOut">
              <a:rPr lang="uk-UA" smtClean="0"/>
              <a:t>16.04.2014</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88905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75E558-24FE-4E4C-A24F-95CF3AD76B55}" type="datetimeFigureOut">
              <a:rPr lang="uk-UA" smtClean="0"/>
              <a:t>16.04.2014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F066B2B-0B96-4280-9B33-C3573F98CC03}" type="slidenum">
              <a:rPr lang="uk-UA" smtClean="0"/>
              <a:t>‹#›</a:t>
            </a:fld>
            <a:endParaRPr lang="uk-UA"/>
          </a:p>
        </p:txBody>
      </p:sp>
    </p:spTree>
    <p:extLst>
      <p:ext uri="{BB962C8B-B14F-4D97-AF65-F5344CB8AC3E}">
        <p14:creationId xmlns:p14="http://schemas.microsoft.com/office/powerpoint/2010/main" val="397296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75E558-24FE-4E4C-A24F-95CF3AD76B55}" type="datetimeFigureOut">
              <a:rPr lang="uk-UA" smtClean="0"/>
              <a:t>16.04.2014</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066B2B-0B96-4280-9B33-C3573F98CC03}" type="slidenum">
              <a:rPr lang="uk-UA" smtClean="0"/>
              <a:t>‹#›</a:t>
            </a:fld>
            <a:endParaRPr lang="uk-UA"/>
          </a:p>
        </p:txBody>
      </p:sp>
    </p:spTree>
    <p:extLst>
      <p:ext uri="{BB962C8B-B14F-4D97-AF65-F5344CB8AC3E}">
        <p14:creationId xmlns:p14="http://schemas.microsoft.com/office/powerpoint/2010/main" val="71556756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12830" y="234462"/>
            <a:ext cx="6025662" cy="1465385"/>
          </a:xfrm>
        </p:spPr>
        <p:txBody>
          <a:bodyPr/>
          <a:lstStyle/>
          <a:p>
            <a:r>
              <a:rPr lang="uk-UA" sz="11500" b="1" i="1" dirty="0" smtClean="0">
                <a:solidFill>
                  <a:schemeClr val="bg2">
                    <a:lumMod val="60000"/>
                    <a:lumOff val="40000"/>
                  </a:schemeClr>
                </a:solidFill>
                <a:effectLst>
                  <a:outerShdw blurRad="38100" dist="38100" dir="2700000" algn="tl">
                    <a:srgbClr val="000000">
                      <a:alpha val="43137"/>
                    </a:srgbClr>
                  </a:outerShdw>
                </a:effectLst>
              </a:rPr>
              <a:t> </a:t>
            </a:r>
            <a:r>
              <a:rPr lang="en-US" sz="11500" b="1" i="1" dirty="0" smtClean="0">
                <a:solidFill>
                  <a:schemeClr val="bg2">
                    <a:lumMod val="60000"/>
                    <a:lumOff val="40000"/>
                  </a:schemeClr>
                </a:solidFill>
                <a:effectLst>
                  <a:outerShdw blurRad="38100" dist="38100" dir="2700000" algn="tl">
                    <a:srgbClr val="000000">
                      <a:alpha val="43137"/>
                    </a:srgbClr>
                  </a:outerShdw>
                </a:effectLst>
              </a:rPr>
              <a:t>Sydney</a:t>
            </a:r>
            <a:endParaRPr lang="uk-UA" sz="11500" b="1" i="1" dirty="0">
              <a:solidFill>
                <a:schemeClr val="bg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453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704739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7323" y="1148862"/>
            <a:ext cx="5474677" cy="2145322"/>
          </a:xfrm>
        </p:spPr>
        <p:txBody>
          <a:bodyPr/>
          <a:lstStyle/>
          <a:p>
            <a:r>
              <a:rPr lang="en-US" sz="2000" dirty="0"/>
              <a:t>Sydney </a:t>
            </a:r>
            <a:r>
              <a:rPr lang="en-US" sz="2000" dirty="0" err="1"/>
              <a:t>Harbour</a:t>
            </a:r>
            <a:r>
              <a:rPr lang="en-US" sz="2000" dirty="0"/>
              <a:t> Bridge is an international Aussie icon. Opened in 1932 and affectionately known as the '</a:t>
            </a:r>
            <a:r>
              <a:rPr lang="en-US" sz="2000" dirty="0" err="1"/>
              <a:t>Coathanger</a:t>
            </a:r>
            <a:r>
              <a:rPr lang="en-US" sz="2000" dirty="0"/>
              <a:t>', the single arch construction was built from both ends to join in the middle. It is 1,149 </a:t>
            </a:r>
            <a:r>
              <a:rPr lang="en-US" sz="2000" dirty="0" err="1"/>
              <a:t>metres</a:t>
            </a:r>
            <a:r>
              <a:rPr lang="en-US" sz="2000" dirty="0"/>
              <a:t> long, weighs 52,800 </a:t>
            </a:r>
            <a:r>
              <a:rPr lang="en-US" sz="2000" dirty="0" err="1"/>
              <a:t>tonnes</a:t>
            </a:r>
            <a:r>
              <a:rPr lang="en-US" sz="2000" dirty="0"/>
              <a:t>, has 6 million rivets and needed 272,000 </a:t>
            </a:r>
            <a:r>
              <a:rPr lang="en-US" sz="2000" dirty="0" err="1"/>
              <a:t>litres</a:t>
            </a:r>
            <a:r>
              <a:rPr lang="en-US" sz="2000" dirty="0"/>
              <a:t> of paint for its initial coat. To test the bridge's strength before it opened, 96 railway engines were driven onto it, the equivalent to 5,900 cars. It takes 10 years and 30,000 </a:t>
            </a:r>
            <a:r>
              <a:rPr lang="en-US" sz="2000" dirty="0" err="1"/>
              <a:t>litres</a:t>
            </a:r>
            <a:r>
              <a:rPr lang="en-US" sz="2000" dirty="0"/>
              <a:t> to apply one coat of paint, and this work goes on continuously. Today visitors to Sydney have the chance to climb the Bridge on safe, supervised guided tours to marvel at this engineering wonder and its stunning views over Sydney </a:t>
            </a:r>
            <a:r>
              <a:rPr lang="en-US" sz="2000" dirty="0" err="1"/>
              <a:t>Harbour</a:t>
            </a:r>
            <a:r>
              <a:rPr lang="en-US" sz="2000" dirty="0"/>
              <a:t>. </a:t>
            </a:r>
            <a:br>
              <a:rPr lang="en-US" sz="2000" dirty="0"/>
            </a:br>
            <a:r>
              <a:rPr lang="en-US" sz="2000" dirty="0"/>
              <a:t/>
            </a:r>
            <a:br>
              <a:rPr lang="en-US" sz="2000" dirty="0"/>
            </a:br>
            <a:endParaRPr lang="uk-UA" sz="2000"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74" y="1547447"/>
            <a:ext cx="6484710" cy="4678240"/>
          </a:xfrm>
        </p:spPr>
      </p:pic>
      <p:sp>
        <p:nvSpPr>
          <p:cNvPr id="5" name="Прямоугольник 4"/>
          <p:cNvSpPr/>
          <p:nvPr/>
        </p:nvSpPr>
        <p:spPr>
          <a:xfrm>
            <a:off x="432674" y="325288"/>
            <a:ext cx="5447325" cy="646331"/>
          </a:xfrm>
          <a:prstGeom prst="rect">
            <a:avLst/>
          </a:prstGeom>
        </p:spPr>
        <p:txBody>
          <a:bodyPr wrap="none">
            <a:spAutoFit/>
          </a:bodyPr>
          <a:lstStyle/>
          <a:p>
            <a:r>
              <a:rPr lang="en-US" sz="3600" b="1" i="1" dirty="0">
                <a:solidFill>
                  <a:schemeClr val="accent2">
                    <a:lumMod val="40000"/>
                    <a:lumOff val="60000"/>
                  </a:schemeClr>
                </a:solidFill>
                <a:effectLst>
                  <a:outerShdw blurRad="38100" dist="38100" dir="2700000" algn="tl">
                    <a:srgbClr val="000000">
                      <a:alpha val="43137"/>
                    </a:srgbClr>
                  </a:outerShdw>
                </a:effectLst>
              </a:rPr>
              <a:t>Sydney </a:t>
            </a:r>
            <a:r>
              <a:rPr lang="en-US" sz="3600" b="1" i="1" dirty="0" err="1">
                <a:solidFill>
                  <a:schemeClr val="accent2">
                    <a:lumMod val="40000"/>
                    <a:lumOff val="60000"/>
                  </a:schemeClr>
                </a:solidFill>
                <a:effectLst>
                  <a:outerShdw blurRad="38100" dist="38100" dir="2700000" algn="tl">
                    <a:srgbClr val="000000">
                      <a:alpha val="43137"/>
                    </a:srgbClr>
                  </a:outerShdw>
                </a:effectLst>
              </a:rPr>
              <a:t>Harbour</a:t>
            </a:r>
            <a:r>
              <a:rPr lang="en-US" sz="3600" b="1" i="1" dirty="0">
                <a:solidFill>
                  <a:schemeClr val="accent2">
                    <a:lumMod val="40000"/>
                    <a:lumOff val="60000"/>
                  </a:schemeClr>
                </a:solidFill>
                <a:effectLst>
                  <a:outerShdw blurRad="38100" dist="38100" dir="2700000" algn="tl">
                    <a:srgbClr val="000000">
                      <a:alpha val="43137"/>
                    </a:srgbClr>
                  </a:outerShdw>
                </a:effectLst>
              </a:rPr>
              <a:t> Bridge </a:t>
            </a:r>
            <a:endParaRPr lang="uk-UA" sz="3600" b="1" i="1"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39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2608565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907" y="125381"/>
            <a:ext cx="7408986" cy="2113727"/>
          </a:xfrm>
        </p:spPr>
        <p:txBody>
          <a:bodyPr/>
          <a:lstStyle/>
          <a:p>
            <a:r>
              <a:rPr lang="en-US" sz="2400" dirty="0"/>
              <a:t>Public transport in Sydney consists of an extensive network of road transport as well as rail transport and water transport modes. </a:t>
            </a:r>
            <a:r>
              <a:rPr lang="en-US" sz="2000" dirty="0"/>
              <a:t>Sydney was once served by one of the largest tram networks in the world, with routes covering 181 mi (291 km), but this was closed in February 1961.</a:t>
            </a:r>
            <a:endParaRPr lang="uk-UA"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6893" y="242612"/>
            <a:ext cx="4316596" cy="647489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07" y="2239108"/>
            <a:ext cx="6898331" cy="4570144"/>
          </a:xfrm>
          <a:prstGeom prst="rect">
            <a:avLst/>
          </a:prstGeom>
        </p:spPr>
      </p:pic>
    </p:spTree>
    <p:extLst>
      <p:ext uri="{BB962C8B-B14F-4D97-AF65-F5344CB8AC3E}">
        <p14:creationId xmlns:p14="http://schemas.microsoft.com/office/powerpoint/2010/main" val="1730272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9309" y="452718"/>
            <a:ext cx="7381525" cy="711064"/>
          </a:xfrm>
        </p:spPr>
        <p:txBody>
          <a:bodyPr/>
          <a:lstStyle/>
          <a:p>
            <a:r>
              <a:rPr lang="en-US" b="1" dirty="0">
                <a:solidFill>
                  <a:schemeClr val="accent2">
                    <a:lumMod val="60000"/>
                    <a:lumOff val="40000"/>
                  </a:schemeClr>
                </a:solidFill>
              </a:rPr>
              <a:t>The Blue Mountains </a:t>
            </a:r>
            <a:endParaRPr lang="uk-UA" b="1" dirty="0">
              <a:solidFill>
                <a:schemeClr val="accent2">
                  <a:lumMod val="60000"/>
                  <a:lumOff val="40000"/>
                </a:schemeClr>
              </a:solidFill>
            </a:endParaRPr>
          </a:p>
        </p:txBody>
      </p:sp>
      <p:sp>
        <p:nvSpPr>
          <p:cNvPr id="3" name="Объект 2"/>
          <p:cNvSpPr>
            <a:spLocks noGrp="1"/>
          </p:cNvSpPr>
          <p:nvPr>
            <p:ph idx="1"/>
          </p:nvPr>
        </p:nvSpPr>
        <p:spPr>
          <a:xfrm>
            <a:off x="7536873" y="1302328"/>
            <a:ext cx="4174836" cy="4719781"/>
          </a:xfrm>
        </p:spPr>
        <p:txBody>
          <a:bodyPr/>
          <a:lstStyle/>
          <a:p>
            <a:r>
              <a:rPr lang="en-US" dirty="0"/>
              <a:t>The Blue Mountains is a popular place for </a:t>
            </a:r>
            <a:r>
              <a:rPr lang="en-US" dirty="0" err="1"/>
              <a:t>Sydneysiders.The</a:t>
            </a:r>
            <a:r>
              <a:rPr lang="en-US" dirty="0"/>
              <a:t> Blue Mountains can receive snow during the winter months. The area is heavily forested with steep cliff walls and some spectacular waterfalls. </a:t>
            </a:r>
            <a:r>
              <a:rPr lang="en-US" dirty="0" err="1"/>
              <a:t>Colourful</a:t>
            </a:r>
            <a:r>
              <a:rPr lang="en-US" dirty="0"/>
              <a:t> parrots, and other birds are abundant, and quite often they come really close to people when they are looking for food.</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42" y="1551131"/>
            <a:ext cx="6984552" cy="4222173"/>
          </a:xfrm>
          <a:prstGeom prst="rect">
            <a:avLst/>
          </a:prstGeom>
        </p:spPr>
      </p:pic>
    </p:spTree>
    <p:extLst>
      <p:ext uri="{BB962C8B-B14F-4D97-AF65-F5344CB8AC3E}">
        <p14:creationId xmlns:p14="http://schemas.microsoft.com/office/powerpoint/2010/main" val="163622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5" name="Объект 4"/>
          <p:cNvSpPr>
            <a:spLocks noGrp="1"/>
          </p:cNvSpPr>
          <p:nvPr>
            <p:ph idx="1"/>
          </p:nvPr>
        </p:nvSpPr>
        <p:spPr/>
        <p:txBody>
          <a:bodyPr/>
          <a:lstStyle/>
          <a:p>
            <a:endParaRPr lang="uk-UA"/>
          </a:p>
        </p:txBody>
      </p:sp>
    </p:spTree>
    <p:extLst>
      <p:ext uri="{BB962C8B-B14F-4D97-AF65-F5344CB8AC3E}">
        <p14:creationId xmlns:p14="http://schemas.microsoft.com/office/powerpoint/2010/main" val="3129761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5508" y="452718"/>
            <a:ext cx="6135326" cy="1400530"/>
          </a:xfrm>
        </p:spPr>
        <p:txBody>
          <a:bodyPr/>
          <a:lstStyle/>
          <a:p>
            <a:r>
              <a:rPr lang="en-US" sz="6600" b="1" dirty="0">
                <a:solidFill>
                  <a:schemeClr val="accent2">
                    <a:lumMod val="60000"/>
                    <a:lumOff val="40000"/>
                  </a:schemeClr>
                </a:solidFill>
              </a:rPr>
              <a:t>Tourism</a:t>
            </a:r>
            <a:endParaRPr lang="uk-UA" sz="6600" b="1" dirty="0">
              <a:solidFill>
                <a:schemeClr val="accent2">
                  <a:lumMod val="60000"/>
                  <a:lumOff val="40000"/>
                </a:schemeClr>
              </a:solidFill>
            </a:endParaRPr>
          </a:p>
        </p:txBody>
      </p:sp>
      <p:sp>
        <p:nvSpPr>
          <p:cNvPr id="3" name="Объект 2"/>
          <p:cNvSpPr>
            <a:spLocks noGrp="1"/>
          </p:cNvSpPr>
          <p:nvPr>
            <p:ph idx="1"/>
          </p:nvPr>
        </p:nvSpPr>
        <p:spPr>
          <a:xfrm>
            <a:off x="457200" y="1372980"/>
            <a:ext cx="11160369" cy="1440558"/>
          </a:xfrm>
        </p:spPr>
        <p:txBody>
          <a:bodyPr>
            <a:normAutofit fontScale="92500" lnSpcReduction="10000"/>
          </a:bodyPr>
          <a:lstStyle/>
          <a:p>
            <a:r>
              <a:rPr lang="en-US" dirty="0"/>
              <a:t>In the year ending 2012, Sydney received a total of 10.5 million international and domestic visitors, which injected $11.7 billion into the state of New South Wales' economy.[95] The most well-known attractions include the Sydney Opera House and the Sydney </a:t>
            </a:r>
            <a:r>
              <a:rPr lang="en-US" dirty="0" err="1"/>
              <a:t>Harbour</a:t>
            </a:r>
            <a:r>
              <a:rPr lang="en-US" dirty="0"/>
              <a:t> Bridge. Other attractions include Royal Botanical Gardens, Luna Park, Darling </a:t>
            </a:r>
            <a:r>
              <a:rPr lang="en-US" dirty="0" err="1"/>
              <a:t>Harbour</a:t>
            </a:r>
            <a:r>
              <a:rPr lang="en-US" dirty="0"/>
              <a:t>, some 40 beaches and Sydney Tower</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01" y="3289057"/>
            <a:ext cx="5394960" cy="334060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204" y="3289057"/>
            <a:ext cx="5010912" cy="3340608"/>
          </a:xfrm>
          <a:prstGeom prst="rect">
            <a:avLst/>
          </a:prstGeom>
        </p:spPr>
      </p:pic>
    </p:spTree>
    <p:extLst>
      <p:ext uri="{BB962C8B-B14F-4D97-AF65-F5344CB8AC3E}">
        <p14:creationId xmlns:p14="http://schemas.microsoft.com/office/powerpoint/2010/main" val="602710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solidFill>
                  <a:schemeClr val="bg2">
                    <a:lumMod val="60000"/>
                    <a:lumOff val="40000"/>
                  </a:schemeClr>
                </a:solidFill>
              </a:rPr>
              <a:t>        Thank </a:t>
            </a:r>
            <a:r>
              <a:rPr lang="en-US" sz="4800" b="1" dirty="0">
                <a:solidFill>
                  <a:schemeClr val="bg2">
                    <a:lumMod val="60000"/>
                    <a:lumOff val="40000"/>
                  </a:schemeClr>
                </a:solidFill>
              </a:rPr>
              <a:t>you for watching</a:t>
            </a:r>
            <a:endParaRPr lang="uk-UA" sz="4800" b="1" dirty="0">
              <a:solidFill>
                <a:schemeClr val="bg2">
                  <a:lumMod val="60000"/>
                  <a:lumOff val="40000"/>
                </a:schemeClr>
              </a:solidFill>
            </a:endParaRPr>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2144750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4369" y="335486"/>
            <a:ext cx="9253666" cy="2067744"/>
          </a:xfrm>
        </p:spPr>
        <p:txBody>
          <a:bodyPr/>
          <a:lstStyle/>
          <a:p>
            <a:r>
              <a:rPr lang="en-US" sz="2400" dirty="0"/>
              <a:t>Sydney </a:t>
            </a:r>
            <a:r>
              <a:rPr lang="en-US" sz="2400" dirty="0" smtClean="0"/>
              <a:t>is </a:t>
            </a:r>
            <a:r>
              <a:rPr lang="en-US" sz="2400" dirty="0"/>
              <a:t>the state capital of New South Wales and the most populous city in </a:t>
            </a:r>
            <a:r>
              <a:rPr lang="en-US" sz="2400" dirty="0" smtClean="0"/>
              <a:t>Australia</a:t>
            </a:r>
            <a:r>
              <a:rPr lang="uk-UA" sz="2400" dirty="0" smtClean="0"/>
              <a:t>.</a:t>
            </a:r>
            <a:r>
              <a:rPr lang="en-US" sz="2400" dirty="0"/>
              <a:t> It is on Australia's south-east coast, on the Tasman Sea. In June 2010 the greater metropolitan area had an approximate population of 4.76 million people.</a:t>
            </a:r>
            <a:endParaRPr lang="uk-UA"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969" y="2532673"/>
            <a:ext cx="5301497" cy="397612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080" y="2532673"/>
            <a:ext cx="6011004" cy="4009293"/>
          </a:xfrm>
          <a:prstGeom prst="rect">
            <a:avLst/>
          </a:prstGeom>
        </p:spPr>
      </p:pic>
    </p:spTree>
    <p:extLst>
      <p:ext uri="{BB962C8B-B14F-4D97-AF65-F5344CB8AC3E}">
        <p14:creationId xmlns:p14="http://schemas.microsoft.com/office/powerpoint/2010/main" val="1409117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404" y="398585"/>
            <a:ext cx="9951551" cy="2157045"/>
          </a:xfrm>
        </p:spPr>
        <p:txBody>
          <a:bodyPr/>
          <a:lstStyle/>
          <a:p>
            <a:r>
              <a:rPr lang="en-US" sz="2000" dirty="0"/>
              <a:t>The site of the first British colony in Australia, Sydney was established in 1788 at Sydney Cove by Captain Arthur </a:t>
            </a:r>
            <a:r>
              <a:rPr lang="en-US" sz="2000" dirty="0" smtClean="0"/>
              <a:t>Phillip</a:t>
            </a:r>
            <a:r>
              <a:rPr lang="uk-UA" sz="2000" dirty="0" smtClean="0"/>
              <a:t>.</a:t>
            </a:r>
            <a:r>
              <a:rPr lang="en-US" sz="2000" dirty="0"/>
              <a:t> The original name was intended to be Albion, but Phillip named the settlement after the British Home Secretary, Thomas Townshend, Lord Sydney, in recognition of Lord Sydney's role in issuing the charter </a:t>
            </a:r>
            <a:r>
              <a:rPr lang="en-US" sz="2000" dirty="0" err="1"/>
              <a:t>authorising</a:t>
            </a:r>
            <a:r>
              <a:rPr lang="en-US" sz="2000" dirty="0"/>
              <a:t> Phillip to establish the </a:t>
            </a:r>
            <a:r>
              <a:rPr lang="en-US" sz="2000" dirty="0" smtClean="0"/>
              <a:t>colony</a:t>
            </a:r>
            <a:r>
              <a:rPr lang="uk-UA" sz="2000" dirty="0" smtClean="0"/>
              <a:t>.</a:t>
            </a:r>
            <a:endParaRPr lang="uk-UA" sz="2000"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687" y="2222439"/>
            <a:ext cx="8170984" cy="4067175"/>
          </a:xfrm>
        </p:spPr>
      </p:pic>
      <p:sp>
        <p:nvSpPr>
          <p:cNvPr id="10" name="Прямоугольник 9"/>
          <p:cNvSpPr/>
          <p:nvPr/>
        </p:nvSpPr>
        <p:spPr>
          <a:xfrm>
            <a:off x="8905496" y="6289614"/>
            <a:ext cx="2634054" cy="369332"/>
          </a:xfrm>
          <a:prstGeom prst="rect">
            <a:avLst/>
          </a:prstGeom>
        </p:spPr>
        <p:txBody>
          <a:bodyPr wrap="none">
            <a:spAutoFit/>
          </a:bodyPr>
          <a:lstStyle/>
          <a:p>
            <a:r>
              <a:rPr lang="en-US" b="0" i="0" dirty="0" smtClean="0">
                <a:solidFill>
                  <a:srgbClr val="252525"/>
                </a:solidFill>
                <a:effectLst/>
                <a:latin typeface="Helvetica Neue"/>
              </a:rPr>
              <a:t>Sydney </a:t>
            </a:r>
            <a:r>
              <a:rPr lang="en-US" b="0" i="0" dirty="0" err="1" smtClean="0">
                <a:solidFill>
                  <a:srgbClr val="252525"/>
                </a:solidFill>
                <a:effectLst/>
                <a:latin typeface="Helvetica Neue"/>
              </a:rPr>
              <a:t>harbour</a:t>
            </a:r>
            <a:r>
              <a:rPr lang="en-US" b="0" i="0" dirty="0" smtClean="0">
                <a:solidFill>
                  <a:srgbClr val="252525"/>
                </a:solidFill>
                <a:effectLst/>
                <a:latin typeface="Helvetica Neue"/>
              </a:rPr>
              <a:t> in 1932</a:t>
            </a:r>
            <a:endParaRPr lang="uk-UA" dirty="0"/>
          </a:p>
        </p:txBody>
      </p:sp>
    </p:spTree>
    <p:extLst>
      <p:ext uri="{BB962C8B-B14F-4D97-AF65-F5344CB8AC3E}">
        <p14:creationId xmlns:p14="http://schemas.microsoft.com/office/powerpoint/2010/main" val="127553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0246" y="452718"/>
            <a:ext cx="8960588" cy="1962236"/>
          </a:xfrm>
        </p:spPr>
        <p:txBody>
          <a:bodyPr/>
          <a:lstStyle/>
          <a:p>
            <a:r>
              <a:rPr lang="en-US" sz="2000" dirty="0"/>
              <a:t>Sydney's urban area is in a coastal basin, which is bordered by the Tasman Sea to the east, the Blue Mountains to the west, the Hawkesbury River to the north and the Royal National Park to the south. It lies on a </a:t>
            </a:r>
            <a:r>
              <a:rPr lang="en-US" sz="2000" dirty="0" err="1"/>
              <a:t>submergent</a:t>
            </a:r>
            <a:r>
              <a:rPr lang="en-US" sz="2000" dirty="0"/>
              <a:t> coastline, where the ocean level has risen to flood deep river valleys (</a:t>
            </a:r>
            <a:r>
              <a:rPr lang="en-US" sz="2000" dirty="0" err="1"/>
              <a:t>ria</a:t>
            </a:r>
            <a:r>
              <a:rPr lang="en-US" sz="2000" dirty="0"/>
              <a:t>) carved in the Hawkesbury sandstone. </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74" y="3047999"/>
            <a:ext cx="6088334" cy="348557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954" y="3048000"/>
            <a:ext cx="5521696" cy="3485571"/>
          </a:xfrm>
          <a:prstGeom prst="rect">
            <a:avLst/>
          </a:prstGeom>
        </p:spPr>
      </p:pic>
    </p:spTree>
    <p:extLst>
      <p:ext uri="{BB962C8B-B14F-4D97-AF65-F5344CB8AC3E}">
        <p14:creationId xmlns:p14="http://schemas.microsoft.com/office/powerpoint/2010/main" val="2006494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348374"/>
          </a:xfrm>
        </p:spPr>
        <p:txBody>
          <a:bodyPr/>
          <a:lstStyle/>
          <a:p>
            <a:r>
              <a:rPr lang="en-US" sz="2000" dirty="0"/>
              <a:t>Sydney is well-endowed with open spaces and access to waterways, and has many natural areas botanic gardens and parks. Within the CBD are the Chinese Garden of Friendship, Hyde Park, The Domain and the Royal Botanic Gardens.</a:t>
            </a:r>
            <a:endParaRPr lang="uk-UA" sz="2000" dirty="0"/>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637" y="2755308"/>
            <a:ext cx="5774233" cy="3823174"/>
          </a:xfr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407" y="2755308"/>
            <a:ext cx="5751629" cy="3823174"/>
          </a:xfrm>
          <a:prstGeom prst="rect">
            <a:avLst/>
          </a:prstGeom>
        </p:spPr>
      </p:pic>
    </p:spTree>
    <p:extLst>
      <p:ext uri="{BB962C8B-B14F-4D97-AF65-F5344CB8AC3E}">
        <p14:creationId xmlns:p14="http://schemas.microsoft.com/office/powerpoint/2010/main" val="118076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2293" y="507999"/>
            <a:ext cx="9975707" cy="1064627"/>
          </a:xfrm>
        </p:spPr>
        <p:txBody>
          <a:bodyPr/>
          <a:lstStyle/>
          <a:p>
            <a:r>
              <a:rPr lang="en-US" sz="2000" dirty="0"/>
              <a:t>Sydney has various heritage listed buildings, including Parliament House (1816), Sydney Town Hall (1889), the Queen Victoria Building (1898), and the Australian Museum.</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039" y="2301586"/>
            <a:ext cx="5594350" cy="419576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203" y="2301585"/>
            <a:ext cx="5708521" cy="4195763"/>
          </a:xfrm>
          <a:prstGeom prst="rect">
            <a:avLst/>
          </a:prstGeom>
        </p:spPr>
      </p:pic>
    </p:spTree>
    <p:extLst>
      <p:ext uri="{BB962C8B-B14F-4D97-AF65-F5344CB8AC3E}">
        <p14:creationId xmlns:p14="http://schemas.microsoft.com/office/powerpoint/2010/main" val="1345854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7" y="120072"/>
            <a:ext cx="10289310" cy="1810327"/>
          </a:xfrm>
        </p:spPr>
        <p:txBody>
          <a:bodyPr/>
          <a:lstStyle/>
          <a:p>
            <a:r>
              <a:rPr lang="en-US" sz="4400" dirty="0"/>
              <a:t> </a:t>
            </a:r>
            <a:r>
              <a:rPr lang="en-US" sz="2400" dirty="0"/>
              <a:t>Two easily recognizable landmarks which often depict Australia rather than just Sydney </a:t>
            </a:r>
            <a:r>
              <a:rPr lang="en-US" sz="2400" dirty="0" smtClean="0"/>
              <a:t>are</a:t>
            </a:r>
            <a:r>
              <a:rPr lang="uk-UA" sz="2400" dirty="0"/>
              <a:t> </a:t>
            </a:r>
            <a:r>
              <a:rPr lang="en-US" sz="2400" dirty="0" smtClean="0"/>
              <a:t>the </a:t>
            </a:r>
            <a:r>
              <a:rPr lang="en-US" sz="2400" dirty="0"/>
              <a:t>Sydney </a:t>
            </a:r>
            <a:r>
              <a:rPr lang="en-US" sz="2400" dirty="0" err="1"/>
              <a:t>Harbour</a:t>
            </a:r>
            <a:r>
              <a:rPr lang="en-US" sz="2400" dirty="0"/>
              <a:t> Bridge and the Sydney Opera House. </a:t>
            </a:r>
            <a:endParaRPr lang="uk-UA"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310" y="3042197"/>
            <a:ext cx="6188363" cy="343358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235" y="3042197"/>
            <a:ext cx="5255491" cy="3433587"/>
          </a:xfrm>
          <a:prstGeom prst="rect">
            <a:avLst/>
          </a:prstGeom>
        </p:spPr>
      </p:pic>
    </p:spTree>
    <p:extLst>
      <p:ext uri="{BB962C8B-B14F-4D97-AF65-F5344CB8AC3E}">
        <p14:creationId xmlns:p14="http://schemas.microsoft.com/office/powerpoint/2010/main" val="3263440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145" y="184726"/>
            <a:ext cx="10124725" cy="6673273"/>
          </a:xfrm>
        </p:spPr>
        <p:txBody>
          <a:bodyPr/>
          <a:lstStyle/>
          <a:p>
            <a:r>
              <a:rPr lang="en-US" sz="2000" dirty="0"/>
              <a:t>Sydney Opera House is an extraordinary structure and one of the world's premier performing-arts facilities. Its organic shape and lack of surface decoration give the Opera House a timeless beauty. It is </a:t>
            </a:r>
            <a:r>
              <a:rPr lang="en-US" sz="2000" dirty="0" err="1"/>
              <a:t>recognised</a:t>
            </a:r>
            <a:r>
              <a:rPr lang="en-US" sz="2000" dirty="0"/>
              <a:t> globally as a modern wonder. Opened in 1973, it has taken its place among the world's most architecturally significant buildings. It was designed by Danish architect </a:t>
            </a:r>
            <a:r>
              <a:rPr lang="en-US" sz="2000" dirty="0" err="1"/>
              <a:t>Jorn</a:t>
            </a:r>
            <a:r>
              <a:rPr lang="en-US" sz="2000" dirty="0"/>
              <a:t> </a:t>
            </a:r>
            <a:r>
              <a:rPr lang="en-US" sz="2000" dirty="0" err="1"/>
              <a:t>Utzon</a:t>
            </a:r>
            <a:r>
              <a:rPr lang="en-US" sz="2000" dirty="0"/>
              <a:t> and took almost 15 years to build. Twice a week, a special behind-the-scenes tour explores the interior of the Sydney Opera House, including rehearsal rooms, lighting booths, the scenery dock and more. </a:t>
            </a:r>
            <a:br>
              <a:rPr lang="en-US" sz="2000" dirty="0"/>
            </a:br>
            <a:r>
              <a:rPr lang="en-US" sz="2000" dirty="0"/>
              <a:t>There are also daily front-of-house </a:t>
            </a:r>
            <a:br>
              <a:rPr lang="en-US" sz="2000" dirty="0"/>
            </a:br>
            <a:r>
              <a:rPr lang="en-US" sz="2000" dirty="0"/>
              <a:t>tours and dinner and performance </a:t>
            </a:r>
            <a:br>
              <a:rPr lang="en-US" sz="2000" dirty="0"/>
            </a:br>
            <a:r>
              <a:rPr lang="en-US" sz="2000" dirty="0"/>
              <a:t>packages covering the Australian </a:t>
            </a:r>
            <a:br>
              <a:rPr lang="en-US" sz="2000" dirty="0"/>
            </a:br>
            <a:r>
              <a:rPr lang="en-US" sz="2000" dirty="0"/>
              <a:t>Ballet, Opera Australia,</a:t>
            </a:r>
            <a:br>
              <a:rPr lang="en-US" sz="2000" dirty="0"/>
            </a:br>
            <a:r>
              <a:rPr lang="en-US" sz="2000" dirty="0"/>
              <a:t> Sydney Dance Company, </a:t>
            </a:r>
            <a:br>
              <a:rPr lang="en-US" sz="2000" dirty="0"/>
            </a:br>
            <a:r>
              <a:rPr lang="en-US" sz="2000" dirty="0"/>
              <a:t>the Sydney Symphony Orchestra </a:t>
            </a:r>
            <a:br>
              <a:rPr lang="en-US" sz="2000" dirty="0"/>
            </a:br>
            <a:r>
              <a:rPr lang="en-US" sz="2000" dirty="0"/>
              <a:t>and Sydney Theatre Company. </a:t>
            </a:r>
            <a:br>
              <a:rPr lang="en-US" sz="2000" dirty="0"/>
            </a:br>
            <a:endParaRPr lang="uk-UA" sz="20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H="1" flipV="1">
            <a:off x="4719780" y="2750809"/>
            <a:ext cx="7176655" cy="4001261"/>
          </a:xfrm>
        </p:spPr>
      </p:pic>
    </p:spTree>
    <p:extLst>
      <p:ext uri="{BB962C8B-B14F-4D97-AF65-F5344CB8AC3E}">
        <p14:creationId xmlns:p14="http://schemas.microsoft.com/office/powerpoint/2010/main" val="108765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9832" y="0"/>
            <a:ext cx="5865091" cy="757245"/>
          </a:xfrm>
        </p:spPr>
        <p:txBody>
          <a:bodyPr/>
          <a:lstStyle/>
          <a:p>
            <a:r>
              <a:rPr lang="en-US" smtClean="0"/>
              <a:t>Sydney Opera House </a:t>
            </a:r>
            <a:endParaRPr lang="uk-UA" dirty="0"/>
          </a:p>
        </p:txBody>
      </p:sp>
      <p:sp>
        <p:nvSpPr>
          <p:cNvPr id="7" name="Объект 6"/>
          <p:cNvSpPr>
            <a:spLocks noGrp="1"/>
          </p:cNvSpPr>
          <p:nvPr>
            <p:ph idx="1"/>
          </p:nvPr>
        </p:nvSpPr>
        <p:spPr/>
        <p:txBody>
          <a:bodyPr/>
          <a:lstStyle/>
          <a:p>
            <a:endParaRPr lang="uk-UA" dirty="0"/>
          </a:p>
        </p:txBody>
      </p:sp>
    </p:spTree>
    <p:extLst>
      <p:ext uri="{BB962C8B-B14F-4D97-AF65-F5344CB8AC3E}">
        <p14:creationId xmlns:p14="http://schemas.microsoft.com/office/powerpoint/2010/main" val="41784108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336</TotalTime>
  <Words>489</Words>
  <Application>Microsoft Office PowerPoint</Application>
  <PresentationFormat>Широкоэкранный</PresentationFormat>
  <Paragraphs>18</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Century Gothic</vt:lpstr>
      <vt:lpstr>Helvetica Neue</vt:lpstr>
      <vt:lpstr>Wingdings 3</vt:lpstr>
      <vt:lpstr>Ион</vt:lpstr>
      <vt:lpstr> Sydney</vt:lpstr>
      <vt:lpstr>Sydney is the state capital of New South Wales and the most populous city in Australia. It is on Australia's south-east coast, on the Tasman Sea. In June 2010 the greater metropolitan area had an approximate population of 4.76 million people.</vt:lpstr>
      <vt:lpstr>The site of the first British colony in Australia, Sydney was established in 1788 at Sydney Cove by Captain Arthur Phillip. The original name was intended to be Albion, but Phillip named the settlement after the British Home Secretary, Thomas Townshend, Lord Sydney, in recognition of Lord Sydney's role in issuing the charter authorising Phillip to establish the colony.</vt:lpstr>
      <vt:lpstr>Sydney's urban area is in a coastal basin, which is bordered by the Tasman Sea to the east, the Blue Mountains to the west, the Hawkesbury River to the north and the Royal National Park to the south. It lies on a submergent coastline, where the ocean level has risen to flood deep river valleys (ria) carved in the Hawkesbury sandstone. </vt:lpstr>
      <vt:lpstr>Sydney is well-endowed with open spaces and access to waterways, and has many natural areas botanic gardens and parks. Within the CBD are the Chinese Garden of Friendship, Hyde Park, The Domain and the Royal Botanic Gardens.</vt:lpstr>
      <vt:lpstr>Sydney has various heritage listed buildings, including Parliament House (1816), Sydney Town Hall (1889), the Queen Victoria Building (1898), and the Australian Museum.</vt:lpstr>
      <vt:lpstr> Two easily recognizable landmarks which often depict Australia rather than just Sydney are the Sydney Harbour Bridge and the Sydney Opera House. </vt:lpstr>
      <vt:lpstr>Sydney Opera House is an extraordinary structure and one of the world's premier performing-arts facilities. Its organic shape and lack of surface decoration give the Opera House a timeless beauty. It is recognised globally as a modern wonder. Opened in 1973, it has taken its place among the world's most architecturally significant buildings. It was designed by Danish architect Jorn Utzon and took almost 15 years to build. Twice a week, a special behind-the-scenes tour explores the interior of the Sydney Opera House, including rehearsal rooms, lighting booths, the scenery dock and more.  There are also daily front-of-house  tours and dinner and performance  packages covering the Australian  Ballet, Opera Australia,  Sydney Dance Company,  the Sydney Symphony Orchestra  and Sydney Theatre Company.  </vt:lpstr>
      <vt:lpstr>Sydney Opera House </vt:lpstr>
      <vt:lpstr>Презентация PowerPoint</vt:lpstr>
      <vt:lpstr>Sydney Harbour Bridge is an international Aussie icon. Opened in 1932 and affectionately known as the 'Coathanger', the single arch construction was built from both ends to join in the middle. It is 1,149 metres long, weighs 52,800 tonnes, has 6 million rivets and needed 272,000 litres of paint for its initial coat. To test the bridge's strength before it opened, 96 railway engines were driven onto it, the equivalent to 5,900 cars. It takes 10 years and 30,000 litres to apply one coat of paint, and this work goes on continuously. Today visitors to Sydney have the chance to climb the Bridge on safe, supervised guided tours to marvel at this engineering wonder and its stunning views over Sydney Harbour.   </vt:lpstr>
      <vt:lpstr>Презентация PowerPoint</vt:lpstr>
      <vt:lpstr>Public transport in Sydney consists of an extensive network of road transport as well as rail transport and water transport modes. Sydney was once served by one of the largest tram networks in the world, with routes covering 181 mi (291 km), but this was closed in February 1961.</vt:lpstr>
      <vt:lpstr>The Blue Mountains </vt:lpstr>
      <vt:lpstr>Презентация PowerPoint</vt:lpstr>
      <vt:lpstr>Tourism</vt:lpstr>
      <vt:lpstr>        Thank you for watching</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Sydney</dc:title>
  <dc:creator>Комп</dc:creator>
  <cp:lastModifiedBy>Комп</cp:lastModifiedBy>
  <cp:revision>22</cp:revision>
  <dcterms:created xsi:type="dcterms:W3CDTF">2014-04-10T16:58:00Z</dcterms:created>
  <dcterms:modified xsi:type="dcterms:W3CDTF">2014-04-16T14:36:28Z</dcterms:modified>
</cp:coreProperties>
</file>