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14E002B-A375-465D-A67C-FBABB78AD7E1}">
          <p14:sldIdLst>
            <p14:sldId id="256"/>
            <p14:sldId id="258"/>
            <p14:sldId id="257"/>
            <p14:sldId id="259"/>
            <p14:sldId id="261"/>
            <p14:sldId id="260"/>
            <p14:sldId id="262"/>
            <p14:sldId id="263"/>
            <p14:sldId id="264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339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8443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9139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9845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6305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3766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060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1047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5074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5239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2348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5261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4709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1336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4475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2409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0414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79BE762-F655-47A1-8A8A-BA7C4EFB9687}" type="datetimeFigureOut">
              <a:rPr lang="uk-UA" smtClean="0"/>
              <a:t>06.02.2014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08BA2C-1160-47A1-8687-29E77BD5D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60690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224" y="654424"/>
            <a:ext cx="6201988" cy="1810870"/>
          </a:xfrm>
        </p:spPr>
        <p:txBody>
          <a:bodyPr>
            <a:normAutofit/>
          </a:bodyPr>
          <a:lstStyle/>
          <a:p>
            <a:r>
              <a:rPr lang="uk-UA" dirty="0" smtClean="0"/>
              <a:t>        </a:t>
            </a:r>
            <a:r>
              <a:rPr lang="uk-UA" sz="10700" dirty="0" smtClean="0"/>
              <a:t>Кір</a:t>
            </a:r>
            <a:endParaRPr lang="uk-UA" sz="10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sz="2400" dirty="0" smtClean="0"/>
              <a:t>Підготувала</a:t>
            </a:r>
          </a:p>
          <a:p>
            <a:r>
              <a:rPr lang="uk-UA" sz="2400" dirty="0" smtClean="0"/>
              <a:t>Учениця 7(11)-Б класу</a:t>
            </a:r>
          </a:p>
          <a:p>
            <a:r>
              <a:rPr lang="uk-UA" sz="2400" dirty="0" smtClean="0"/>
              <a:t>Луцької гімназії №4</a:t>
            </a:r>
          </a:p>
          <a:p>
            <a:r>
              <a:rPr lang="uk-UA" sz="2400" dirty="0" smtClean="0"/>
              <a:t>Ім. Модеста  Левицького </a:t>
            </a:r>
          </a:p>
          <a:p>
            <a:r>
              <a:rPr lang="uk-UA" sz="2400" dirty="0" smtClean="0"/>
              <a:t>Цибульська Вікторія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517161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717" y="0"/>
            <a:ext cx="4541405" cy="318678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815" y="2721704"/>
            <a:ext cx="7822680" cy="4136296"/>
          </a:xfrm>
        </p:spPr>
      </p:pic>
    </p:spTree>
    <p:extLst>
      <p:ext uri="{BB962C8B-B14F-4D97-AF65-F5344CB8AC3E}">
        <p14:creationId xmlns:p14="http://schemas.microsoft.com/office/powerpoint/2010/main" val="2342615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2094" y="1932391"/>
            <a:ext cx="8534400" cy="1507067"/>
          </a:xfrm>
        </p:spPr>
        <p:txBody>
          <a:bodyPr/>
          <a:lstStyle/>
          <a:p>
            <a:r>
              <a:rPr lang="uk-UA" dirty="0" smtClean="0"/>
              <a:t>       ДЯКУЮ 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50648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67871"/>
            <a:ext cx="8286283" cy="3827929"/>
          </a:xfrm>
        </p:spPr>
        <p:txBody>
          <a:bodyPr>
            <a:normAutofit fontScale="90000"/>
          </a:bodyPr>
          <a:lstStyle/>
          <a:p>
            <a:r>
              <a:rPr lang="ru-RU" sz="2700" dirty="0" err="1"/>
              <a:t>Кір</a:t>
            </a:r>
            <a:r>
              <a:rPr lang="ru-RU" sz="2700" dirty="0"/>
              <a:t> </a:t>
            </a:r>
            <a:r>
              <a:rPr lang="ru-RU" sz="2700" dirty="0" err="1"/>
              <a:t>залишається</a:t>
            </a:r>
            <a:r>
              <a:rPr lang="ru-RU" sz="2700" dirty="0"/>
              <a:t> </a:t>
            </a:r>
            <a:r>
              <a:rPr lang="ru-RU" sz="2700" dirty="0" err="1"/>
              <a:t>однією</a:t>
            </a:r>
            <a:r>
              <a:rPr lang="ru-RU" sz="2700" dirty="0"/>
              <a:t> з </a:t>
            </a:r>
            <a:r>
              <a:rPr lang="ru-RU" sz="2700" dirty="0" err="1"/>
              <a:t>основних</a:t>
            </a:r>
            <a:r>
              <a:rPr lang="ru-RU" sz="2700" dirty="0"/>
              <a:t> причин </a:t>
            </a:r>
            <a:r>
              <a:rPr lang="ru-RU" sz="2700" dirty="0" err="1"/>
              <a:t>смерті</a:t>
            </a:r>
            <a:r>
              <a:rPr lang="ru-RU" sz="2700" dirty="0"/>
              <a:t> </a:t>
            </a:r>
            <a:r>
              <a:rPr lang="ru-RU" sz="2700" dirty="0" err="1"/>
              <a:t>серед</a:t>
            </a:r>
            <a:r>
              <a:rPr lang="ru-RU" sz="2700" dirty="0"/>
              <a:t> </a:t>
            </a:r>
            <a:r>
              <a:rPr lang="ru-RU" sz="2700" dirty="0" err="1"/>
              <a:t>дітей</a:t>
            </a:r>
            <a:r>
              <a:rPr lang="ru-RU" sz="2700" dirty="0"/>
              <a:t> </a:t>
            </a:r>
            <a:r>
              <a:rPr lang="ru-RU" sz="2700" dirty="0" err="1"/>
              <a:t>раннього</a:t>
            </a:r>
            <a:r>
              <a:rPr lang="ru-RU" sz="2700" dirty="0"/>
              <a:t> </a:t>
            </a:r>
            <a:r>
              <a:rPr lang="ru-RU" sz="2700" dirty="0" err="1"/>
              <a:t>віку</a:t>
            </a:r>
            <a:r>
              <a:rPr lang="ru-RU" sz="2700" dirty="0"/>
              <a:t> в </a:t>
            </a:r>
            <a:r>
              <a:rPr lang="ru-RU" sz="2700" dirty="0" err="1"/>
              <a:t>усьому</a:t>
            </a:r>
            <a:r>
              <a:rPr lang="ru-RU" sz="2700" dirty="0"/>
              <a:t> </a:t>
            </a:r>
            <a:r>
              <a:rPr lang="ru-RU" sz="2700" dirty="0" err="1"/>
              <a:t>світі</a:t>
            </a:r>
            <a:r>
              <a:rPr lang="ru-RU" sz="2700" dirty="0"/>
              <a:t>, </a:t>
            </a:r>
            <a:r>
              <a:rPr lang="ru-RU" sz="2700" dirty="0" err="1"/>
              <a:t>навіть</a:t>
            </a:r>
            <a:r>
              <a:rPr lang="ru-RU" sz="2700" dirty="0"/>
              <a:t> </a:t>
            </a:r>
            <a:r>
              <a:rPr lang="ru-RU" sz="2700" dirty="0" err="1"/>
              <a:t>незважаючи</a:t>
            </a:r>
            <a:r>
              <a:rPr lang="ru-RU" sz="2700" dirty="0"/>
              <a:t> на </a:t>
            </a:r>
            <a:r>
              <a:rPr lang="ru-RU" sz="2700" dirty="0" err="1"/>
              <a:t>наявність</a:t>
            </a:r>
            <a:r>
              <a:rPr lang="ru-RU" sz="2700" dirty="0"/>
              <a:t> </a:t>
            </a:r>
            <a:r>
              <a:rPr lang="ru-RU" sz="2700" dirty="0" err="1"/>
              <a:t>безпечної</a:t>
            </a:r>
            <a:r>
              <a:rPr lang="ru-RU" sz="2700" dirty="0"/>
              <a:t> та </a:t>
            </a:r>
            <a:r>
              <a:rPr lang="ru-RU" sz="2700" dirty="0" err="1"/>
              <a:t>ефективної</a:t>
            </a:r>
            <a:r>
              <a:rPr lang="ru-RU" sz="2700" dirty="0"/>
              <a:t> </a:t>
            </a:r>
            <a:r>
              <a:rPr lang="ru-RU" sz="2700" dirty="0" err="1"/>
              <a:t>вакцини</a:t>
            </a:r>
            <a:r>
              <a:rPr lang="ru-RU" sz="2700" dirty="0"/>
              <a:t>.</a:t>
            </a:r>
            <a:br>
              <a:rPr lang="ru-RU" sz="2700" dirty="0"/>
            </a:br>
            <a:r>
              <a:rPr lang="ru-RU" sz="2700" dirty="0" err="1"/>
              <a:t>Збудником</a:t>
            </a:r>
            <a:r>
              <a:rPr lang="ru-RU" sz="2700" dirty="0"/>
              <a:t> кору є </a:t>
            </a:r>
            <a:r>
              <a:rPr lang="ru-RU" sz="2700" dirty="0" err="1"/>
              <a:t>вірус</a:t>
            </a:r>
            <a:r>
              <a:rPr lang="ru-RU" sz="2700" dirty="0"/>
              <a:t> </a:t>
            </a:r>
            <a:r>
              <a:rPr lang="ru-RU" sz="2700" dirty="0" err="1"/>
              <a:t>із</a:t>
            </a:r>
            <a:r>
              <a:rPr lang="ru-RU" sz="2700" dirty="0"/>
              <a:t> </a:t>
            </a:r>
            <a:r>
              <a:rPr lang="ru-RU" sz="2700" dirty="0" err="1"/>
              <a:t>сімейства</a:t>
            </a:r>
            <a:r>
              <a:rPr lang="ru-RU" sz="2700" dirty="0"/>
              <a:t> </a:t>
            </a:r>
            <a:r>
              <a:rPr lang="ru-RU" sz="2700" dirty="0" err="1"/>
              <a:t>параміксовірусів</a:t>
            </a:r>
            <a:r>
              <a:rPr lang="ru-RU" sz="2700" dirty="0"/>
              <a:t>. </a:t>
            </a:r>
            <a:r>
              <a:rPr lang="ru-RU" sz="2700" dirty="0" err="1"/>
              <a:t>Вірус</a:t>
            </a:r>
            <a:r>
              <a:rPr lang="ru-RU" sz="2700" dirty="0"/>
              <a:t> кору </a:t>
            </a:r>
            <a:r>
              <a:rPr lang="ru-RU" sz="2700" dirty="0" err="1"/>
              <a:t>зазвичай</a:t>
            </a:r>
            <a:r>
              <a:rPr lang="ru-RU" sz="2700" dirty="0"/>
              <a:t> </a:t>
            </a:r>
            <a:r>
              <a:rPr lang="ru-RU" sz="2700" dirty="0" err="1"/>
              <a:t>розвивається</a:t>
            </a:r>
            <a:r>
              <a:rPr lang="ru-RU" sz="2700" dirty="0"/>
              <a:t> в </a:t>
            </a:r>
            <a:r>
              <a:rPr lang="ru-RU" sz="2700" dirty="0" err="1"/>
              <a:t>клітинах</a:t>
            </a:r>
            <a:r>
              <a:rPr lang="ru-RU" sz="2700" dirty="0"/>
              <a:t>, </a:t>
            </a:r>
            <a:r>
              <a:rPr lang="ru-RU" sz="2700" dirty="0" err="1"/>
              <a:t>розташованих</a:t>
            </a:r>
            <a:r>
              <a:rPr lang="ru-RU" sz="2700" dirty="0"/>
              <a:t> в </a:t>
            </a:r>
            <a:r>
              <a:rPr lang="ru-RU" sz="2700" dirty="0" err="1"/>
              <a:t>задній</a:t>
            </a:r>
            <a:r>
              <a:rPr lang="ru-RU" sz="2700" dirty="0"/>
              <a:t> </a:t>
            </a:r>
            <a:r>
              <a:rPr lang="ru-RU" sz="2700" dirty="0" err="1"/>
              <a:t>стінці</a:t>
            </a:r>
            <a:r>
              <a:rPr lang="ru-RU" sz="2700" dirty="0"/>
              <a:t> глотки і в </a:t>
            </a:r>
            <a:r>
              <a:rPr lang="ru-RU" sz="2700" dirty="0" err="1"/>
              <a:t>легенях</a:t>
            </a:r>
            <a:r>
              <a:rPr lang="ru-RU" sz="2700" dirty="0"/>
              <a:t>. </a:t>
            </a:r>
            <a:r>
              <a:rPr lang="ru-RU" sz="2700" dirty="0" err="1"/>
              <a:t>Кір</a:t>
            </a:r>
            <a:r>
              <a:rPr lang="ru-RU" sz="2700" dirty="0"/>
              <a:t> - хвороба </a:t>
            </a:r>
            <a:r>
              <a:rPr lang="ru-RU" sz="2700" dirty="0" err="1"/>
              <a:t>людини</a:t>
            </a:r>
            <a:r>
              <a:rPr lang="ru-RU" sz="2700" dirty="0"/>
              <a:t>, </a:t>
            </a:r>
            <a:r>
              <a:rPr lang="ru-RU" sz="2700" dirty="0" err="1"/>
              <a:t>якій</a:t>
            </a:r>
            <a:r>
              <a:rPr lang="ru-RU" sz="2700" dirty="0"/>
              <a:t>, </a:t>
            </a:r>
            <a:r>
              <a:rPr lang="ru-RU" sz="2700" dirty="0" err="1"/>
              <a:t>наскільки</a:t>
            </a:r>
            <a:r>
              <a:rPr lang="ru-RU" sz="2700" dirty="0"/>
              <a:t> </a:t>
            </a:r>
            <a:r>
              <a:rPr lang="ru-RU" sz="2700" dirty="0" err="1"/>
              <a:t>відомо</a:t>
            </a:r>
            <a:r>
              <a:rPr lang="ru-RU" sz="2700" dirty="0"/>
              <a:t>, не </a:t>
            </a:r>
            <a:r>
              <a:rPr lang="ru-RU" sz="2700" dirty="0" err="1"/>
              <a:t>хворіють</a:t>
            </a:r>
            <a:r>
              <a:rPr lang="ru-RU" sz="2700" dirty="0"/>
              <a:t> </a:t>
            </a:r>
            <a:r>
              <a:rPr lang="ru-RU" sz="2700" dirty="0" err="1"/>
              <a:t>тварини</a:t>
            </a:r>
            <a:r>
              <a:rPr lang="ru-RU" sz="27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442" y="3194125"/>
            <a:ext cx="3073639" cy="309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571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977" y="291850"/>
            <a:ext cx="8534400" cy="1507067"/>
          </a:xfrm>
        </p:spPr>
        <p:txBody>
          <a:bodyPr/>
          <a:lstStyle/>
          <a:p>
            <a:r>
              <a:rPr lang="ru-RU" b="1" dirty="0"/>
              <a:t>Ознаки та </a:t>
            </a:r>
            <a:r>
              <a:rPr lang="ru-RU" b="1" dirty="0" err="1"/>
              <a:t>симптоми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271" y="2200836"/>
            <a:ext cx="8534400" cy="3615267"/>
          </a:xfrm>
        </p:spPr>
        <p:txBody>
          <a:bodyPr/>
          <a:lstStyle/>
          <a:p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кору </a:t>
            </a:r>
            <a:r>
              <a:rPr lang="ru-RU" dirty="0" err="1"/>
              <a:t>зазвичай</a:t>
            </a:r>
            <a:r>
              <a:rPr lang="ru-RU" dirty="0"/>
              <a:t> є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, яке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через 10-12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вірусу</a:t>
            </a:r>
            <a:r>
              <a:rPr lang="ru-RU" dirty="0"/>
              <a:t> і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4 до 7 </a:t>
            </a:r>
            <a:r>
              <a:rPr lang="ru-RU" dirty="0" err="1"/>
              <a:t>днів</a:t>
            </a:r>
            <a:r>
              <a:rPr lang="ru-RU" dirty="0"/>
              <a:t>.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початковій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з'являтися</a:t>
            </a:r>
            <a:r>
              <a:rPr lang="ru-RU" dirty="0"/>
              <a:t> нежить, кашель, </a:t>
            </a:r>
            <a:r>
              <a:rPr lang="ru-RU" dirty="0" err="1"/>
              <a:t>почервоніння</a:t>
            </a:r>
            <a:r>
              <a:rPr lang="ru-RU" dirty="0"/>
              <a:t> очей і </a:t>
            </a:r>
            <a:r>
              <a:rPr lang="ru-RU" dirty="0" err="1"/>
              <a:t>сльозотеча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дрібні</a:t>
            </a:r>
            <a:r>
              <a:rPr lang="ru-RU" dirty="0"/>
              <a:t> </a:t>
            </a:r>
            <a:r>
              <a:rPr lang="ru-RU" dirty="0" err="1"/>
              <a:t>білі</a:t>
            </a:r>
            <a:r>
              <a:rPr lang="ru-RU" dirty="0"/>
              <a:t> </a:t>
            </a:r>
            <a:r>
              <a:rPr lang="ru-RU" dirty="0" err="1"/>
              <a:t>плями</a:t>
            </a:r>
            <a:r>
              <a:rPr lang="ru-RU" dirty="0"/>
              <a:t> на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щік</a:t>
            </a:r>
            <a:r>
              <a:rPr lang="ru-RU" dirty="0"/>
              <a:t>. Через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з'являється</a:t>
            </a:r>
            <a:r>
              <a:rPr lang="ru-RU" dirty="0"/>
              <a:t> </a:t>
            </a:r>
            <a:r>
              <a:rPr lang="ru-RU" dirty="0" err="1"/>
              <a:t>висип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на </a:t>
            </a:r>
            <a:r>
              <a:rPr lang="ru-RU" dirty="0" err="1"/>
              <a:t>обличчі</a:t>
            </a:r>
            <a:r>
              <a:rPr lang="ru-RU" dirty="0"/>
              <a:t> і </a:t>
            </a:r>
            <a:r>
              <a:rPr lang="ru-RU" dirty="0" err="1"/>
              <a:t>верхній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шиї</a:t>
            </a:r>
            <a:r>
              <a:rPr lang="ru-RU" dirty="0"/>
              <a:t>. </a:t>
            </a:r>
            <a:r>
              <a:rPr lang="ru-RU" dirty="0" err="1"/>
              <a:t>Приблизно</a:t>
            </a:r>
            <a:r>
              <a:rPr lang="ru-RU" dirty="0"/>
              <a:t> через три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висип</a:t>
            </a:r>
            <a:r>
              <a:rPr lang="ru-RU" dirty="0"/>
              <a:t> </a:t>
            </a:r>
            <a:r>
              <a:rPr lang="ru-RU" dirty="0" err="1"/>
              <a:t>розповсюджується</a:t>
            </a:r>
            <a:r>
              <a:rPr lang="ru-RU" dirty="0"/>
              <a:t> по </a:t>
            </a:r>
            <a:r>
              <a:rPr lang="ru-RU" dirty="0" err="1"/>
              <a:t>тілу</a:t>
            </a:r>
            <a:r>
              <a:rPr lang="ru-RU" dirty="0"/>
              <a:t> і, в </a:t>
            </a:r>
            <a:r>
              <a:rPr lang="ru-RU" dirty="0" err="1"/>
              <a:t>кінцевому</a:t>
            </a:r>
            <a:r>
              <a:rPr lang="ru-RU" dirty="0"/>
              <a:t> </a:t>
            </a:r>
            <a:r>
              <a:rPr lang="ru-RU" dirty="0" err="1"/>
              <a:t>підсумку</a:t>
            </a:r>
            <a:r>
              <a:rPr lang="ru-RU" dirty="0"/>
              <a:t>, </a:t>
            </a:r>
            <a:r>
              <a:rPr lang="ru-RU" dirty="0" err="1"/>
              <a:t>з'являється</a:t>
            </a:r>
            <a:r>
              <a:rPr lang="ru-RU" dirty="0"/>
              <a:t> на руках і ногах. Вона </a:t>
            </a:r>
            <a:r>
              <a:rPr lang="ru-RU" dirty="0" err="1"/>
              <a:t>тримається</a:t>
            </a:r>
            <a:r>
              <a:rPr lang="ru-RU" dirty="0"/>
              <a:t> 5-6 </a:t>
            </a:r>
            <a:r>
              <a:rPr lang="ru-RU" dirty="0" err="1"/>
              <a:t>днів</a:t>
            </a:r>
            <a:r>
              <a:rPr lang="ru-RU" dirty="0"/>
              <a:t> і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зникає</a:t>
            </a:r>
            <a:r>
              <a:rPr lang="ru-RU" dirty="0"/>
              <a:t>. В </a:t>
            </a:r>
            <a:r>
              <a:rPr lang="ru-RU" dirty="0" err="1"/>
              <a:t>середньому</a:t>
            </a:r>
            <a:r>
              <a:rPr lang="ru-RU" dirty="0"/>
              <a:t>, </a:t>
            </a:r>
            <a:r>
              <a:rPr lang="ru-RU" dirty="0" err="1"/>
              <a:t>висип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через 14 </a:t>
            </a:r>
            <a:r>
              <a:rPr lang="ru-RU" dirty="0" err="1"/>
              <a:t>днів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7 до 18 </a:t>
            </a:r>
            <a:r>
              <a:rPr lang="ru-RU" dirty="0" err="1"/>
              <a:t>днів</a:t>
            </a:r>
            <a:r>
              <a:rPr lang="ru-RU" dirty="0"/>
              <a:t>)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вірусу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230" y="215714"/>
            <a:ext cx="3429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673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977" y="193238"/>
            <a:ext cx="8534400" cy="1507067"/>
          </a:xfrm>
        </p:spPr>
        <p:txBody>
          <a:bodyPr/>
          <a:lstStyle/>
          <a:p>
            <a:r>
              <a:rPr lang="ru-RU" b="1" dirty="0"/>
              <a:t>Ознаки та </a:t>
            </a:r>
            <a:r>
              <a:rPr lang="ru-RU" b="1" dirty="0" err="1"/>
              <a:t>симптоми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376" y="2254623"/>
            <a:ext cx="8555224" cy="3617259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Важкою</a:t>
            </a:r>
            <a:r>
              <a:rPr lang="ru-RU" dirty="0"/>
              <a:t> формою кору з </a:t>
            </a:r>
            <a:r>
              <a:rPr lang="ru-RU" dirty="0" err="1"/>
              <a:t>більшою</a:t>
            </a:r>
            <a:r>
              <a:rPr lang="ru-RU" dirty="0"/>
              <a:t> </a:t>
            </a:r>
            <a:r>
              <a:rPr lang="ru-RU" dirty="0" err="1"/>
              <a:t>ймовірністю</a:t>
            </a:r>
            <a:r>
              <a:rPr lang="ru-RU" dirty="0"/>
              <a:t> </a:t>
            </a:r>
            <a:r>
              <a:rPr lang="ru-RU" dirty="0" err="1"/>
              <a:t>хворіють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раннього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погане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, особливо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недоотримує</a:t>
            </a:r>
            <a:r>
              <a:rPr lang="ru-RU" dirty="0"/>
              <a:t> </a:t>
            </a:r>
            <a:r>
              <a:rPr lang="ru-RU" dirty="0" err="1"/>
              <a:t>вітамін</a:t>
            </a:r>
            <a:r>
              <a:rPr lang="ru-RU" dirty="0"/>
              <a:t> А,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імунна</a:t>
            </a:r>
            <a:r>
              <a:rPr lang="ru-RU" dirty="0"/>
              <a:t> система </a:t>
            </a:r>
            <a:r>
              <a:rPr lang="ru-RU" dirty="0" err="1"/>
              <a:t>яких</a:t>
            </a:r>
            <a:r>
              <a:rPr lang="ru-RU" dirty="0"/>
              <a:t> ослаблена ВІЛ / </a:t>
            </a:r>
            <a:r>
              <a:rPr lang="ru-RU" dirty="0" err="1"/>
              <a:t>СНІДом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хворобами.</a:t>
            </a:r>
          </a:p>
          <a:p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смертельних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кору </a:t>
            </a:r>
            <a:r>
              <a:rPr lang="ru-RU" dirty="0" err="1"/>
              <a:t>відбувається</a:t>
            </a:r>
            <a:r>
              <a:rPr lang="ru-RU" dirty="0"/>
              <a:t> через </a:t>
            </a:r>
            <a:r>
              <a:rPr lang="ru-RU" dirty="0" err="1"/>
              <a:t>ускладнення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цією</a:t>
            </a:r>
            <a:r>
              <a:rPr lang="ru-RU" dirty="0"/>
              <a:t> хворобою.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ускладнення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 у </a:t>
            </a:r>
            <a:r>
              <a:rPr lang="ru-RU" dirty="0" err="1"/>
              <a:t>віці</a:t>
            </a:r>
            <a:r>
              <a:rPr lang="ru-RU" dirty="0"/>
              <a:t> до </a:t>
            </a:r>
            <a:r>
              <a:rPr lang="ru-RU" dirty="0" err="1"/>
              <a:t>п'яти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дорослих</a:t>
            </a:r>
            <a:r>
              <a:rPr lang="ru-RU" dirty="0"/>
              <a:t> людей старше 20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Найсерйозніші</a:t>
            </a:r>
            <a:r>
              <a:rPr lang="ru-RU" dirty="0"/>
              <a:t> </a:t>
            </a:r>
            <a:r>
              <a:rPr lang="ru-RU" dirty="0" err="1"/>
              <a:t>ускладнення</a:t>
            </a:r>
            <a:r>
              <a:rPr lang="ru-RU" dirty="0"/>
              <a:t>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сліпоту</a:t>
            </a:r>
            <a:r>
              <a:rPr lang="ru-RU" dirty="0"/>
              <a:t>, </a:t>
            </a:r>
            <a:r>
              <a:rPr lang="ru-RU" dirty="0" err="1"/>
              <a:t>енцефаліт</a:t>
            </a:r>
            <a:r>
              <a:rPr lang="ru-RU" dirty="0"/>
              <a:t> (</a:t>
            </a:r>
            <a:r>
              <a:rPr lang="ru-RU" dirty="0" err="1"/>
              <a:t>інфекцію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приводить до </a:t>
            </a:r>
            <a:r>
              <a:rPr lang="ru-RU" dirty="0" err="1"/>
              <a:t>набряку</a:t>
            </a:r>
            <a:r>
              <a:rPr lang="ru-RU" dirty="0"/>
              <a:t> головного </a:t>
            </a:r>
            <a:r>
              <a:rPr lang="ru-RU" dirty="0" err="1"/>
              <a:t>мозку</a:t>
            </a:r>
            <a:r>
              <a:rPr lang="ru-RU" dirty="0"/>
              <a:t>), </a:t>
            </a:r>
            <a:r>
              <a:rPr lang="ru-RU" dirty="0" err="1"/>
              <a:t>важку</a:t>
            </a:r>
            <a:r>
              <a:rPr lang="ru-RU" dirty="0"/>
              <a:t> </a:t>
            </a:r>
            <a:r>
              <a:rPr lang="ru-RU" dirty="0" err="1"/>
              <a:t>діарею</a:t>
            </a:r>
            <a:r>
              <a:rPr lang="ru-RU" dirty="0"/>
              <a:t> і </a:t>
            </a:r>
            <a:r>
              <a:rPr lang="ru-RU" dirty="0" err="1"/>
              <a:t>пов'язану</a:t>
            </a:r>
            <a:r>
              <a:rPr lang="ru-RU" dirty="0"/>
              <a:t> з нею </a:t>
            </a:r>
            <a:r>
              <a:rPr lang="ru-RU" dirty="0" err="1"/>
              <a:t>дегідратацію</a:t>
            </a:r>
            <a:r>
              <a:rPr lang="ru-RU" dirty="0"/>
              <a:t>, </a:t>
            </a:r>
            <a:r>
              <a:rPr lang="ru-RU" dirty="0" err="1"/>
              <a:t>вушні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 і </a:t>
            </a:r>
            <a:r>
              <a:rPr lang="ru-RU" dirty="0" err="1"/>
              <a:t>важкі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 </a:t>
            </a:r>
            <a:r>
              <a:rPr lang="ru-RU" dirty="0" err="1"/>
              <a:t>дихальних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як </a:t>
            </a:r>
            <a:r>
              <a:rPr lang="ru-RU" dirty="0" err="1"/>
              <a:t>пневмонія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з </a:t>
            </a:r>
            <a:r>
              <a:rPr lang="ru-RU" dirty="0" err="1"/>
              <a:t>високими</a:t>
            </a:r>
            <a:r>
              <a:rPr lang="ru-RU" dirty="0"/>
              <a:t> </a:t>
            </a:r>
            <a:r>
              <a:rPr lang="ru-RU" dirty="0" err="1"/>
              <a:t>рівнями</a:t>
            </a:r>
            <a:r>
              <a:rPr lang="ru-RU" dirty="0"/>
              <a:t> </a:t>
            </a:r>
            <a:r>
              <a:rPr lang="ru-RU" dirty="0" err="1"/>
              <a:t>недостатності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 і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належної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до 10% </a:t>
            </a:r>
            <a:r>
              <a:rPr lang="ru-RU" dirty="0" err="1"/>
              <a:t>випадків</a:t>
            </a:r>
            <a:r>
              <a:rPr lang="ru-RU" dirty="0"/>
              <a:t> кору </a:t>
            </a:r>
            <a:r>
              <a:rPr lang="ru-RU" dirty="0" err="1"/>
              <a:t>закінчуються</a:t>
            </a:r>
            <a:r>
              <a:rPr lang="ru-RU" dirty="0"/>
              <a:t> </a:t>
            </a:r>
            <a:r>
              <a:rPr lang="ru-RU" dirty="0" err="1"/>
              <a:t>смертельним</a:t>
            </a:r>
            <a:r>
              <a:rPr lang="ru-RU" dirty="0"/>
              <a:t> результатом.</a:t>
            </a:r>
          </a:p>
          <a:p>
            <a:r>
              <a:rPr lang="ru-RU" dirty="0"/>
              <a:t>У людей,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перехворіли</a:t>
            </a:r>
            <a:r>
              <a:rPr lang="ru-RU" dirty="0"/>
              <a:t> на </a:t>
            </a:r>
            <a:r>
              <a:rPr lang="ru-RU" dirty="0" err="1"/>
              <a:t>кір</a:t>
            </a:r>
            <a:r>
              <a:rPr lang="ru-RU" dirty="0"/>
              <a:t>, </a:t>
            </a:r>
            <a:r>
              <a:rPr lang="ru-RU" dirty="0" err="1"/>
              <a:t>виробляється</a:t>
            </a:r>
            <a:r>
              <a:rPr lang="ru-RU" dirty="0"/>
              <a:t> </a:t>
            </a:r>
            <a:r>
              <a:rPr lang="ru-RU" dirty="0" err="1"/>
              <a:t>імунітет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на все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2106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3" y="973902"/>
            <a:ext cx="4937125" cy="303853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663" y="833247"/>
            <a:ext cx="4933950" cy="3319843"/>
          </a:xfrm>
        </p:spPr>
      </p:pic>
    </p:spTree>
    <p:extLst>
      <p:ext uri="{BB962C8B-B14F-4D97-AF65-F5344CB8AC3E}">
        <p14:creationId xmlns:p14="http://schemas.microsoft.com/office/powerpoint/2010/main" val="1337245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47" y="224118"/>
            <a:ext cx="6396113" cy="1197905"/>
          </a:xfrm>
        </p:spPr>
        <p:txBody>
          <a:bodyPr/>
          <a:lstStyle/>
          <a:p>
            <a:r>
              <a:rPr lang="ru-RU" b="1" dirty="0" err="1"/>
              <a:t>Хто</a:t>
            </a:r>
            <a:r>
              <a:rPr lang="ru-RU" b="1" dirty="0"/>
              <a:t> </a:t>
            </a:r>
            <a:r>
              <a:rPr lang="ru-RU" b="1" dirty="0" err="1"/>
              <a:t>піддається</a:t>
            </a:r>
            <a:r>
              <a:rPr lang="ru-RU" b="1" dirty="0"/>
              <a:t> </a:t>
            </a:r>
            <a:r>
              <a:rPr lang="ru-RU" b="1" dirty="0" err="1"/>
              <a:t>ризику</a:t>
            </a:r>
            <a:r>
              <a:rPr lang="ru-RU" b="1" dirty="0"/>
              <a:t>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4238872"/>
            <a:ext cx="7474988" cy="2481968"/>
          </a:xfrm>
        </p:spPr>
        <p:txBody>
          <a:bodyPr/>
          <a:lstStyle/>
          <a:p>
            <a:r>
              <a:rPr lang="ru-RU" dirty="0" err="1"/>
              <a:t>Невакциновані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раннього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зазнають</a:t>
            </a:r>
            <a:r>
              <a:rPr lang="ru-RU" dirty="0"/>
              <a:t> самому </a:t>
            </a:r>
            <a:r>
              <a:rPr lang="ru-RU" dirty="0" err="1"/>
              <a:t>високому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на </a:t>
            </a:r>
            <a:r>
              <a:rPr lang="ru-RU" dirty="0" err="1"/>
              <a:t>кір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ускладнень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смертельний</a:t>
            </a:r>
            <a:r>
              <a:rPr lang="ru-RU" dirty="0"/>
              <a:t> результат. </a:t>
            </a:r>
            <a:r>
              <a:rPr lang="ru-RU" dirty="0" err="1"/>
              <a:t>Заразитися</a:t>
            </a:r>
            <a:r>
              <a:rPr lang="ru-RU" dirty="0"/>
              <a:t> </a:t>
            </a:r>
            <a:r>
              <a:rPr lang="ru-RU" dirty="0" err="1"/>
              <a:t>кір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будь-яка </a:t>
            </a:r>
            <a:r>
              <a:rPr lang="ru-RU" dirty="0" err="1"/>
              <a:t>людина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імунітету</a:t>
            </a:r>
            <a:r>
              <a:rPr lang="ru-RU" dirty="0"/>
              <a:t> - той, </a:t>
            </a:r>
            <a:r>
              <a:rPr lang="ru-RU" dirty="0" err="1"/>
              <a:t>хто</a:t>
            </a:r>
            <a:r>
              <a:rPr lang="ru-RU" dirty="0"/>
              <a:t> не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вакцинована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той, </a:t>
            </a:r>
            <a:r>
              <a:rPr lang="ru-RU" dirty="0" err="1"/>
              <a:t>хто</a:t>
            </a:r>
            <a:r>
              <a:rPr lang="ru-RU" dirty="0"/>
              <a:t> не </a:t>
            </a:r>
            <a:r>
              <a:rPr lang="ru-RU" dirty="0" err="1"/>
              <a:t>виробив</a:t>
            </a:r>
            <a:r>
              <a:rPr lang="ru-RU" dirty="0"/>
              <a:t> </a:t>
            </a:r>
            <a:r>
              <a:rPr lang="ru-RU" dirty="0" err="1"/>
              <a:t>імунітет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вакцинації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50" y="288126"/>
            <a:ext cx="600075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133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032" y="128016"/>
            <a:ext cx="8523668" cy="1486407"/>
          </a:xfrm>
        </p:spPr>
        <p:txBody>
          <a:bodyPr/>
          <a:lstStyle/>
          <a:p>
            <a:r>
              <a:rPr lang="ru-RU" b="1" dirty="0"/>
              <a:t>Передача </a:t>
            </a:r>
            <a:r>
              <a:rPr lang="ru-RU" b="1" dirty="0" err="1"/>
              <a:t>інфекції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64815"/>
            <a:ext cx="7847012" cy="3063240"/>
          </a:xfrm>
        </p:spPr>
        <p:txBody>
          <a:bodyPr/>
          <a:lstStyle/>
          <a:p>
            <a:r>
              <a:rPr lang="ru-RU" dirty="0" err="1"/>
              <a:t>Висококонтагіозних</a:t>
            </a:r>
            <a:r>
              <a:rPr lang="ru-RU" dirty="0"/>
              <a:t> </a:t>
            </a:r>
            <a:r>
              <a:rPr lang="ru-RU" dirty="0" err="1"/>
              <a:t>вірус</a:t>
            </a:r>
            <a:r>
              <a:rPr lang="ru-RU" dirty="0"/>
              <a:t> кору </a:t>
            </a:r>
            <a:r>
              <a:rPr lang="ru-RU" dirty="0" err="1"/>
              <a:t>поширюється</a:t>
            </a:r>
            <a:r>
              <a:rPr lang="ru-RU" dirty="0"/>
              <a:t> при </a:t>
            </a:r>
            <a:r>
              <a:rPr lang="ru-RU" dirty="0" err="1"/>
              <a:t>кашлі</a:t>
            </a:r>
            <a:r>
              <a:rPr lang="ru-RU" dirty="0"/>
              <a:t> та </a:t>
            </a:r>
            <a:r>
              <a:rPr lang="ru-RU" dirty="0" err="1"/>
              <a:t>чханні</a:t>
            </a:r>
            <a:r>
              <a:rPr lang="ru-RU" dirty="0"/>
              <a:t>, </a:t>
            </a:r>
            <a:r>
              <a:rPr lang="ru-RU" dirty="0" err="1"/>
              <a:t>тісних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контактах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безпосередньому</a:t>
            </a:r>
            <a:r>
              <a:rPr lang="ru-RU" dirty="0"/>
              <a:t> </a:t>
            </a:r>
            <a:r>
              <a:rPr lang="ru-RU" dirty="0" err="1"/>
              <a:t>контакті</a:t>
            </a:r>
            <a:r>
              <a:rPr lang="ru-RU" dirty="0"/>
              <a:t> з </a:t>
            </a:r>
            <a:r>
              <a:rPr lang="ru-RU" dirty="0" err="1"/>
              <a:t>інфікованими</a:t>
            </a:r>
            <a:r>
              <a:rPr lang="ru-RU" dirty="0"/>
              <a:t> </a:t>
            </a:r>
            <a:r>
              <a:rPr lang="ru-RU" dirty="0" err="1"/>
              <a:t>виділеннями</a:t>
            </a:r>
            <a:r>
              <a:rPr lang="ru-RU" dirty="0"/>
              <a:t> з носоглотки.</a:t>
            </a:r>
          </a:p>
          <a:p>
            <a:r>
              <a:rPr lang="ru-RU" dirty="0" err="1"/>
              <a:t>Вірус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активним</a:t>
            </a:r>
            <a:r>
              <a:rPr lang="ru-RU" dirty="0"/>
              <a:t> і </a:t>
            </a:r>
            <a:r>
              <a:rPr lang="ru-RU" dirty="0" err="1"/>
              <a:t>контагіозним</a:t>
            </a:r>
            <a:r>
              <a:rPr lang="ru-RU" dirty="0"/>
              <a:t> в </a:t>
            </a:r>
            <a:r>
              <a:rPr lang="ru-RU" dirty="0" err="1"/>
              <a:t>повітрі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інфікованих</a:t>
            </a:r>
            <a:r>
              <a:rPr lang="ru-RU" dirty="0"/>
              <a:t> </a:t>
            </a:r>
            <a:r>
              <a:rPr lang="ru-RU" dirty="0" err="1"/>
              <a:t>поверхнях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годин.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переданий</a:t>
            </a:r>
            <a:r>
              <a:rPr lang="ru-RU" dirty="0"/>
              <a:t> </a:t>
            </a:r>
            <a:r>
              <a:rPr lang="ru-RU" dirty="0" err="1"/>
              <a:t>інфікованою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часу,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за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до </a:t>
            </a:r>
            <a:r>
              <a:rPr lang="ru-RU" dirty="0" err="1"/>
              <a:t>появи</a:t>
            </a:r>
            <a:r>
              <a:rPr lang="ru-RU" dirty="0"/>
              <a:t>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висипу</a:t>
            </a:r>
            <a:r>
              <a:rPr lang="ru-RU" dirty="0"/>
              <a:t> і </a:t>
            </a:r>
            <a:r>
              <a:rPr lang="ru-RU" dirty="0" err="1"/>
              <a:t>закінчується</a:t>
            </a:r>
            <a:r>
              <a:rPr lang="ru-RU" dirty="0"/>
              <a:t> через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появи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48936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871" y="273920"/>
            <a:ext cx="8534400" cy="1507067"/>
          </a:xfrm>
        </p:spPr>
        <p:txBody>
          <a:bodyPr/>
          <a:lstStyle/>
          <a:p>
            <a:r>
              <a:rPr lang="ru-RU" b="1" dirty="0" err="1"/>
              <a:t>Лікування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130" y="2281517"/>
            <a:ext cx="8534400" cy="3615267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ускладнень</a:t>
            </a:r>
            <a:r>
              <a:rPr lang="ru-RU" dirty="0"/>
              <a:t> кору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 при </a:t>
            </a:r>
            <a:r>
              <a:rPr lang="ru-RU" dirty="0" err="1"/>
              <a:t>підтримуючому</a:t>
            </a:r>
            <a:r>
              <a:rPr lang="ru-RU" dirty="0"/>
              <a:t> </a:t>
            </a:r>
            <a:r>
              <a:rPr lang="ru-RU" dirty="0" err="1"/>
              <a:t>лікуванні</a:t>
            </a:r>
            <a:r>
              <a:rPr lang="ru-RU" dirty="0"/>
              <a:t>, яке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гарне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, </a:t>
            </a:r>
            <a:r>
              <a:rPr lang="ru-RU" dirty="0" err="1"/>
              <a:t>належне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 та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дегідратації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рекомендованих</a:t>
            </a:r>
            <a:r>
              <a:rPr lang="ru-RU" dirty="0"/>
              <a:t> ВООЗ </a:t>
            </a:r>
            <a:r>
              <a:rPr lang="ru-RU" dirty="0" err="1"/>
              <a:t>оральних</a:t>
            </a:r>
            <a:r>
              <a:rPr lang="ru-RU" dirty="0"/>
              <a:t> </a:t>
            </a:r>
            <a:r>
              <a:rPr lang="ru-RU" dirty="0" err="1"/>
              <a:t>регідратаціонних</a:t>
            </a:r>
            <a:r>
              <a:rPr lang="ru-RU" dirty="0"/>
              <a:t> </a:t>
            </a:r>
            <a:r>
              <a:rPr lang="ru-RU" dirty="0" err="1"/>
              <a:t>розчинів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розчини</a:t>
            </a:r>
            <a:r>
              <a:rPr lang="ru-RU" dirty="0"/>
              <a:t> </a:t>
            </a:r>
            <a:r>
              <a:rPr lang="ru-RU" dirty="0" err="1"/>
              <a:t>відшкодовують</a:t>
            </a:r>
            <a:r>
              <a:rPr lang="ru-RU" dirty="0"/>
              <a:t> </a:t>
            </a:r>
            <a:r>
              <a:rPr lang="ru-RU" dirty="0" err="1"/>
              <a:t>рідина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мікроелементи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втрачаються</a:t>
            </a:r>
            <a:r>
              <a:rPr lang="ru-RU" dirty="0"/>
              <a:t> при </a:t>
            </a:r>
            <a:r>
              <a:rPr lang="ru-RU" dirty="0" err="1"/>
              <a:t>діареї</a:t>
            </a:r>
            <a:r>
              <a:rPr lang="ru-RU" dirty="0"/>
              <a:t> і </a:t>
            </a:r>
            <a:r>
              <a:rPr lang="ru-RU" dirty="0" err="1"/>
              <a:t>блювоті</a:t>
            </a:r>
            <a:r>
              <a:rPr lang="ru-RU" dirty="0"/>
              <a:t>. Для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очних</a:t>
            </a:r>
            <a:r>
              <a:rPr lang="ru-RU" dirty="0"/>
              <a:t> і </a:t>
            </a:r>
            <a:r>
              <a:rPr lang="ru-RU" dirty="0" err="1"/>
              <a:t>вушних</a:t>
            </a:r>
            <a:r>
              <a:rPr lang="ru-RU" dirty="0"/>
              <a:t> </a:t>
            </a:r>
            <a:r>
              <a:rPr lang="ru-RU" dirty="0" err="1"/>
              <a:t>інфекцій</a:t>
            </a:r>
            <a:r>
              <a:rPr lang="ru-RU" dirty="0"/>
              <a:t> і </a:t>
            </a:r>
            <a:r>
              <a:rPr lang="ru-RU" dirty="0" err="1"/>
              <a:t>пневмонії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призначати</a:t>
            </a:r>
            <a:r>
              <a:rPr lang="ru-RU" dirty="0"/>
              <a:t> </a:t>
            </a:r>
            <a:r>
              <a:rPr lang="ru-RU" dirty="0" err="1"/>
              <a:t>антибіотики</a:t>
            </a:r>
            <a:r>
              <a:rPr lang="ru-RU" dirty="0"/>
              <a:t>.</a:t>
            </a:r>
          </a:p>
          <a:p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в </a:t>
            </a:r>
            <a:r>
              <a:rPr lang="ru-RU" dirty="0" err="1"/>
              <a:t>країнах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поставлений</a:t>
            </a:r>
            <a:r>
              <a:rPr lang="ru-RU" dirty="0"/>
              <a:t> </a:t>
            </a:r>
            <a:r>
              <a:rPr lang="ru-RU" dirty="0" err="1"/>
              <a:t>діагноз</a:t>
            </a:r>
            <a:r>
              <a:rPr lang="ru-RU" dirty="0"/>
              <a:t> кору,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добавки </a:t>
            </a:r>
            <a:r>
              <a:rPr lang="ru-RU" dirty="0" err="1"/>
              <a:t>вітаміну</a:t>
            </a:r>
            <a:r>
              <a:rPr lang="ru-RU" dirty="0"/>
              <a:t> А з </a:t>
            </a:r>
            <a:r>
              <a:rPr lang="ru-RU" dirty="0" err="1"/>
              <a:t>інтервалом</a:t>
            </a:r>
            <a:r>
              <a:rPr lang="ru-RU" dirty="0"/>
              <a:t> в 24 </a:t>
            </a:r>
            <a:r>
              <a:rPr lang="ru-RU" dirty="0" err="1"/>
              <a:t>години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 очей і </a:t>
            </a:r>
            <a:r>
              <a:rPr lang="ru-RU" dirty="0" err="1"/>
              <a:t>сліпоту</a:t>
            </a:r>
            <a:r>
              <a:rPr lang="ru-RU" dirty="0"/>
              <a:t>. Як </a:t>
            </a:r>
            <a:r>
              <a:rPr lang="ru-RU" dirty="0" err="1"/>
              <a:t>показує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, добавки </a:t>
            </a:r>
            <a:r>
              <a:rPr lang="ru-RU" dirty="0" err="1"/>
              <a:t>вітаміну</a:t>
            </a:r>
            <a:r>
              <a:rPr lang="ru-RU" dirty="0"/>
              <a:t> А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зменшенню</a:t>
            </a:r>
            <a:r>
              <a:rPr lang="ru-RU" dirty="0"/>
              <a:t> числа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кору на 50%.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2159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589" y="229097"/>
            <a:ext cx="8534400" cy="1507067"/>
          </a:xfrm>
        </p:spPr>
        <p:txBody>
          <a:bodyPr/>
          <a:lstStyle/>
          <a:p>
            <a:r>
              <a:rPr lang="ru-RU" b="1" dirty="0" err="1"/>
              <a:t>Профілактика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024" y="2353235"/>
            <a:ext cx="8534400" cy="361526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Регулярна </a:t>
            </a:r>
            <a:r>
              <a:rPr lang="ru-RU" dirty="0" err="1"/>
              <a:t>протикорова</a:t>
            </a:r>
            <a:r>
              <a:rPr lang="ru-RU" dirty="0"/>
              <a:t> </a:t>
            </a:r>
            <a:r>
              <a:rPr lang="ru-RU" dirty="0" err="1"/>
              <a:t>вакцинація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у </a:t>
            </a:r>
            <a:r>
              <a:rPr lang="ru-RU" dirty="0" err="1"/>
              <a:t>поєднанні</a:t>
            </a:r>
            <a:r>
              <a:rPr lang="ru-RU" dirty="0"/>
              <a:t> з </a:t>
            </a:r>
            <a:r>
              <a:rPr lang="ru-RU" dirty="0" err="1"/>
              <a:t>кампаніями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імунізації</a:t>
            </a:r>
            <a:r>
              <a:rPr lang="ru-RU" dirty="0"/>
              <a:t> в </a:t>
            </a:r>
            <a:r>
              <a:rPr lang="ru-RU" dirty="0" err="1"/>
              <a:t>країнах</a:t>
            </a:r>
            <a:r>
              <a:rPr lang="ru-RU" dirty="0"/>
              <a:t> з </a:t>
            </a:r>
            <a:r>
              <a:rPr lang="ru-RU" dirty="0" err="1"/>
              <a:t>високими</a:t>
            </a:r>
            <a:r>
              <a:rPr lang="ru-RU" dirty="0"/>
              <a:t> </a:t>
            </a:r>
            <a:r>
              <a:rPr lang="ru-RU" dirty="0" err="1"/>
              <a:t>показниками</a:t>
            </a:r>
            <a:r>
              <a:rPr lang="ru-RU" dirty="0"/>
              <a:t> </a:t>
            </a:r>
            <a:r>
              <a:rPr lang="ru-RU" dirty="0" err="1"/>
              <a:t>захворюваності</a:t>
            </a:r>
            <a:r>
              <a:rPr lang="ru-RU" dirty="0"/>
              <a:t> та </a:t>
            </a:r>
            <a:r>
              <a:rPr lang="ru-RU" dirty="0" err="1"/>
              <a:t>смертності</a:t>
            </a:r>
            <a:r>
              <a:rPr lang="ru-RU" dirty="0"/>
              <a:t> є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стратегіями</a:t>
            </a:r>
            <a:r>
              <a:rPr lang="ru-RU" dirty="0"/>
              <a:t> </a:t>
            </a:r>
            <a:r>
              <a:rPr lang="ru-RU" dirty="0" err="1"/>
              <a:t>громадської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спрямованими</a:t>
            </a:r>
            <a:r>
              <a:rPr lang="ru-RU" dirty="0"/>
              <a:t> на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глобальної</a:t>
            </a:r>
            <a:r>
              <a:rPr lang="ru-RU" dirty="0"/>
              <a:t> </a:t>
            </a:r>
            <a:r>
              <a:rPr lang="ru-RU" dirty="0" err="1"/>
              <a:t>смертності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кору. </a:t>
            </a:r>
            <a:r>
              <a:rPr lang="ru-RU" dirty="0" err="1"/>
              <a:t>Протикорова</a:t>
            </a:r>
            <a:r>
              <a:rPr lang="ru-RU" dirty="0"/>
              <a:t> вакцина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40 </a:t>
            </a:r>
            <a:r>
              <a:rPr lang="ru-RU" dirty="0" err="1"/>
              <a:t>років</a:t>
            </a:r>
            <a:r>
              <a:rPr lang="ru-RU" dirty="0"/>
              <a:t>. Вона </a:t>
            </a:r>
            <a:r>
              <a:rPr lang="ru-RU" dirty="0" err="1"/>
              <a:t>безпечна</a:t>
            </a:r>
            <a:r>
              <a:rPr lang="ru-RU" dirty="0"/>
              <a:t>, </a:t>
            </a:r>
            <a:r>
              <a:rPr lang="ru-RU" dirty="0" err="1"/>
              <a:t>ефективна</a:t>
            </a:r>
            <a:r>
              <a:rPr lang="ru-RU" dirty="0"/>
              <a:t> і недорога. </a:t>
            </a:r>
            <a:r>
              <a:rPr lang="ru-RU" dirty="0" err="1"/>
              <a:t>Імунізація</a:t>
            </a:r>
            <a:r>
              <a:rPr lang="ru-RU" dirty="0"/>
              <a:t> одного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кору </a:t>
            </a:r>
            <a:r>
              <a:rPr lang="ru-RU" dirty="0" err="1"/>
              <a:t>коштує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одного </a:t>
            </a:r>
            <a:r>
              <a:rPr lang="ru-RU" dirty="0" err="1"/>
              <a:t>долара</a:t>
            </a:r>
            <a:r>
              <a:rPr lang="ru-RU" dirty="0"/>
              <a:t> США.</a:t>
            </a:r>
          </a:p>
          <a:p>
            <a:r>
              <a:rPr lang="ru-RU" dirty="0" err="1"/>
              <a:t>Протикорову</a:t>
            </a:r>
            <a:r>
              <a:rPr lang="ru-RU" dirty="0"/>
              <a:t> вакцину часто </a:t>
            </a:r>
            <a:r>
              <a:rPr lang="ru-RU" dirty="0" err="1"/>
              <a:t>об'єднують</a:t>
            </a:r>
            <a:r>
              <a:rPr lang="ru-RU" dirty="0"/>
              <a:t> з вакцинами </a:t>
            </a:r>
            <a:r>
              <a:rPr lang="ru-RU" dirty="0" err="1"/>
              <a:t>проти</a:t>
            </a:r>
            <a:r>
              <a:rPr lang="ru-RU" dirty="0"/>
              <a:t> краснухи та / </a:t>
            </a:r>
            <a:r>
              <a:rPr lang="ru-RU" dirty="0" err="1"/>
              <a:t>або</a:t>
            </a:r>
            <a:r>
              <a:rPr lang="ru-RU" dirty="0"/>
              <a:t> свинки в </a:t>
            </a:r>
            <a:r>
              <a:rPr lang="ru-RU" dirty="0" err="1"/>
              <a:t>країнах</a:t>
            </a:r>
            <a:r>
              <a:rPr lang="ru-RU" dirty="0"/>
              <a:t>, де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являють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. Вона </a:t>
            </a:r>
            <a:r>
              <a:rPr lang="ru-RU" dirty="0" err="1"/>
              <a:t>однаково</a:t>
            </a:r>
            <a:r>
              <a:rPr lang="ru-RU" dirty="0"/>
              <a:t> </a:t>
            </a:r>
            <a:r>
              <a:rPr lang="ru-RU" dirty="0" err="1"/>
              <a:t>ефективна</a:t>
            </a:r>
            <a:r>
              <a:rPr lang="ru-RU" dirty="0"/>
              <a:t> як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моновакцини</a:t>
            </a:r>
            <a:r>
              <a:rPr lang="ru-RU" dirty="0"/>
              <a:t>, так і в </a:t>
            </a:r>
            <a:r>
              <a:rPr lang="ru-RU" dirty="0" err="1"/>
              <a:t>комбінованому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09007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</TotalTime>
  <Words>629</Words>
  <Application>Microsoft Office PowerPoint</Application>
  <PresentationFormat>Широкоэкранный</PresentationFormat>
  <Paragraphs>25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Сектор</vt:lpstr>
      <vt:lpstr>        Кір</vt:lpstr>
      <vt:lpstr>Кір залишається однією з основних причин смерті серед дітей раннього віку в усьому світі, навіть незважаючи на наявність безпечної та ефективної вакцини. Збудником кору є вірус із сімейства параміксовірусів. Вірус кору зазвичай розвивається в клітинах, розташованих в задній стінці глотки і в легенях. Кір - хвороба людини, якій, наскільки відомо, не хворіють тварини. </vt:lpstr>
      <vt:lpstr>Ознаки та симптоми</vt:lpstr>
      <vt:lpstr>Ознаки та симптоми</vt:lpstr>
      <vt:lpstr>Презентация PowerPoint</vt:lpstr>
      <vt:lpstr>Хто піддається ризику?</vt:lpstr>
      <vt:lpstr>Передача інфекції</vt:lpstr>
      <vt:lpstr>Лікування</vt:lpstr>
      <vt:lpstr>Профілактика</vt:lpstr>
      <vt:lpstr>Презентация PowerPoint</vt:lpstr>
      <vt:lpstr>       ДЯКУЮ ЗА УВАГУ!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Кір</dc:title>
  <dc:creator>Пользователь Windows</dc:creator>
  <cp:lastModifiedBy>Пользователь Windows</cp:lastModifiedBy>
  <cp:revision>3</cp:revision>
  <dcterms:created xsi:type="dcterms:W3CDTF">2014-02-06T15:02:40Z</dcterms:created>
  <dcterms:modified xsi:type="dcterms:W3CDTF">2014-02-06T15:28:45Z</dcterms:modified>
</cp:coreProperties>
</file>