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5" r:id="rId4"/>
    <p:sldId id="276" r:id="rId5"/>
    <p:sldId id="262" r:id="rId6"/>
    <p:sldId id="263" r:id="rId7"/>
    <p:sldId id="264" r:id="rId8"/>
    <p:sldId id="277" r:id="rId9"/>
    <p:sldId id="266" r:id="rId10"/>
    <p:sldId id="265" r:id="rId11"/>
    <p:sldId id="278" r:id="rId12"/>
    <p:sldId id="267" r:id="rId13"/>
    <p:sldId id="27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531EEF-920C-484A-9451-D2341888DE3C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864CC1-A9D0-40F2-921E-9A731D70EF4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531EEF-920C-484A-9451-D2341888DE3C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864CC1-A9D0-40F2-921E-9A731D70EF4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531EEF-920C-484A-9451-D2341888DE3C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864CC1-A9D0-40F2-921E-9A731D70EF41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B3DE6C-7683-4AD3-9424-BEB80A8EDE5E}" type="datetimeFigureOut">
              <a:rPr lang="uk-UA" smtClean="0"/>
              <a:t>09.04.2015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E0C765-B763-4172-86E7-9527D95E2D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62464" cy="189436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1"/>
                </a:solidFill>
              </a:rPr>
              <a:t>Надання першої медичної допомоги </a:t>
            </a:r>
            <a:endParaRPr lang="uk-UA" sz="4400" dirty="0">
              <a:solidFill>
                <a:schemeClr val="accent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учениці 11-А класу</a:t>
            </a:r>
          </a:p>
          <a:p>
            <a:r>
              <a:rPr lang="uk-UA" dirty="0" err="1" smtClean="0"/>
              <a:t>Маковійчук</a:t>
            </a:r>
            <a:r>
              <a:rPr lang="uk-UA" dirty="0" smtClean="0"/>
              <a:t> Анни </a:t>
            </a:r>
            <a:endParaRPr lang="ru-RU" dirty="0"/>
          </a:p>
        </p:txBody>
      </p:sp>
      <p:pic>
        <p:nvPicPr>
          <p:cNvPr id="1030" name="Picture 6" descr="C:\Documents and Settings\Admin\Local Settings\Temporary Internet Files\Content.IE5\B4A4LGM5\220px-Caduceus_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4567"/>
            <a:ext cx="1880150" cy="22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Local Settings\Temporary Internet Files\Content.IE5\OG5DWIHR\doctor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232248" cy="38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104" y="188640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Вивих. </a:t>
            </a:r>
            <a:r>
              <a:rPr lang="uk-UA" sz="2000" dirty="0"/>
              <a:t>Накласти холодний предмет; застосувати обезболювання, іммобілізувати кінцівку в положенні вивиху.</a:t>
            </a:r>
          </a:p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2000" dirty="0"/>
              <a:t> Терміново іммобілізувати кістки в місці перелому накладанням шин, провести профілактику шоку на загальних засадах; транспортування та, особливо, перекладання повинні бути вкрай обережні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3" name="Рисунок 2" descr="31835_900.jpg"/>
          <p:cNvPicPr>
            <a:picLocks noChangeAspect="1"/>
          </p:cNvPicPr>
          <p:nvPr/>
        </p:nvPicPr>
        <p:blipFill>
          <a:blip r:embed="rId2" cstate="print"/>
          <a:srcRect t="5405" b="8108"/>
          <a:stretch>
            <a:fillRect/>
          </a:stretch>
        </p:blipFill>
        <p:spPr>
          <a:xfrm>
            <a:off x="5148064" y="3356992"/>
            <a:ext cx="3573646" cy="3282181"/>
          </a:xfrm>
          <a:prstGeom prst="rect">
            <a:avLst/>
          </a:prstGeom>
        </p:spPr>
      </p:pic>
      <p:pic>
        <p:nvPicPr>
          <p:cNvPr id="5" name="Рисунок 4" descr="еп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83653"/>
            <a:ext cx="5508104" cy="26668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352928" cy="3096344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Здавлення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/>
              <a:t>Накласти</a:t>
            </a:r>
            <a:r>
              <a:rPr lang="ru-RU" dirty="0" smtClean="0"/>
              <a:t> </a:t>
            </a:r>
            <a:r>
              <a:rPr lang="ru-RU" dirty="0" err="1"/>
              <a:t>джгути</a:t>
            </a:r>
            <a:r>
              <a:rPr lang="ru-RU" dirty="0"/>
              <a:t>, як при </a:t>
            </a:r>
            <a:r>
              <a:rPr lang="ru-RU" dirty="0" err="1"/>
              <a:t>зупинці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, </a:t>
            </a:r>
            <a:r>
              <a:rPr lang="ru-RU" dirty="0" err="1"/>
              <a:t>обкласти</a:t>
            </a:r>
            <a:r>
              <a:rPr lang="ru-RU" dirty="0"/>
              <a:t> </a:t>
            </a:r>
            <a:r>
              <a:rPr lang="ru-RU" dirty="0" err="1"/>
              <a:t>ушкодження</a:t>
            </a:r>
            <a:r>
              <a:rPr lang="ru-RU" dirty="0"/>
              <a:t> </a:t>
            </a:r>
            <a:r>
              <a:rPr lang="ru-RU" dirty="0" err="1"/>
              <a:t>охолодженими</a:t>
            </a:r>
            <a:r>
              <a:rPr lang="ru-RU" dirty="0"/>
              <a:t> предметами,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</a:t>
            </a:r>
            <a:r>
              <a:rPr lang="ru-RU" dirty="0" err="1"/>
              <a:t>іммобілізувати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шин, </a:t>
            </a:r>
            <a:r>
              <a:rPr lang="ru-RU" dirty="0" err="1"/>
              <a:t>уразі</a:t>
            </a:r>
            <a:r>
              <a:rPr lang="ru-RU" dirty="0"/>
              <a:t> шоку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зігріти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ввести </a:t>
            </a:r>
            <a:r>
              <a:rPr lang="ru-RU" dirty="0" err="1"/>
              <a:t>наркотичні</a:t>
            </a:r>
            <a:r>
              <a:rPr lang="ru-RU" dirty="0"/>
              <a:t> та </a:t>
            </a:r>
            <a:r>
              <a:rPr lang="ru-RU" dirty="0" err="1"/>
              <a:t>серцеві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</a:t>
            </a:r>
          </a:p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Удушення, утоплення.</a:t>
            </a:r>
            <a:r>
              <a:rPr lang="ru-RU" dirty="0" smtClean="0"/>
              <a:t>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звільнити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шляхи,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(16—18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хвилину</a:t>
            </a:r>
            <a:r>
              <a:rPr lang="ru-RU" dirty="0"/>
              <a:t>) та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зігрівати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8" y="2958516"/>
            <a:ext cx="3667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0" y="3501008"/>
            <a:ext cx="4848106" cy="302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757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16416" cy="30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Електротравми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dirty="0"/>
              <a:t>Негайно припинити дію електричного струму, терміново доставити в лікувальний заклад, у разі припинення дихання або зупинки серця зробити штучне дихання (12—16 разів на хвилину) та зовнішній масаж серця (50—60 разів на хвилину) впродовж усього часу до відновлення дихання та серцевої діяльності; ввести серцеві засоби, зігріти.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Отруєння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чадним газом</a:t>
            </a:r>
            <a:r>
              <a:rPr lang="uk-UA" sz="2000" dirty="0"/>
              <a:t>. Винести на свіже повітря, зробити штучне дихання, розтирати, гріти ноги, дати подихати нашатирним спиртом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3" name="Рисунок 2" descr="12436498627112.jpg"/>
          <p:cNvPicPr>
            <a:picLocks noChangeAspect="1"/>
          </p:cNvPicPr>
          <p:nvPr/>
        </p:nvPicPr>
        <p:blipFill>
          <a:blip r:embed="rId2" cstate="print"/>
          <a:srcRect l="2160" t="2479" r="2801" b="12820"/>
          <a:stretch>
            <a:fillRect/>
          </a:stretch>
        </p:blipFill>
        <p:spPr>
          <a:xfrm>
            <a:off x="264013" y="3085086"/>
            <a:ext cx="4647920" cy="3609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19_600x475_500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726236" cy="260836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4032448" cy="655272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термічні. </a:t>
            </a:r>
            <a:r>
              <a:rPr lang="ru-RU" dirty="0" err="1" smtClean="0"/>
              <a:t>Розрізати</a:t>
            </a:r>
            <a:r>
              <a:rPr lang="ru-RU" dirty="0" smtClean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, не </a:t>
            </a:r>
            <a:r>
              <a:rPr lang="ru-RU" dirty="0" err="1"/>
              <a:t>відриваючи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накласти</a:t>
            </a:r>
            <a:r>
              <a:rPr lang="ru-RU" dirty="0"/>
              <a:t> </a:t>
            </a:r>
            <a:r>
              <a:rPr lang="ru-RU" dirty="0" err="1"/>
              <a:t>суху</a:t>
            </a:r>
            <a:r>
              <a:rPr lang="ru-RU" dirty="0"/>
              <a:t> </a:t>
            </a:r>
            <a:r>
              <a:rPr lang="ru-RU" dirty="0" err="1"/>
              <a:t>асептичну</a:t>
            </a:r>
            <a:r>
              <a:rPr lang="ru-RU" dirty="0"/>
              <a:t> </a:t>
            </a:r>
            <a:r>
              <a:rPr lang="ru-RU" dirty="0" err="1"/>
              <a:t>пов'язку</a:t>
            </a:r>
            <a:r>
              <a:rPr lang="ru-RU" dirty="0"/>
              <a:t>; при великих </a:t>
            </a:r>
            <a:r>
              <a:rPr lang="ru-RU" dirty="0" err="1"/>
              <a:t>опіках</a:t>
            </a:r>
            <a:r>
              <a:rPr lang="ru-RU" dirty="0"/>
              <a:t> </a:t>
            </a:r>
            <a:r>
              <a:rPr lang="ru-RU" dirty="0" err="1"/>
              <a:t>загорнути</a:t>
            </a:r>
            <a:r>
              <a:rPr lang="ru-RU" dirty="0"/>
              <a:t> в </a:t>
            </a:r>
            <a:r>
              <a:rPr lang="ru-RU" dirty="0" err="1"/>
              <a:t>сухе</a:t>
            </a:r>
            <a:r>
              <a:rPr lang="ru-RU" dirty="0"/>
              <a:t> </a:t>
            </a:r>
            <a:r>
              <a:rPr lang="ru-RU" dirty="0" err="1"/>
              <a:t>простирадло</a:t>
            </a:r>
            <a:r>
              <a:rPr lang="ru-RU" dirty="0"/>
              <a:t>, </a:t>
            </a:r>
            <a:r>
              <a:rPr lang="ru-RU" dirty="0" err="1"/>
              <a:t>терміново</a:t>
            </a:r>
            <a:r>
              <a:rPr lang="ru-RU" dirty="0"/>
              <a:t> </a:t>
            </a:r>
            <a:r>
              <a:rPr lang="ru-RU" dirty="0" err="1"/>
              <a:t>доставити</a:t>
            </a:r>
            <a:r>
              <a:rPr lang="ru-RU" dirty="0"/>
              <a:t> в </a:t>
            </a:r>
            <a:r>
              <a:rPr lang="ru-RU" dirty="0" err="1"/>
              <a:t>лікувальний</a:t>
            </a:r>
            <a:r>
              <a:rPr lang="ru-RU" dirty="0"/>
              <a:t> заклад.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промивати</a:t>
            </a:r>
            <a:r>
              <a:rPr lang="ru-RU" dirty="0"/>
              <a:t> </a:t>
            </a:r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змащувати</a:t>
            </a:r>
            <a:r>
              <a:rPr lang="ru-RU" dirty="0"/>
              <a:t>, </a:t>
            </a:r>
            <a:r>
              <a:rPr lang="ru-RU" dirty="0" err="1"/>
              <a:t>торкатися</a:t>
            </a:r>
            <a:r>
              <a:rPr lang="ru-RU" dirty="0"/>
              <a:t> руками, </a:t>
            </a:r>
            <a:r>
              <a:rPr lang="ru-RU" dirty="0" err="1"/>
              <a:t>проколювати</a:t>
            </a:r>
            <a:r>
              <a:rPr lang="ru-RU" dirty="0"/>
              <a:t> </a:t>
            </a:r>
            <a:r>
              <a:rPr lang="ru-RU" dirty="0" err="1"/>
              <a:t>пухирі</a:t>
            </a:r>
            <a:r>
              <a:rPr lang="ru-RU" dirty="0"/>
              <a:t>!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хімічні.</a:t>
            </a:r>
            <a:r>
              <a:rPr lang="ru-RU" dirty="0" smtClean="0"/>
              <a:t> </a:t>
            </a:r>
            <a:r>
              <a:rPr lang="ru-RU" dirty="0" err="1"/>
              <a:t>Промивання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властивостями</a:t>
            </a:r>
            <a:r>
              <a:rPr lang="ru-RU" dirty="0"/>
              <a:t> конкретного типу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: </a:t>
            </a:r>
            <a:r>
              <a:rPr lang="ru-RU" dirty="0" err="1"/>
              <a:t>кислоти</a:t>
            </a:r>
            <a:r>
              <a:rPr lang="ru-RU" dirty="0"/>
              <a:t> — лугом, луг — кислотою,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вапна</a:t>
            </a:r>
            <a:r>
              <a:rPr lang="ru-RU" dirty="0"/>
              <a:t> — </a:t>
            </a:r>
            <a:r>
              <a:rPr lang="ru-RU" dirty="0" err="1"/>
              <a:t>олією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200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29" y="188640"/>
            <a:ext cx="38385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66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3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Значення першої медичної допомоги важко переоцінити. Своєчасне надання та правильне проведення медичної допомоги не тільки рятує життя постраждалому, але й забезпечує подальше успішне лікування хвороби або ушкодження, попереджує розвиток тяжких ускладнень (шок, нагноєння рани, загальне зараження крові), зменшує втрату працездатності</a:t>
            </a:r>
            <a:r>
              <a:rPr lang="uk-UA" sz="2000" dirty="0" smtClean="0"/>
              <a:t>.</a:t>
            </a:r>
            <a:endParaRPr lang="uk-UA" sz="2000" dirty="0" smtClean="0"/>
          </a:p>
        </p:txBody>
      </p:sp>
      <p:pic>
        <p:nvPicPr>
          <p:cNvPr id="4" name="Рисунок 3" descr="perelo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050" y="2363402"/>
            <a:ext cx="4089934" cy="40899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ОХОДНАЯ АПТЕ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32205"/>
            <a:ext cx="34329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7" y="3762901"/>
            <a:ext cx="4434449" cy="295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accent4"/>
                </a:solidFill>
              </a:rPr>
              <a:t>Надання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</a:rPr>
              <a:t>першої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b="1" dirty="0" err="1">
                <a:solidFill>
                  <a:schemeClr val="accent4"/>
                </a:solidFill>
              </a:rPr>
              <a:t>медичної</a:t>
            </a:r>
            <a:r>
              <a:rPr lang="ru-RU" sz="4000" b="1" dirty="0">
                <a:solidFill>
                  <a:schemeClr val="accent4"/>
                </a:solidFill>
              </a:rPr>
              <a:t> </a:t>
            </a:r>
            <a:r>
              <a:rPr lang="ru-RU" sz="4000" b="1" dirty="0" err="1" smtClean="0">
                <a:solidFill>
                  <a:schemeClr val="accent4"/>
                </a:solidFill>
              </a:rPr>
              <a:t>допомоги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3096344"/>
          </a:xfrm>
        </p:spPr>
        <p:txBody>
          <a:bodyPr/>
          <a:lstStyle/>
          <a:p>
            <a:r>
              <a:rPr lang="ru-RU" sz="2000" dirty="0" err="1" smtClean="0"/>
              <a:t>Усунути</a:t>
            </a:r>
            <a:r>
              <a:rPr lang="ru-RU" sz="2000" dirty="0" smtClean="0"/>
              <a:t> </a:t>
            </a:r>
            <a:r>
              <a:rPr lang="ru-RU" sz="2000" dirty="0" err="1"/>
              <a:t>дію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шкідливих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загрожують</a:t>
            </a:r>
            <a:r>
              <a:rPr lang="ru-RU" sz="2000" dirty="0"/>
              <a:t> </a:t>
            </a:r>
            <a:r>
              <a:rPr lang="ru-RU" sz="2000" dirty="0" err="1"/>
              <a:t>здоров'ю</a:t>
            </a:r>
            <a:r>
              <a:rPr lang="ru-RU" sz="2000" dirty="0"/>
              <a:t> та </a:t>
            </a:r>
            <a:r>
              <a:rPr lang="ru-RU" sz="2000" dirty="0" err="1"/>
              <a:t>життю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(</a:t>
            </a:r>
            <a:r>
              <a:rPr lang="ru-RU" sz="2000" dirty="0" err="1"/>
              <a:t>звільнення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електричного</a:t>
            </a:r>
            <a:r>
              <a:rPr lang="ru-RU" sz="2000" dirty="0"/>
              <a:t> струму, </a:t>
            </a:r>
            <a:r>
              <a:rPr lang="ru-RU" sz="2000" dirty="0" err="1"/>
              <a:t>винесення</a:t>
            </a:r>
            <a:r>
              <a:rPr lang="ru-RU" sz="2000" dirty="0"/>
              <a:t> з </a:t>
            </a:r>
            <a:r>
              <a:rPr lang="ru-RU" sz="2000" dirty="0" err="1"/>
              <a:t>отруєної</a:t>
            </a:r>
            <a:r>
              <a:rPr lang="ru-RU" sz="2000" dirty="0"/>
              <a:t> </a:t>
            </a:r>
            <a:r>
              <a:rPr lang="ru-RU" sz="2000" dirty="0" err="1"/>
              <a:t>атмосфери</a:t>
            </a:r>
            <a:r>
              <a:rPr lang="ru-RU" sz="2000" dirty="0"/>
              <a:t>, </a:t>
            </a:r>
            <a:r>
              <a:rPr lang="ru-RU" sz="2000" dirty="0" err="1"/>
              <a:t>загашення</a:t>
            </a:r>
            <a:r>
              <a:rPr lang="ru-RU" sz="2000" dirty="0"/>
              <a:t> </a:t>
            </a:r>
            <a:r>
              <a:rPr lang="ru-RU" sz="2000" dirty="0" err="1"/>
              <a:t>одягу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палає</a:t>
            </a:r>
            <a:r>
              <a:rPr lang="ru-RU" sz="2000" dirty="0"/>
              <a:t>, </a:t>
            </a:r>
            <a:r>
              <a:rPr lang="ru-RU" sz="2000" dirty="0" err="1"/>
              <a:t>витягання</a:t>
            </a:r>
            <a:r>
              <a:rPr lang="ru-RU" sz="2000" dirty="0"/>
              <a:t> з води </a:t>
            </a:r>
            <a:r>
              <a:rPr lang="ru-RU" sz="2000" dirty="0" err="1"/>
              <a:t>тощо</a:t>
            </a:r>
            <a:r>
              <a:rPr lang="ru-RU" sz="2000" dirty="0"/>
              <a:t>).</a:t>
            </a:r>
          </a:p>
          <a:p>
            <a:r>
              <a:rPr lang="ru-RU" sz="2000" dirty="0" err="1" smtClean="0"/>
              <a:t>Оцінити</a:t>
            </a:r>
            <a:r>
              <a:rPr lang="ru-RU" sz="2000" dirty="0" smtClean="0"/>
              <a:t> </a:t>
            </a:r>
            <a:r>
              <a:rPr lang="ru-RU" sz="2000" dirty="0"/>
              <a:t>стан </a:t>
            </a:r>
            <a:r>
              <a:rPr lang="ru-RU" sz="2000" dirty="0" err="1"/>
              <a:t>потерпілого</a:t>
            </a:r>
            <a:r>
              <a:rPr lang="ru-RU" sz="2000" dirty="0"/>
              <a:t>, </a:t>
            </a:r>
            <a:r>
              <a:rPr lang="ru-RU" sz="2000" dirty="0" err="1"/>
              <a:t>визначити</a:t>
            </a:r>
            <a:r>
              <a:rPr lang="ru-RU" sz="2000" dirty="0"/>
              <a:t> характер та </a:t>
            </a:r>
            <a:r>
              <a:rPr lang="ru-RU" sz="2000" dirty="0" err="1"/>
              <a:t>важкість</a:t>
            </a:r>
            <a:r>
              <a:rPr lang="ru-RU" sz="2000" dirty="0"/>
              <a:t> </a:t>
            </a:r>
            <a:r>
              <a:rPr lang="ru-RU" sz="2000" dirty="0" err="1"/>
              <a:t>травми</a:t>
            </a:r>
            <a:r>
              <a:rPr lang="ru-RU" sz="2000" dirty="0"/>
              <a:t>, </a:t>
            </a:r>
            <a:r>
              <a:rPr lang="ru-RU" sz="2000" dirty="0" err="1"/>
              <a:t>найбільшу</a:t>
            </a:r>
            <a:r>
              <a:rPr lang="ru-RU" sz="2000" dirty="0"/>
              <a:t> </a:t>
            </a:r>
            <a:r>
              <a:rPr lang="ru-RU" sz="2000" dirty="0" err="1"/>
              <a:t>загрозу</a:t>
            </a:r>
            <a:r>
              <a:rPr lang="ru-RU" sz="2000" dirty="0"/>
              <a:t> для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та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порятунку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33384"/>
            <a:ext cx="4824536" cy="301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118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3672408"/>
          </a:xfrm>
        </p:spPr>
        <p:txBody>
          <a:bodyPr>
            <a:normAutofit/>
          </a:bodyPr>
          <a:lstStyle/>
          <a:p>
            <a:r>
              <a:rPr lang="ru-RU" sz="2000" dirty="0" err="1"/>
              <a:t>Виконати</a:t>
            </a:r>
            <a:r>
              <a:rPr lang="ru-RU" sz="2000" dirty="0"/>
              <a:t> </a:t>
            </a:r>
            <a:r>
              <a:rPr lang="ru-RU" sz="2000" dirty="0" err="1"/>
              <a:t>необхідні</a:t>
            </a:r>
            <a:r>
              <a:rPr lang="ru-RU" sz="2000" dirty="0"/>
              <a:t> для </a:t>
            </a:r>
            <a:r>
              <a:rPr lang="ru-RU" sz="2000" dirty="0" err="1"/>
              <a:t>рятування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в порядку </a:t>
            </a:r>
            <a:r>
              <a:rPr lang="ru-RU" sz="2000" dirty="0" err="1"/>
              <a:t>терміновості</a:t>
            </a:r>
            <a:r>
              <a:rPr lang="ru-RU" sz="2000" dirty="0"/>
              <a:t>, </a:t>
            </a:r>
            <a:r>
              <a:rPr lang="ru-RU" sz="2000" dirty="0" err="1"/>
              <a:t>відновити</a:t>
            </a:r>
            <a:r>
              <a:rPr lang="ru-RU" sz="2000" dirty="0"/>
              <a:t> </a:t>
            </a:r>
            <a:r>
              <a:rPr lang="ru-RU" sz="2000" dirty="0" err="1"/>
              <a:t>прохідність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,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штучне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, </a:t>
            </a:r>
            <a:r>
              <a:rPr lang="ru-RU" sz="2000" dirty="0" err="1"/>
              <a:t>зовнішній</a:t>
            </a:r>
            <a:r>
              <a:rPr lang="ru-RU" sz="2000" dirty="0"/>
              <a:t> </a:t>
            </a:r>
            <a:r>
              <a:rPr lang="ru-RU" sz="2000" dirty="0" err="1"/>
              <a:t>масаж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dirty="0" err="1"/>
              <a:t>зупинити</a:t>
            </a:r>
            <a:r>
              <a:rPr lang="ru-RU" sz="2000" dirty="0"/>
              <a:t> </a:t>
            </a:r>
            <a:r>
              <a:rPr lang="ru-RU" sz="2000" dirty="0" err="1"/>
              <a:t>кровотечу</a:t>
            </a:r>
            <a:r>
              <a:rPr lang="ru-RU" sz="2000" dirty="0"/>
              <a:t>, </a:t>
            </a:r>
            <a:r>
              <a:rPr lang="ru-RU" sz="2000" dirty="0" err="1"/>
              <a:t>іммобілізувати</a:t>
            </a:r>
            <a:r>
              <a:rPr lang="ru-RU" sz="2000" dirty="0"/>
              <a:t> </a:t>
            </a:r>
            <a:r>
              <a:rPr lang="ru-RU" sz="2000" dirty="0" err="1"/>
              <a:t>ушкоджені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, </a:t>
            </a:r>
            <a:r>
              <a:rPr lang="ru-RU" sz="2000" dirty="0" err="1"/>
              <a:t>накласти</a:t>
            </a:r>
            <a:r>
              <a:rPr lang="ru-RU" sz="2000" dirty="0"/>
              <a:t> </a:t>
            </a:r>
            <a:r>
              <a:rPr lang="ru-RU" sz="2000" dirty="0" err="1"/>
              <a:t>пов'язку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  <a:p>
            <a:r>
              <a:rPr lang="ru-RU" sz="2000" dirty="0" err="1" smtClean="0"/>
              <a:t>Підтримувати</a:t>
            </a:r>
            <a:r>
              <a:rPr lang="ru-RU" sz="2000" dirty="0" smtClean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життєві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до </a:t>
            </a:r>
            <a:r>
              <a:rPr lang="ru-RU" sz="2000" dirty="0" err="1"/>
              <a:t>прибуття</a:t>
            </a:r>
            <a:r>
              <a:rPr lang="ru-RU" sz="2000" dirty="0"/>
              <a:t> </a:t>
            </a:r>
            <a:r>
              <a:rPr lang="ru-RU" sz="2000" dirty="0" err="1"/>
              <a:t>медичного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.</a:t>
            </a:r>
          </a:p>
          <a:p>
            <a:r>
              <a:rPr lang="ru-RU" sz="2000" dirty="0" err="1" smtClean="0"/>
              <a:t>Викликати</a:t>
            </a:r>
            <a:r>
              <a:rPr lang="ru-RU" sz="2000" dirty="0" smtClean="0"/>
              <a:t> </a:t>
            </a:r>
            <a:r>
              <a:rPr lang="ru-RU" sz="2000" dirty="0" err="1"/>
              <a:t>швидку</a:t>
            </a:r>
            <a:r>
              <a:rPr lang="ru-RU" sz="2000" dirty="0"/>
              <a:t> </a:t>
            </a:r>
            <a:r>
              <a:rPr lang="ru-RU" sz="2000" dirty="0" err="1"/>
              <a:t>медичну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лікаря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ж </a:t>
            </a:r>
            <a:r>
              <a:rPr lang="ru-RU" sz="2000" dirty="0" err="1"/>
              <a:t>організувати</a:t>
            </a:r>
            <a:r>
              <a:rPr lang="ru-RU" sz="2000" dirty="0"/>
              <a:t> </a:t>
            </a:r>
            <a:r>
              <a:rPr lang="ru-RU" sz="2000" dirty="0" err="1"/>
              <a:t>транспортування</a:t>
            </a:r>
            <a:r>
              <a:rPr lang="ru-RU" sz="2000" dirty="0"/>
              <a:t> </a:t>
            </a:r>
            <a:r>
              <a:rPr lang="ru-RU" sz="2000" dirty="0" err="1"/>
              <a:t>потерпілого</a:t>
            </a:r>
            <a:r>
              <a:rPr lang="ru-RU" sz="2000" dirty="0"/>
              <a:t> до </a:t>
            </a:r>
            <a:r>
              <a:rPr lang="ru-RU" sz="2000" dirty="0" err="1"/>
              <a:t>найближчого</a:t>
            </a:r>
            <a:r>
              <a:rPr lang="ru-RU" sz="2000" dirty="0"/>
              <a:t> </a:t>
            </a:r>
            <a:r>
              <a:rPr lang="ru-RU" sz="2000" dirty="0" err="1"/>
              <a:t>лікувального</a:t>
            </a:r>
            <a:r>
              <a:rPr lang="ru-RU" sz="2000" dirty="0"/>
              <a:t> закладу.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96143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456384" cy="369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328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</a:t>
            </a: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992888" cy="2592288"/>
          </a:xfrm>
        </p:spPr>
        <p:txBody>
          <a:bodyPr>
            <a:normAutofit/>
          </a:bodyPr>
          <a:lstStyle/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серцебиття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пульсу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артеріях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Наявність дихання.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зіниць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сигналізує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негайного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оживлення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пам'ятати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серцебиття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пульсу,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зіниць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не є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свідченням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постраждалий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помер.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35" y="116632"/>
            <a:ext cx="335769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0685"/>
            <a:ext cx="5500406" cy="3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52" y="3669716"/>
            <a:ext cx="27287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4115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1" y="3917335"/>
            <a:ext cx="3888432" cy="29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>
                <a:solidFill>
                  <a:srgbClr val="E2AC00"/>
                </a:solidFill>
              </a:rPr>
              <a:t/>
            </a:r>
            <a:br>
              <a:rPr lang="ru-RU" sz="4000" dirty="0">
                <a:solidFill>
                  <a:srgbClr val="E2AC00"/>
                </a:solidFill>
              </a:rPr>
            </a:br>
            <a:r>
              <a:rPr lang="ru-RU" sz="4400" dirty="0" err="1" smtClean="0">
                <a:solidFill>
                  <a:srgbClr val="E2AC00"/>
                </a:solidFill>
              </a:rPr>
              <a:t>Ознаки</a:t>
            </a:r>
            <a:r>
              <a:rPr lang="ru-RU" sz="4400" dirty="0" smtClean="0">
                <a:solidFill>
                  <a:srgbClr val="E2AC00"/>
                </a:solidFill>
              </a:rPr>
              <a:t> </a:t>
            </a:r>
            <a:r>
              <a:rPr lang="ru-RU" sz="4400" dirty="0" err="1" smtClean="0">
                <a:solidFill>
                  <a:srgbClr val="E2AC00"/>
                </a:solidFill>
              </a:rPr>
              <a:t>смерті</a:t>
            </a:r>
            <a:endParaRPr lang="ru-RU" sz="4400" dirty="0">
              <a:solidFill>
                <a:srgbClr val="E2AC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410445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очевидних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Помутніння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висихання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рогівки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симптому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котяче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око» —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стисканні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деформується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котяче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око;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трупних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Трупне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окоченіння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беззаперечна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2-4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38472"/>
            <a:ext cx="32403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Поранення. </a:t>
            </a:r>
            <a:r>
              <a:rPr lang="uk-UA" sz="2000" dirty="0"/>
              <a:t>Терміново зупинити кровотечу. Захистити рану від забруднення та </a:t>
            </a:r>
            <a:r>
              <a:rPr lang="uk-UA" sz="2000" dirty="0" smtClean="0"/>
              <a:t>інфекції, </a:t>
            </a:r>
            <a:r>
              <a:rPr lang="uk-UA" sz="2000" dirty="0"/>
              <a:t>за наявності дезінфікуючих засобів </a:t>
            </a:r>
            <a:r>
              <a:rPr lang="uk-UA" sz="2000" dirty="0" smtClean="0"/>
              <a:t>протерти </a:t>
            </a:r>
            <a:r>
              <a:rPr lang="uk-UA" sz="2000" dirty="0"/>
              <a:t>шкіру довкола рани, видалити невеличкі чужорідні тіла тільки з поверхні та довкола </a:t>
            </a:r>
            <a:r>
              <a:rPr lang="uk-UA" sz="2000" dirty="0" smtClean="0"/>
              <a:t>рани. </a:t>
            </a:r>
            <a:r>
              <a:rPr lang="uk-UA" sz="2000" dirty="0"/>
              <a:t>Не можна промивати рану водою, засипати ліками, змазувати мазями, накладати вату</a:t>
            </a:r>
            <a:r>
              <a:rPr lang="uk-UA" sz="2000" dirty="0" smtClean="0"/>
              <a:t>!</a:t>
            </a:r>
          </a:p>
          <a:p>
            <a:pPr algn="ctr"/>
            <a:endParaRPr lang="uk-UA" dirty="0"/>
          </a:p>
        </p:txBody>
      </p:sp>
      <p:pic>
        <p:nvPicPr>
          <p:cNvPr id="6" name="Рисунок 5" descr="RusAnk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4310" y="2818113"/>
            <a:ext cx="2704185" cy="3704794"/>
          </a:xfrm>
          <a:prstGeom prst="rect">
            <a:avLst/>
          </a:prstGeom>
        </p:spPr>
      </p:pic>
      <p:pic>
        <p:nvPicPr>
          <p:cNvPr id="3" name="Рисунок 2" descr="pronikajushhie-ranenija-pervaja-pomoshh-pr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3732" y="18220"/>
            <a:ext cx="2820475" cy="403358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88640"/>
            <a:ext cx="7467600" cy="4873752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Забій.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спокій</a:t>
            </a:r>
            <a:r>
              <a:rPr lang="ru-RU" dirty="0"/>
              <a:t> </a:t>
            </a:r>
            <a:r>
              <a:rPr lang="ru-RU" dirty="0" err="1"/>
              <a:t>ушкодженому</a:t>
            </a:r>
            <a:r>
              <a:rPr lang="ru-RU" dirty="0"/>
              <a:t> </a:t>
            </a:r>
            <a:r>
              <a:rPr lang="ru-RU" dirty="0" err="1"/>
              <a:t>органові</a:t>
            </a:r>
            <a:r>
              <a:rPr lang="ru-RU" dirty="0"/>
              <a:t>, </a:t>
            </a:r>
            <a:r>
              <a:rPr lang="ru-RU" dirty="0" err="1"/>
              <a:t>стягнути</a:t>
            </a:r>
            <a:r>
              <a:rPr lang="ru-RU" dirty="0"/>
              <a:t> </a:t>
            </a:r>
            <a:r>
              <a:rPr lang="ru-RU" dirty="0" err="1"/>
              <a:t>пов'язкою</a:t>
            </a:r>
            <a:r>
              <a:rPr lang="ru-RU" dirty="0"/>
              <a:t>, </a:t>
            </a:r>
            <a:r>
              <a:rPr lang="ru-RU" dirty="0" err="1"/>
              <a:t>прикласти</a:t>
            </a:r>
            <a:r>
              <a:rPr lang="ru-RU" dirty="0"/>
              <a:t> </a:t>
            </a:r>
            <a:r>
              <a:rPr lang="ru-RU" dirty="0" err="1"/>
              <a:t>охолоджений</a:t>
            </a:r>
            <a:r>
              <a:rPr lang="ru-RU" dirty="0"/>
              <a:t> предмет.</a:t>
            </a:r>
          </a:p>
          <a:p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Розтяжка. </a:t>
            </a:r>
            <a:r>
              <a:rPr lang="ru-RU" dirty="0" err="1" smtClean="0"/>
              <a:t>Зафіксувати</a:t>
            </a:r>
            <a:r>
              <a:rPr lang="ru-RU" dirty="0" smtClean="0"/>
              <a:t> </a:t>
            </a:r>
            <a:r>
              <a:rPr lang="ru-RU" dirty="0" err="1"/>
              <a:t>суглоби</a:t>
            </a:r>
            <a:r>
              <a:rPr lang="ru-RU" dirty="0"/>
              <a:t>,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знеболювальне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10672"/>
            <a:ext cx="3915690" cy="324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960440" cy="284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621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d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64" y="764704"/>
            <a:ext cx="8538091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3335"/>
            <a:ext cx="7553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допомога при переловах кінцівок</a:t>
            </a:r>
            <a:endParaRPr lang="uk-UA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Другая 1">
      <a:majorFont>
        <a:latin typeface="Gabriola"/>
        <a:ea typeface=""/>
        <a:cs typeface=""/>
      </a:majorFont>
      <a:minorFont>
        <a:latin typeface="Century Gothic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622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Надання першої медичної допомоги </vt:lpstr>
      <vt:lpstr>Презентация PowerPoint</vt:lpstr>
      <vt:lpstr>Надання першої медичної допомоги</vt:lpstr>
      <vt:lpstr>Презентация PowerPoint</vt:lpstr>
      <vt:lpstr>Ознаки життя</vt:lpstr>
      <vt:lpstr>      Ознаки смерті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Admin</cp:lastModifiedBy>
  <cp:revision>19</cp:revision>
  <dcterms:created xsi:type="dcterms:W3CDTF">2013-11-22T09:34:06Z</dcterms:created>
  <dcterms:modified xsi:type="dcterms:W3CDTF">2015-04-09T12:17:12Z</dcterms:modified>
</cp:coreProperties>
</file>