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76" r:id="rId7"/>
    <p:sldId id="272" r:id="rId8"/>
    <p:sldId id="273" r:id="rId9"/>
    <p:sldId id="275" r:id="rId10"/>
    <p:sldId id="274" r:id="rId11"/>
    <p:sldId id="260" r:id="rId12"/>
    <p:sldId id="262" r:id="rId13"/>
    <p:sldId id="261" r:id="rId14"/>
    <p:sldId id="263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Цианобактерии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Ученицы 6(10)А класса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Светлодарского</a:t>
            </a:r>
            <a:r>
              <a:rPr lang="ru-RU" dirty="0" smtClean="0">
                <a:solidFill>
                  <a:schemeClr val="tx1"/>
                </a:solidFill>
              </a:rPr>
              <a:t> УВК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Антоненко Дарьи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2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 </a:t>
            </a:r>
            <a:r>
              <a:rPr lang="ru-RU" b="1" dirty="0"/>
              <a:t>способу </a:t>
            </a:r>
            <a:r>
              <a:rPr lang="ru-RU" b="1" dirty="0" smtClean="0"/>
              <a:t>питания являются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облигатными </a:t>
            </a:r>
            <a:r>
              <a:rPr lang="ru-RU" dirty="0" err="1"/>
              <a:t>фототрофами</a:t>
            </a:r>
            <a:r>
              <a:rPr lang="ru-RU" dirty="0"/>
              <a:t>. Но они могут в течение короткого периода времени существовать за счет расходования накопленного на свету гликогена.</a:t>
            </a:r>
          </a:p>
        </p:txBody>
      </p:sp>
      <p:pic>
        <p:nvPicPr>
          <p:cNvPr id="13314" name="Picture 2" descr="http://www.nanonewsnet.ru/files/thumbs/bakter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1"/>
            <a:ext cx="4081636" cy="27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4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Значение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Цианобактерии</a:t>
            </a:r>
            <a:r>
              <a:rPr lang="ru-RU" dirty="0" smtClean="0"/>
              <a:t> </a:t>
            </a:r>
            <a:r>
              <a:rPr lang="ru-RU" dirty="0"/>
              <a:t>явились «творцами» современной кислородсодержащей атмосферы на Земле, что привело к </a:t>
            </a:r>
            <a:r>
              <a:rPr lang="ru-RU" dirty="0" smtClean="0"/>
              <a:t>глобальному </a:t>
            </a:r>
            <a:r>
              <a:rPr lang="ru-RU" dirty="0"/>
              <a:t>изменению состава атмосферы </a:t>
            </a:r>
            <a:r>
              <a:rPr lang="ru-RU" dirty="0" smtClean="0"/>
              <a:t>Земли</a:t>
            </a:r>
          </a:p>
          <a:p>
            <a:r>
              <a:rPr lang="ru-RU" dirty="0"/>
              <a:t>стоят в начале большей части пищевых </a:t>
            </a:r>
            <a:r>
              <a:rPr lang="ru-RU" dirty="0" smtClean="0"/>
              <a:t>цепей</a:t>
            </a:r>
          </a:p>
          <a:p>
            <a:r>
              <a:rPr lang="ru-RU" dirty="0"/>
              <a:t>производят значительную </a:t>
            </a:r>
            <a:r>
              <a:rPr lang="ru-RU" dirty="0" smtClean="0"/>
              <a:t>часть кислорода</a:t>
            </a:r>
          </a:p>
          <a:p>
            <a:r>
              <a:rPr lang="ru-RU" dirty="0"/>
              <a:t>служат важнейшими модельными объектами исследований в </a:t>
            </a:r>
            <a:r>
              <a:rPr lang="ru-RU" dirty="0" smtClean="0"/>
              <a:t>биологии</a:t>
            </a:r>
          </a:p>
          <a:p>
            <a:r>
              <a:rPr lang="ru-RU" dirty="0"/>
              <a:t>в</a:t>
            </a:r>
            <a:r>
              <a:rPr lang="ru-RU" dirty="0"/>
              <a:t> Южной Америке и Китае бактерии родов </a:t>
            </a:r>
            <a:r>
              <a:rPr lang="ru-RU" u="sng" dirty="0" err="1"/>
              <a:t>спирулина</a:t>
            </a:r>
            <a:r>
              <a:rPr lang="ru-RU" dirty="0"/>
              <a:t> и </a:t>
            </a:r>
            <a:r>
              <a:rPr lang="ru-RU" u="sng" dirty="0" err="1"/>
              <a:t>носток</a:t>
            </a:r>
            <a:r>
              <a:rPr lang="ru-RU" u="sng" dirty="0"/>
              <a:t> </a:t>
            </a:r>
            <a:r>
              <a:rPr lang="ru-RU" dirty="0" smtClean="0"/>
              <a:t>используют </a:t>
            </a:r>
            <a:r>
              <a:rPr lang="ru-RU" dirty="0"/>
              <a:t>в пищу: их высушивают, а затем готовят </a:t>
            </a:r>
            <a:r>
              <a:rPr lang="ru-RU" dirty="0" smtClean="0"/>
              <a:t>муку</a:t>
            </a:r>
          </a:p>
          <a:p>
            <a:r>
              <a:rPr lang="ru-RU" dirty="0"/>
              <a:t>я</a:t>
            </a:r>
            <a:r>
              <a:rPr lang="ru-RU" dirty="0" smtClean="0"/>
              <a:t>вляются массовой </a:t>
            </a:r>
            <a:r>
              <a:rPr lang="ru-RU" dirty="0"/>
              <a:t>кормовой или пищевой </a:t>
            </a:r>
            <a:r>
              <a:rPr lang="ru-RU" dirty="0" smtClean="0"/>
              <a:t>добавками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85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Порядки </a:t>
            </a:r>
            <a:r>
              <a:rPr lang="ru-RU" b="1" dirty="0" err="1" smtClean="0"/>
              <a:t>цианобактерий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844824"/>
            <a:ext cx="6131024" cy="456937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хроококковые</a:t>
            </a:r>
            <a:endParaRPr lang="ru-RU" dirty="0" smtClean="0"/>
          </a:p>
          <a:p>
            <a:r>
              <a:rPr lang="ru-RU" dirty="0" smtClean="0"/>
              <a:t> плеврокапсовые</a:t>
            </a:r>
          </a:p>
          <a:p>
            <a:r>
              <a:rPr lang="ru-RU" dirty="0"/>
              <a:t> </a:t>
            </a:r>
            <a:r>
              <a:rPr lang="ru-RU" dirty="0" err="1" smtClean="0"/>
              <a:t>осциллаториевые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err="1"/>
              <a:t>ностоковые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err="1"/>
              <a:t>стигонемовые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59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2650306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Хрооко́кковые</a:t>
            </a:r>
            <a:r>
              <a:rPr lang="ru-RU" sz="2400" dirty="0"/>
              <a:t> </a:t>
            </a:r>
            <a:r>
              <a:rPr lang="ru-RU" sz="2400" dirty="0" smtClean="0"/>
              <a:t> представители </a:t>
            </a:r>
            <a:r>
              <a:rPr lang="ru-RU" sz="2400" dirty="0"/>
              <a:t>порядка — одиночные и колониальные формы, не образующие слоевища; живут свободно или </a:t>
            </a:r>
            <a:r>
              <a:rPr lang="ru-RU" sz="2400" dirty="0" err="1"/>
              <a:t>прикреплённо</a:t>
            </a:r>
            <a:r>
              <a:rPr lang="ru-RU" sz="2400" dirty="0"/>
              <a:t>, размножаются в основном делением клеток. </a:t>
            </a:r>
            <a:endParaRPr lang="ru-RU" sz="2400" dirty="0"/>
          </a:p>
        </p:txBody>
      </p:sp>
      <p:pic>
        <p:nvPicPr>
          <p:cNvPr id="3074" name="Picture 2" descr="Microcystis aeruginos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92497"/>
            <a:ext cx="5692477" cy="427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4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584176"/>
          </a:xfrm>
        </p:spPr>
        <p:txBody>
          <a:bodyPr>
            <a:norm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леврокапсовые </a:t>
            </a:r>
            <a:r>
              <a:rPr lang="ru-RU" sz="2800" b="1" dirty="0" err="1" smtClean="0"/>
              <a:t>цианобактерии</a:t>
            </a:r>
            <a:r>
              <a:rPr lang="ru-RU" sz="2800" b="1" dirty="0" smtClean="0"/>
              <a:t> - </a:t>
            </a:r>
            <a:r>
              <a:rPr lang="ru-RU" sz="2800" dirty="0"/>
              <a:t>э</a:t>
            </a:r>
            <a:r>
              <a:rPr lang="ru-RU" sz="2800" dirty="0" smtClean="0"/>
              <a:t>то </a:t>
            </a:r>
            <a:r>
              <a:rPr lang="ru-RU" sz="2800" dirty="0"/>
              <a:t>тоже одноклеточные формы, но только такие, которые могут размножаться и множе­ственным делением. </a:t>
            </a:r>
            <a:endParaRPr lang="ru-RU" sz="2800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5"/>
          <a:stretch/>
        </p:blipFill>
        <p:spPr bwMode="auto">
          <a:xfrm>
            <a:off x="2051720" y="1864893"/>
            <a:ext cx="569074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Трихомы </a:t>
            </a:r>
            <a:r>
              <a:rPr lang="ru-RU" dirty="0" err="1" smtClean="0"/>
              <a:t>осциллаториевых</a:t>
            </a:r>
            <a:r>
              <a:rPr lang="ru-RU" dirty="0" smtClean="0"/>
              <a:t> </a:t>
            </a:r>
            <a:r>
              <a:rPr lang="ru-RU" dirty="0" err="1" smtClean="0"/>
              <a:t>цианобактерий</a:t>
            </a:r>
            <a:r>
              <a:rPr lang="ru-RU" dirty="0" smtClean="0"/>
              <a:t> </a:t>
            </a:r>
            <a:r>
              <a:rPr lang="ru-RU" dirty="0"/>
              <a:t>состоят </a:t>
            </a:r>
            <a:r>
              <a:rPr lang="ru-RU" dirty="0"/>
              <a:t>только из вегетативных клеток.</a:t>
            </a:r>
            <a:endParaRPr lang="ru-RU" dirty="0"/>
          </a:p>
        </p:txBody>
      </p:sp>
      <p:pic>
        <p:nvPicPr>
          <p:cNvPr id="5122" name="Picture 2" descr="http://dic.academic.ru/pictures/enc_biology/plants/ris._3_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10984" cy="47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6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67" y="-1917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/>
              <a:t>Ностоковые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цианобактерии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  <a:r>
              <a:rPr lang="ru-RU" sz="2800" b="1" dirty="0"/>
              <a:t> </a:t>
            </a:r>
            <a:r>
              <a:rPr lang="ru-RU" sz="2800" dirty="0" smtClean="0"/>
              <a:t>В</a:t>
            </a:r>
            <a:r>
              <a:rPr lang="ru-RU" sz="2800" b="1" dirty="0" smtClean="0"/>
              <a:t> </a:t>
            </a:r>
            <a:r>
              <a:rPr lang="ru-RU" sz="2800" dirty="0" smtClean="0"/>
              <a:t>трихомах</a:t>
            </a:r>
            <a:r>
              <a:rPr lang="ru-RU" sz="2800" dirty="0"/>
              <a:t>, рас­тущих в отсутствие связанного азота, происходит дифференциация кле­ток с образованием </a:t>
            </a:r>
            <a:r>
              <a:rPr lang="ru-RU" sz="2800" dirty="0" err="1"/>
              <a:t>гетероцист</a:t>
            </a:r>
            <a:r>
              <a:rPr lang="ru-RU" sz="2800" dirty="0"/>
              <a:t>. У некоторых форм встречаются также </a:t>
            </a:r>
            <a:r>
              <a:rPr lang="ru-RU" sz="2800" dirty="0" err="1"/>
              <a:t>акинеты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6146" name="Picture 2" descr="http://dic.academic.ru/pictures/enc_biology/plants/ris._3_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" y="1844824"/>
            <a:ext cx="856182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5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30226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Стигонемовые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цианобактерии</a:t>
            </a:r>
            <a:r>
              <a:rPr lang="ru-RU" sz="2800" dirty="0" smtClean="0"/>
              <a:t>. </a:t>
            </a:r>
            <a:r>
              <a:rPr lang="ru-RU" sz="2800" dirty="0"/>
              <a:t>Пред­ставители этой группы отличаются от предыдущего типа делением кле­ток более чем в одной плоскости.</a:t>
            </a:r>
            <a:endParaRPr lang="ru-RU" sz="2800" dirty="0"/>
          </a:p>
        </p:txBody>
      </p:sp>
      <p:pic>
        <p:nvPicPr>
          <p:cNvPr id="7170" name="Picture 2" descr="http://dic.academic.ru/pictures/enc_biology/plants/ris._3_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2" y="1988840"/>
            <a:ext cx="8837787" cy="44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07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Клеточные включения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 </a:t>
            </a:r>
            <a:r>
              <a:rPr lang="ru-RU" dirty="0"/>
              <a:t>По-видимому, все </a:t>
            </a:r>
            <a:r>
              <a:rPr lang="ru-RU" dirty="0" err="1" smtClean="0"/>
              <a:t>цианобактерии</a:t>
            </a:r>
            <a:r>
              <a:rPr lang="ru-RU" dirty="0" smtClean="0"/>
              <a:t> </a:t>
            </a:r>
            <a:r>
              <a:rPr lang="ru-RU" dirty="0"/>
              <a:t>способны к накоплению полисахарида (в виде </a:t>
            </a:r>
            <a:r>
              <a:rPr lang="ru-RU" dirty="0" err="1"/>
              <a:t>гликогеновых</a:t>
            </a:r>
            <a:r>
              <a:rPr lang="ru-RU" dirty="0"/>
              <a:t> гранул)</a:t>
            </a:r>
            <a:r>
              <a:rPr lang="ru-RU" b="1" dirty="0"/>
              <a:t> </a:t>
            </a:r>
            <a:r>
              <a:rPr lang="ru-RU" dirty="0"/>
              <a:t>и гранул по­лифосфата. Поли-р-</a:t>
            </a:r>
            <a:r>
              <a:rPr lang="ru-RU" dirty="0" err="1"/>
              <a:t>гидроксимасляную</a:t>
            </a:r>
            <a:r>
              <a:rPr lang="ru-RU" dirty="0"/>
              <a:t> кислоту накапливают лишь не­многие виды.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70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Запасным </a:t>
            </a:r>
            <a:r>
              <a:rPr lang="ru-RU" dirty="0" smtClean="0"/>
              <a:t>веществом являются</a:t>
            </a:r>
            <a:r>
              <a:rPr lang="ru-RU" dirty="0"/>
              <a:t> </a:t>
            </a:r>
            <a:r>
              <a:rPr lang="ru-RU" b="1" dirty="0"/>
              <a:t>гранулы </a:t>
            </a:r>
            <a:r>
              <a:rPr lang="ru-RU" b="1" dirty="0" err="1"/>
              <a:t>циаиофицина</a:t>
            </a:r>
            <a:r>
              <a:rPr lang="ru-RU" b="1" dirty="0"/>
              <a:t>. </a:t>
            </a:r>
            <a:r>
              <a:rPr lang="ru-RU" dirty="0"/>
              <a:t>Они связывают вещества, окрашиваю­щие белки, и это выдает их полипептидную природу. У полипептида, построенного из остатков аспарагиновой кислоты, все свободные кар­боксильные группы последней связаны с аргинином; таким образом, молекула </a:t>
            </a:r>
            <a:r>
              <a:rPr lang="ru-RU" dirty="0" err="1"/>
              <a:t>цианофицина</a:t>
            </a:r>
            <a:r>
              <a:rPr lang="ru-RU" dirty="0"/>
              <a:t> состоит из </a:t>
            </a:r>
            <a:r>
              <a:rPr lang="ru-RU" dirty="0" err="1"/>
              <a:t>аспартата</a:t>
            </a:r>
            <a:r>
              <a:rPr lang="ru-RU" dirty="0"/>
              <a:t> и аргинина в соотношении 1:1.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72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0297"/>
            <a:ext cx="8229600" cy="2650306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Цианобакте́рии</a:t>
            </a:r>
            <a:r>
              <a:rPr lang="ru-RU" sz="2800" dirty="0"/>
              <a:t> </a:t>
            </a:r>
            <a:r>
              <a:rPr lang="ru-RU" sz="2800" dirty="0" smtClean="0"/>
              <a:t>— </a:t>
            </a:r>
            <a:r>
              <a:rPr lang="ru-RU" sz="2800" dirty="0"/>
              <a:t>значительная группа крупных грамотрицательных бактерий, способных к фотосинтезу, сопровождающемуся </a:t>
            </a:r>
            <a:r>
              <a:rPr lang="ru-RU" sz="2800" dirty="0" smtClean="0"/>
              <a:t>выделением кислорода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1026" name="Picture 2" descr="Anabaenaspiroides E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69861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" y="908720"/>
            <a:ext cx="9114414" cy="48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5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Цианобактерии</a:t>
            </a:r>
            <a:r>
              <a:rPr lang="ru-RU" b="1" dirty="0" smtClean="0"/>
              <a:t> в природе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/>
              <a:t>Цианобактерии</a:t>
            </a:r>
            <a:r>
              <a:rPr lang="ru-RU" sz="4000" dirty="0"/>
              <a:t> распространены в морях и пресных водоемах, почвенном </a:t>
            </a:r>
            <a:r>
              <a:rPr lang="ru-RU" sz="4000" dirty="0" smtClean="0"/>
              <a:t>покрове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http://elementy.ru/images/news/eutrophication_blue-green_algae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6758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3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2" y="11776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/>
              <a:t>Цианобактерии</a:t>
            </a:r>
            <a:r>
              <a:rPr lang="ru-RU" sz="2800" dirty="0"/>
              <a:t> наиболее близки к древнейшим микроорганизмам, остатки </a:t>
            </a:r>
            <a:r>
              <a:rPr lang="ru-RU" sz="2800" dirty="0" smtClean="0"/>
              <a:t>которых </a:t>
            </a:r>
            <a:r>
              <a:rPr lang="ru-RU" sz="2800" dirty="0"/>
              <a:t>обнаружены на Земле. Это  единственные бактерии, способные к </a:t>
            </a:r>
            <a:r>
              <a:rPr lang="ru-RU" sz="2800" dirty="0" err="1"/>
              <a:t>оксигенному</a:t>
            </a:r>
            <a:r>
              <a:rPr lang="ru-RU" sz="2800" dirty="0"/>
              <a:t> фотосинтезу</a:t>
            </a:r>
            <a:r>
              <a:rPr lang="ru-RU" sz="2800" dirty="0" smtClean="0"/>
              <a:t>.</a:t>
            </a:r>
            <a:r>
              <a:rPr lang="ru-RU" sz="2800" dirty="0"/>
              <a:t> </a:t>
            </a:r>
            <a:r>
              <a:rPr lang="ru-RU" sz="2800" dirty="0" smtClean="0"/>
              <a:t>Относятся </a:t>
            </a:r>
            <a:r>
              <a:rPr lang="ru-RU" sz="2800" dirty="0"/>
              <a:t>к числу наиболее сложно организованных и морфологически дифференцированных </a:t>
            </a:r>
            <a:r>
              <a:rPr lang="ru-RU" sz="2800" dirty="0" err="1"/>
              <a:t>прокариотных</a:t>
            </a:r>
            <a:r>
              <a:rPr lang="ru-RU" sz="2800" dirty="0"/>
              <a:t> </a:t>
            </a:r>
            <a:r>
              <a:rPr lang="ru-RU" sz="2800" dirty="0" smtClean="0"/>
              <a:t>микроорганизмов.</a:t>
            </a:r>
            <a:endParaRPr lang="ru-RU" sz="2800" dirty="0"/>
          </a:p>
        </p:txBody>
      </p:sp>
      <p:pic>
        <p:nvPicPr>
          <p:cNvPr id="2050" name="Picture 2" descr="http://donbass.ua/multimedia/images/news/original/2010/12/15/cyanoth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30" y="33569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Цианобактерии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одноклеточные</a:t>
            </a:r>
            <a:r>
              <a:rPr lang="ru-RU" dirty="0"/>
              <a:t>, нитчатые и </a:t>
            </a:r>
            <a:r>
              <a:rPr lang="ru-RU" dirty="0" smtClean="0"/>
              <a:t>колониальные</a:t>
            </a:r>
            <a:r>
              <a:rPr lang="ru-RU" dirty="0"/>
              <a:t> </a:t>
            </a:r>
            <a:r>
              <a:rPr lang="ru-RU" dirty="0" smtClean="0"/>
              <a:t>микро-организмы</a:t>
            </a:r>
          </a:p>
          <a:p>
            <a:r>
              <a:rPr lang="ru-RU" dirty="0" smtClean="0"/>
              <a:t>адаптируют </a:t>
            </a:r>
            <a:r>
              <a:rPr lang="ru-RU" dirty="0"/>
              <a:t>состав фотосинтетических пигментов к спектральному составу света, так что цвет варьирует от светло-зелёного до </a:t>
            </a:r>
            <a:r>
              <a:rPr lang="ru-RU" dirty="0" smtClean="0"/>
              <a:t>тёмно-синего</a:t>
            </a:r>
          </a:p>
          <a:p>
            <a:r>
              <a:rPr lang="ru-RU" dirty="0"/>
              <a:t>н</a:t>
            </a:r>
            <a:r>
              <a:rPr lang="ru-RU" dirty="0" smtClean="0"/>
              <a:t>екоторые способны к формированию </a:t>
            </a:r>
            <a:r>
              <a:rPr lang="ru-RU" dirty="0"/>
              <a:t>специализированных клеток: </a:t>
            </a:r>
            <a:r>
              <a:rPr lang="ru-RU" dirty="0" err="1"/>
              <a:t>гетероцист</a:t>
            </a:r>
            <a:r>
              <a:rPr lang="ru-RU" dirty="0"/>
              <a:t> и </a:t>
            </a:r>
            <a:r>
              <a:rPr lang="ru-RU" dirty="0" err="1" smtClean="0"/>
              <a:t>гормогониев</a:t>
            </a:r>
            <a:endParaRPr lang="ru-RU" dirty="0" smtClean="0"/>
          </a:p>
          <a:p>
            <a:r>
              <a:rPr lang="ru-RU" dirty="0"/>
              <a:t>выполняют функцию </a:t>
            </a:r>
            <a:r>
              <a:rPr lang="ru-RU" dirty="0" err="1"/>
              <a:t>азотфиксации</a:t>
            </a:r>
            <a:r>
              <a:rPr lang="ru-RU" dirty="0"/>
              <a:t>, в то время как другие клетки осуществляют </a:t>
            </a:r>
            <a:r>
              <a:rPr lang="ru-RU" dirty="0" smtClean="0"/>
              <a:t>фотосинтез</a:t>
            </a:r>
          </a:p>
          <a:p>
            <a:r>
              <a:rPr lang="ru-RU" dirty="0"/>
              <a:t>участники </a:t>
            </a:r>
            <a:r>
              <a:rPr lang="ru-RU" dirty="0" smtClean="0"/>
              <a:t>симбиозов</a:t>
            </a:r>
          </a:p>
          <a:p>
            <a:r>
              <a:rPr lang="ru-RU" dirty="0" smtClean="0"/>
              <a:t>составляют </a:t>
            </a:r>
            <a:r>
              <a:rPr lang="ru-RU" dirty="0"/>
              <a:t>значительную долю океанического </a:t>
            </a:r>
            <a:r>
              <a:rPr lang="ru-RU" dirty="0" smtClean="0"/>
              <a:t>фитопланктона</a:t>
            </a:r>
          </a:p>
          <a:p>
            <a:r>
              <a:rPr lang="ru-RU" dirty="0"/>
              <a:t>г</a:t>
            </a:r>
            <a:r>
              <a:rPr lang="ru-RU" dirty="0" smtClean="0"/>
              <a:t>лавные </a:t>
            </a:r>
            <a:r>
              <a:rPr lang="ru-RU" dirty="0"/>
              <a:t>участники цветения </a:t>
            </a:r>
            <a:r>
              <a:rPr lang="ru-RU" dirty="0" smtClean="0"/>
              <a:t>воды</a:t>
            </a:r>
          </a:p>
        </p:txBody>
      </p:sp>
    </p:spTree>
    <p:extLst>
      <p:ext uri="{BB962C8B-B14F-4D97-AF65-F5344CB8AC3E}">
        <p14:creationId xmlns:p14="http://schemas.microsoft.com/office/powerpoint/2010/main" val="303855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900igr.net/datai/biologija/ZHizn-kletki/0030-006-TSianobakter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1196752"/>
            <a:ext cx="9192375" cy="46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2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Строение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Общее </a:t>
            </a:r>
            <a:r>
              <a:rPr lang="ru-RU" dirty="0"/>
              <a:t>в структуре любого вида сине-зеленых </a:t>
            </a:r>
            <a:r>
              <a:rPr lang="ru-RU" dirty="0" err="1"/>
              <a:t>водоростей</a:t>
            </a:r>
            <a:r>
              <a:rPr lang="ru-RU" dirty="0"/>
              <a:t> – это слизистая оболочка (</a:t>
            </a:r>
            <a:r>
              <a:rPr lang="ru-RU" dirty="0" err="1"/>
              <a:t>гликокаликс</a:t>
            </a:r>
            <a:r>
              <a:rPr lang="ru-RU" dirty="0"/>
              <a:t> из </a:t>
            </a:r>
            <a:r>
              <a:rPr lang="ru-RU" dirty="0" err="1"/>
              <a:t>пептидогликанов</a:t>
            </a:r>
            <a:r>
              <a:rPr lang="ru-RU" dirty="0"/>
              <a:t>) и отсутствие жгутиков. Слизистую оболочку покрывает наружная мембрана. Размеры клеток </a:t>
            </a:r>
            <a:r>
              <a:rPr lang="ru-RU" dirty="0" err="1"/>
              <a:t>цианобактерий</a:t>
            </a:r>
            <a:r>
              <a:rPr lang="ru-RU" dirty="0"/>
              <a:t> могут быть от 1 мкм до 100 мкм. Цвет разных видов меняется от салатового до темно-синего в связи со способностью изменять соотношение фотосинтетических пигментов в клетке соответственно спектральному составу света.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93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Внутреннее </a:t>
            </a:r>
            <a:r>
              <a:rPr lang="ru-RU" b="1" dirty="0" smtClean="0"/>
              <a:t>строение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клетке каждого организма имеется полноценный аппарат для осуществления фотосинтеза с выделением кислорода. Энергия, полученная посредством фотосинтеза, используется для продуцирования органических веществ из СО</a:t>
            </a:r>
            <a:r>
              <a:rPr lang="ru-RU" baseline="-25000" dirty="0"/>
              <a:t>2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66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188640"/>
            <a:ext cx="8229600" cy="1143000"/>
          </a:xfrm>
        </p:spPr>
        <p:txBody>
          <a:bodyPr/>
          <a:lstStyle/>
          <a:p>
            <a:r>
              <a:rPr lang="ru-RU" b="1" dirty="0"/>
              <a:t>Размножение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1861" y="332656"/>
            <a:ext cx="38064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Размножение осуществляется посредством бинарного деления, возможно множественное деление. Продолжительность жизненного цикла при благоприятных условиях составляет 6-12 часов.</a:t>
            </a:r>
            <a:endParaRPr lang="ru-RU" dirty="0"/>
          </a:p>
        </p:txBody>
      </p:sp>
      <p:pic>
        <p:nvPicPr>
          <p:cNvPr id="12290" name="Picture 2" descr="http://novostey.com/i4/2011/10/09/73420196bbb93ec27944b667c58bd17c.n73420196bbb93ec27944b667c58bd17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4"/>
          <a:stretch/>
        </p:blipFill>
        <p:spPr bwMode="auto">
          <a:xfrm>
            <a:off x="179512" y="2132856"/>
            <a:ext cx="4762500" cy="35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18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266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Цианобактерии</vt:lpstr>
      <vt:lpstr>Цианобакте́рии — значительная группа крупных грамотрицательных бактерий, способных к фотосинтезу, сопровождающемуся выделением кислорода.</vt:lpstr>
      <vt:lpstr>Цианобактерии в природе</vt:lpstr>
      <vt:lpstr>Презентация PowerPoint</vt:lpstr>
      <vt:lpstr>Цианобактерии:</vt:lpstr>
      <vt:lpstr>Презентация PowerPoint</vt:lpstr>
      <vt:lpstr>Строение</vt:lpstr>
      <vt:lpstr>Внутреннее строение</vt:lpstr>
      <vt:lpstr>Размножение</vt:lpstr>
      <vt:lpstr>По способу питания являются</vt:lpstr>
      <vt:lpstr>Значение </vt:lpstr>
      <vt:lpstr>Порядки цианобактерий:</vt:lpstr>
      <vt:lpstr>Хрооко́кковые  представители порядка — одиночные и колониальные формы, не образующие слоевища; живут свободно или прикреплённо, размножаются в основном делением клеток. </vt:lpstr>
      <vt:lpstr>Плеврокапсовые цианобактерии - это тоже одноклеточные формы, но только такие, которые могут размножаться и множе­ственным делением. </vt:lpstr>
      <vt:lpstr>Трихомы осциллаториевых цианобактерий состоят только из вегетативных клеток.</vt:lpstr>
      <vt:lpstr>Ностоковые цианобактерии.  В трихомах, рас­тущих в отсутствие связанного азота, происходит дифференциация кле­ток с образованием гетероцист. У некоторых форм встречаются также акинеты.</vt:lpstr>
      <vt:lpstr>Стигонемовые цианобактерии. Пред­ставители этой группы отличаются от предыдущего типа делением кле­ток более чем в одной плоскости.</vt:lpstr>
      <vt:lpstr>Клеточные включения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Цианобактерии</dc:title>
  <dc:creator>PC-1</dc:creator>
  <cp:lastModifiedBy>PC-1</cp:lastModifiedBy>
  <cp:revision>9</cp:revision>
  <dcterms:created xsi:type="dcterms:W3CDTF">2014-03-27T18:22:19Z</dcterms:created>
  <dcterms:modified xsi:type="dcterms:W3CDTF">2014-03-27T19:43:05Z</dcterms:modified>
</cp:coreProperties>
</file>