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C757310-9D51-4F83-BCE7-58D137413CD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DA6B5E-50E1-44B6-AC37-5F948BBE5CAA}"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3DF367-BB47-4524-A40C-4C89FF5B7C54}"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96B48F-1D09-4AB5-BCC2-19116A3A5AA6}"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4CD9C6-8989-4D7E-B0EA-6EC3CE9668B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2E30A6-3AE9-48B8-996B-B88294BA56A4}"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35D7FE-0031-4073-8781-9164C94CA938}"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BD4E34-4EA0-47ED-AA3E-658C93C2E133}"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F9A5FD-A670-484E-9AA7-D59C91D97AE5}"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D5BECD-B299-402D-BA73-98E3BFF6F187}" type="slidenum">
              <a:rPr lang="ru-RU" smtClean="0"/>
              <a:pPr/>
              <a:t>‹#›</a:t>
            </a:fld>
            <a:endParaRPr lang="ru-RU"/>
          </a:p>
        </p:txBody>
      </p:sp>
    </p:spTree>
  </p:cSld>
  <p:clrMapOvr>
    <a:masterClrMapping/>
  </p:clrMapOvr>
  <p:transition spd="med">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ECD26CA-CB5D-423E-9E65-D19CA575F62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828B3C-45C0-42ED-B8CA-E038FBAB0A7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88913"/>
            <a:ext cx="4248150" cy="2952750"/>
          </a:xfrm>
        </p:spPr>
        <p:txBody>
          <a:bodyPr/>
          <a:lstStyle/>
          <a:p>
            <a:r>
              <a:rPr lang="ru-RU" sz="4000" b="1" i="1"/>
              <a:t>Пре</a:t>
            </a:r>
            <a:r>
              <a:rPr lang="uk-UA" sz="4000" b="1" i="1"/>
              <a:t>зентація з біології на тему:</a:t>
            </a:r>
            <a:br>
              <a:rPr lang="uk-UA" sz="4000" b="1" i="1"/>
            </a:br>
            <a:r>
              <a:rPr lang="uk-UA" sz="4000" b="1" i="1"/>
              <a:t>“Цікаві факти про генетику”</a:t>
            </a:r>
            <a:endParaRPr lang="ru-RU" sz="4000" b="1" i="1"/>
          </a:p>
        </p:txBody>
      </p:sp>
      <p:sp>
        <p:nvSpPr>
          <p:cNvPr id="2051" name="Rectangle 3"/>
          <p:cNvSpPr>
            <a:spLocks noGrp="1" noChangeArrowheads="1"/>
          </p:cNvSpPr>
          <p:nvPr>
            <p:ph type="subTitle" idx="1"/>
          </p:nvPr>
        </p:nvSpPr>
        <p:spPr>
          <a:xfrm>
            <a:off x="5508625" y="5084763"/>
            <a:ext cx="3344863" cy="1584325"/>
          </a:xfrm>
        </p:spPr>
        <p:txBody>
          <a:bodyPr/>
          <a:lstStyle/>
          <a:p>
            <a:pPr>
              <a:lnSpc>
                <a:spcPct val="80000"/>
              </a:lnSpc>
            </a:pPr>
            <a:r>
              <a:rPr lang="uk-UA" sz="2000" b="1" i="1"/>
              <a:t>Виконала:</a:t>
            </a:r>
          </a:p>
          <a:p>
            <a:pPr>
              <a:lnSpc>
                <a:spcPct val="80000"/>
              </a:lnSpc>
            </a:pPr>
            <a:r>
              <a:rPr lang="uk-UA" sz="2000" b="1" i="1"/>
              <a:t>учениця 11 класу</a:t>
            </a:r>
          </a:p>
          <a:p>
            <a:pPr>
              <a:lnSpc>
                <a:spcPct val="80000"/>
              </a:lnSpc>
            </a:pPr>
            <a:r>
              <a:rPr lang="uk-UA" sz="2000" b="1" i="1"/>
              <a:t>Бутівської ЗОШ</a:t>
            </a:r>
          </a:p>
          <a:p>
            <a:pPr>
              <a:lnSpc>
                <a:spcPct val="80000"/>
              </a:lnSpc>
            </a:pPr>
            <a:r>
              <a:rPr lang="uk-UA" sz="2000" b="1" i="1"/>
              <a:t>Пономарьова Владислава</a:t>
            </a:r>
            <a:endParaRPr lang="ru-RU" sz="2000" b="1" i="1"/>
          </a:p>
        </p:txBody>
      </p:sp>
      <p:pic>
        <p:nvPicPr>
          <p:cNvPr id="2052" name="Picture 4" descr="10-faktv-pro-genetiku-mutacyah_1"/>
          <p:cNvPicPr>
            <a:picLocks noChangeAspect="1" noChangeArrowheads="1"/>
          </p:cNvPicPr>
          <p:nvPr/>
        </p:nvPicPr>
        <p:blipFill>
          <a:blip r:embed="rId2" cstate="print"/>
          <a:srcRect/>
          <a:stretch>
            <a:fillRect/>
          </a:stretch>
        </p:blipFill>
        <p:spPr bwMode="auto">
          <a:xfrm>
            <a:off x="539750" y="3357563"/>
            <a:ext cx="5111750" cy="3189287"/>
          </a:xfrm>
          <a:prstGeom prst="rect">
            <a:avLst/>
          </a:prstGeom>
          <a:noFill/>
        </p:spPr>
      </p:pic>
      <p:pic>
        <p:nvPicPr>
          <p:cNvPr id="2053" name="Picture 5" descr="tsvet glaz"/>
          <p:cNvPicPr>
            <a:picLocks noChangeAspect="1" noChangeArrowheads="1"/>
          </p:cNvPicPr>
          <p:nvPr/>
        </p:nvPicPr>
        <p:blipFill>
          <a:blip r:embed="rId3" cstate="print"/>
          <a:srcRect/>
          <a:stretch>
            <a:fillRect/>
          </a:stretch>
        </p:blipFill>
        <p:spPr bwMode="auto">
          <a:xfrm>
            <a:off x="6011863" y="2924175"/>
            <a:ext cx="2305050" cy="2190750"/>
          </a:xfrm>
          <a:prstGeom prst="rect">
            <a:avLst/>
          </a:prstGeom>
          <a:noFill/>
        </p:spPr>
      </p:pic>
      <p:pic>
        <p:nvPicPr>
          <p:cNvPr id="2054" name="Picture 6" descr="pervuyu-v-mire-iskusstvennuyu-zhizn"/>
          <p:cNvPicPr>
            <a:picLocks noChangeAspect="1" noChangeArrowheads="1"/>
          </p:cNvPicPr>
          <p:nvPr/>
        </p:nvPicPr>
        <p:blipFill>
          <a:blip r:embed="rId4" cstate="print"/>
          <a:srcRect/>
          <a:stretch>
            <a:fillRect/>
          </a:stretch>
        </p:blipFill>
        <p:spPr bwMode="auto">
          <a:xfrm>
            <a:off x="4787900" y="333375"/>
            <a:ext cx="3810000" cy="238125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2276475"/>
            <a:ext cx="8229600" cy="1143000"/>
          </a:xfrm>
        </p:spPr>
        <p:txBody>
          <a:bodyPr/>
          <a:lstStyle/>
          <a:p>
            <a:r>
              <a:rPr lang="uk-UA" b="1" i="1"/>
              <a:t>Дякую за увагу!</a:t>
            </a:r>
            <a:endParaRPr lang="ru-RU" b="1" i="1"/>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15888"/>
            <a:ext cx="8229600" cy="647700"/>
          </a:xfrm>
        </p:spPr>
        <p:txBody>
          <a:bodyPr>
            <a:normAutofit fontScale="90000"/>
          </a:bodyPr>
          <a:lstStyle/>
          <a:p>
            <a:r>
              <a:rPr lang="uk-UA" sz="4000" b="1" i="1" dirty="0"/>
              <a:t>Генетика – це…</a:t>
            </a:r>
            <a:endParaRPr lang="ru-RU" sz="4000" b="1" i="1" dirty="0"/>
          </a:p>
        </p:txBody>
      </p:sp>
      <p:sp>
        <p:nvSpPr>
          <p:cNvPr id="3075" name="Rectangle 3"/>
          <p:cNvSpPr>
            <a:spLocks noGrp="1" noChangeArrowheads="1"/>
          </p:cNvSpPr>
          <p:nvPr>
            <p:ph idx="1"/>
          </p:nvPr>
        </p:nvSpPr>
        <p:spPr>
          <a:xfrm>
            <a:off x="457200" y="836613"/>
            <a:ext cx="8229600" cy="5832475"/>
          </a:xfrm>
        </p:spPr>
        <p:txBody>
          <a:bodyPr/>
          <a:lstStyle/>
          <a:p>
            <a:pPr>
              <a:lnSpc>
                <a:spcPct val="90000"/>
              </a:lnSpc>
            </a:pPr>
            <a:r>
              <a:rPr lang="ru-RU" sz="1800" b="1" dirty="0" err="1"/>
              <a:t>Гене́тика</a:t>
            </a:r>
            <a:r>
              <a:rPr lang="ru-RU" sz="1800" dirty="0"/>
              <a:t> (</a:t>
            </a:r>
            <a:r>
              <a:rPr lang="ru-RU" sz="1800" dirty="0" err="1"/>
              <a:t>грец</a:t>
            </a:r>
            <a:r>
              <a:rPr lang="ru-RU" sz="1800" dirty="0"/>
              <a:t>— </a:t>
            </a:r>
            <a:r>
              <a:rPr lang="ru-RU" sz="1800" dirty="0" err="1"/>
              <a:t>породжувати</a:t>
            </a:r>
            <a:r>
              <a:rPr lang="ru-RU" sz="1800" dirty="0"/>
              <a:t>) — </a:t>
            </a:r>
            <a:r>
              <a:rPr lang="ru-RU" sz="1800" dirty="0" err="1"/>
              <a:t>це</a:t>
            </a:r>
            <a:r>
              <a:rPr lang="ru-RU" sz="1800" dirty="0"/>
              <a:t> наука про </a:t>
            </a:r>
            <a:r>
              <a:rPr lang="ru-RU" sz="1800" dirty="0" err="1"/>
              <a:t>спадков</a:t>
            </a:r>
            <a:r>
              <a:rPr lang="uk-UA" sz="1800" dirty="0"/>
              <a:t>і</a:t>
            </a:r>
            <a:r>
              <a:rPr lang="ru-RU" sz="1800" dirty="0" err="1"/>
              <a:t>сть</a:t>
            </a:r>
            <a:r>
              <a:rPr lang="ru-RU" sz="1800" dirty="0"/>
              <a:t> </a:t>
            </a:r>
            <a:r>
              <a:rPr lang="ru-RU" sz="1800" dirty="0" err="1"/>
              <a:t>і</a:t>
            </a:r>
            <a:r>
              <a:rPr lang="ru-RU" sz="1800" dirty="0"/>
              <a:t> </a:t>
            </a:r>
            <a:r>
              <a:rPr lang="uk-UA" sz="1800" dirty="0"/>
              <a:t>мінливість</a:t>
            </a:r>
            <a:r>
              <a:rPr lang="ru-RU" sz="1800" dirty="0"/>
              <a:t> </a:t>
            </a:r>
            <a:r>
              <a:rPr lang="ru-RU" sz="1800" dirty="0" err="1"/>
              <a:t>ознак</a:t>
            </a:r>
            <a:r>
              <a:rPr lang="ru-RU" sz="1800" dirty="0"/>
              <a:t> </a:t>
            </a:r>
            <a:r>
              <a:rPr lang="uk-UA" sz="1800" dirty="0"/>
              <a:t>організмів</a:t>
            </a:r>
            <a:r>
              <a:rPr lang="ru-RU" sz="1800" dirty="0"/>
              <a:t>, </a:t>
            </a:r>
            <a:r>
              <a:rPr lang="ru-RU" sz="1800" dirty="0" err="1"/>
              <a:t>методи</a:t>
            </a:r>
            <a:r>
              <a:rPr lang="ru-RU" sz="1800" dirty="0"/>
              <a:t> </a:t>
            </a:r>
            <a:r>
              <a:rPr lang="ru-RU" sz="1800" dirty="0" err="1"/>
              <a:t>управління</a:t>
            </a:r>
            <a:r>
              <a:rPr lang="ru-RU" sz="1800" dirty="0"/>
              <a:t> ними та </a:t>
            </a:r>
            <a:r>
              <a:rPr lang="ru-RU" sz="1800" dirty="0" err="1"/>
              <a:t>організацію</a:t>
            </a:r>
            <a:r>
              <a:rPr lang="ru-RU" sz="1800" dirty="0"/>
              <a:t> </a:t>
            </a:r>
            <a:r>
              <a:rPr lang="ru-RU" sz="1800" dirty="0" err="1"/>
              <a:t>спадкового</a:t>
            </a:r>
            <a:r>
              <a:rPr lang="ru-RU" sz="1800" dirty="0"/>
              <a:t> </a:t>
            </a:r>
            <a:r>
              <a:rPr lang="ru-RU" sz="1800" dirty="0" err="1"/>
              <a:t>матеріалу</a:t>
            </a:r>
            <a:r>
              <a:rPr lang="ru-RU" sz="1800" dirty="0"/>
              <a:t>. Через </a:t>
            </a:r>
            <a:r>
              <a:rPr lang="ru-RU" sz="1800" dirty="0" err="1"/>
              <a:t>універсальність</a:t>
            </a:r>
            <a:r>
              <a:rPr lang="ru-RU" sz="1800" dirty="0"/>
              <a:t> </a:t>
            </a:r>
            <a:r>
              <a:rPr lang="uk-UA" sz="1800" dirty="0"/>
              <a:t>генетичного коду </a:t>
            </a:r>
            <a:r>
              <a:rPr lang="ru-RU" sz="1800" dirty="0"/>
              <a:t>генетика </a:t>
            </a:r>
            <a:r>
              <a:rPr lang="ru-RU" sz="1800" dirty="0" err="1"/>
              <a:t>лежить</a:t>
            </a:r>
            <a:r>
              <a:rPr lang="ru-RU" sz="1800" dirty="0"/>
              <a:t> в </a:t>
            </a:r>
            <a:r>
              <a:rPr lang="ru-RU" sz="1800" dirty="0" err="1"/>
              <a:t>основі</a:t>
            </a:r>
            <a:r>
              <a:rPr lang="ru-RU" sz="1800" dirty="0"/>
              <a:t> </a:t>
            </a:r>
            <a:r>
              <a:rPr lang="ru-RU" sz="1800" dirty="0" err="1"/>
              <a:t>вивчення</a:t>
            </a:r>
            <a:r>
              <a:rPr lang="ru-RU" sz="1800" dirty="0"/>
              <a:t> </a:t>
            </a:r>
            <a:r>
              <a:rPr lang="ru-RU" sz="1800" dirty="0" err="1"/>
              <a:t>всіх</a:t>
            </a:r>
            <a:r>
              <a:rPr lang="ru-RU" sz="1800" dirty="0"/>
              <a:t> форм </a:t>
            </a:r>
            <a:r>
              <a:rPr lang="uk-UA" sz="1800" dirty="0"/>
              <a:t>життя від вірусів до людини.</a:t>
            </a:r>
            <a:endParaRPr lang="uk-UA" sz="1800" i="1" dirty="0"/>
          </a:p>
          <a:p>
            <a:pPr>
              <a:lnSpc>
                <a:spcPct val="90000"/>
              </a:lnSpc>
            </a:pPr>
            <a:r>
              <a:rPr lang="uk-UA" sz="1800" b="1" dirty="0"/>
              <a:t>Генетична інформація</a:t>
            </a:r>
            <a:r>
              <a:rPr lang="ru-RU" sz="1800" dirty="0"/>
              <a:t> </a:t>
            </a:r>
            <a:r>
              <a:rPr lang="uk-UA" sz="1800" dirty="0"/>
              <a:t>— існування в клітинах організмів таких сукупностей</a:t>
            </a:r>
            <a:r>
              <a:rPr lang="ru-RU" sz="1800" dirty="0"/>
              <a:t> </a:t>
            </a:r>
            <a:r>
              <a:rPr lang="uk-UA" sz="1800" dirty="0"/>
              <a:t>генів, які зберігають відомості про послідовність процесів обміну речовин у періоди росту та розмноження, про склад, будову і функції білків та нуклеїнових кислот. Носієм генетичної інформації є нуклеїнові кислоти:</a:t>
            </a:r>
            <a:r>
              <a:rPr lang="ru-RU" sz="1800" dirty="0"/>
              <a:t> </a:t>
            </a:r>
            <a:r>
              <a:rPr lang="uk-UA" sz="1800" dirty="0"/>
              <a:t>ДНК</a:t>
            </a:r>
            <a:r>
              <a:rPr lang="ru-RU" sz="1800" dirty="0"/>
              <a:t> </a:t>
            </a:r>
            <a:r>
              <a:rPr lang="uk-UA" sz="1800" dirty="0"/>
              <a:t>та</a:t>
            </a:r>
            <a:r>
              <a:rPr lang="ru-RU" sz="1800" dirty="0"/>
              <a:t> </a:t>
            </a:r>
            <a:r>
              <a:rPr lang="uk-UA" sz="1800" dirty="0"/>
              <a:t>РНК.</a:t>
            </a:r>
            <a:endParaRPr lang="ru-RU" sz="1800" dirty="0"/>
          </a:p>
          <a:p>
            <a:pPr>
              <a:lnSpc>
                <a:spcPct val="90000"/>
              </a:lnSpc>
            </a:pPr>
            <a:r>
              <a:rPr lang="ru-RU" sz="1800" dirty="0"/>
              <a:t>Слово «</a:t>
            </a:r>
            <a:r>
              <a:rPr lang="ru-RU" sz="1800" b="1" dirty="0"/>
              <a:t>генетика</a:t>
            </a:r>
            <a:r>
              <a:rPr lang="ru-RU" sz="1800" dirty="0"/>
              <a:t>» </a:t>
            </a:r>
            <a:r>
              <a:rPr lang="ru-RU" sz="1800" dirty="0" err="1"/>
              <a:t>було</a:t>
            </a:r>
            <a:r>
              <a:rPr lang="ru-RU" sz="1800" dirty="0"/>
              <a:t> </a:t>
            </a:r>
            <a:r>
              <a:rPr lang="ru-RU" sz="1800" dirty="0" err="1"/>
              <a:t>уперше</a:t>
            </a:r>
            <a:r>
              <a:rPr lang="ru-RU" sz="1800" dirty="0"/>
              <a:t> </a:t>
            </a:r>
            <a:r>
              <a:rPr lang="ru-RU" sz="1800" dirty="0" err="1"/>
              <a:t>запропоновано</a:t>
            </a:r>
            <a:r>
              <a:rPr lang="ru-RU" sz="1800" dirty="0"/>
              <a:t> для того, </a:t>
            </a:r>
            <a:r>
              <a:rPr lang="ru-RU" sz="1800" dirty="0" err="1"/>
              <a:t>щоб</a:t>
            </a:r>
            <a:r>
              <a:rPr lang="ru-RU" sz="1800" dirty="0"/>
              <a:t> </a:t>
            </a:r>
            <a:r>
              <a:rPr lang="ru-RU" sz="1800" dirty="0" err="1"/>
              <a:t>описати</a:t>
            </a:r>
            <a:r>
              <a:rPr lang="ru-RU" sz="1800" dirty="0"/>
              <a:t> </a:t>
            </a:r>
            <a:r>
              <a:rPr lang="ru-RU" sz="1800" dirty="0" err="1"/>
              <a:t>знання</a:t>
            </a:r>
            <a:r>
              <a:rPr lang="ru-RU" sz="1800" dirty="0"/>
              <a:t> про </a:t>
            </a:r>
            <a:r>
              <a:rPr lang="ru-RU" sz="1800" dirty="0" err="1"/>
              <a:t>спадковість</a:t>
            </a:r>
            <a:r>
              <a:rPr lang="ru-RU" sz="1800" dirty="0"/>
              <a:t> та </a:t>
            </a:r>
            <a:r>
              <a:rPr lang="ru-RU" sz="1800" dirty="0" err="1"/>
              <a:t>мінливість</a:t>
            </a:r>
            <a:r>
              <a:rPr lang="ru-RU" sz="1800" dirty="0"/>
              <a:t>, </a:t>
            </a:r>
            <a:r>
              <a:rPr lang="uk-UA" sz="1800" dirty="0" err="1"/>
              <a:t>визначиним</a:t>
            </a:r>
            <a:r>
              <a:rPr lang="uk-UA" sz="1800" dirty="0"/>
              <a:t> британським </a:t>
            </a:r>
            <a:r>
              <a:rPr lang="ru-RU" sz="1800" dirty="0" err="1"/>
              <a:t>вченим</a:t>
            </a:r>
            <a:r>
              <a:rPr lang="ru-RU" sz="1800" dirty="0"/>
              <a:t> </a:t>
            </a:r>
            <a:r>
              <a:rPr lang="uk-UA" sz="1800" dirty="0"/>
              <a:t>Вільямом </a:t>
            </a:r>
            <a:r>
              <a:rPr lang="uk-UA" sz="1800" dirty="0" err="1"/>
              <a:t>Батесоном</a:t>
            </a:r>
            <a:r>
              <a:rPr lang="ru-RU" sz="1800" dirty="0"/>
              <a:t> у </a:t>
            </a:r>
            <a:r>
              <a:rPr lang="ru-RU" sz="1800" dirty="0" err="1"/>
              <a:t>особистому</a:t>
            </a:r>
            <a:r>
              <a:rPr lang="ru-RU" sz="1800" dirty="0"/>
              <a:t> </a:t>
            </a:r>
            <a:r>
              <a:rPr lang="ru-RU" sz="1800" dirty="0" err="1"/>
              <a:t>листі</a:t>
            </a:r>
            <a:r>
              <a:rPr lang="ru-RU" sz="1800" dirty="0"/>
              <a:t> до </a:t>
            </a:r>
            <a:r>
              <a:rPr lang="uk-UA" sz="1800" dirty="0"/>
              <a:t>Адама </a:t>
            </a:r>
            <a:r>
              <a:rPr lang="uk-UA" sz="1800" dirty="0" err="1"/>
              <a:t>Седжвіка</a:t>
            </a:r>
            <a:r>
              <a:rPr lang="uk-UA" sz="1800" dirty="0"/>
              <a:t> </a:t>
            </a:r>
            <a:r>
              <a:rPr lang="ru-RU" sz="1800" dirty="0"/>
              <a:t> (</a:t>
            </a:r>
            <a:r>
              <a:rPr lang="uk-UA" sz="1800" dirty="0"/>
              <a:t>18 квітня 1905</a:t>
            </a:r>
            <a:r>
              <a:rPr lang="ru-RU" sz="1800" dirty="0"/>
              <a:t>). </a:t>
            </a:r>
            <a:r>
              <a:rPr lang="ru-RU" sz="1800" dirty="0" err="1"/>
              <a:t>Уперше</a:t>
            </a:r>
            <a:r>
              <a:rPr lang="ru-RU" sz="1800" dirty="0"/>
              <a:t> </a:t>
            </a:r>
            <a:r>
              <a:rPr lang="ru-RU" sz="1800" dirty="0" err="1"/>
              <a:t>Батесон</a:t>
            </a:r>
            <a:r>
              <a:rPr lang="ru-RU" sz="1800" dirty="0"/>
              <a:t> </a:t>
            </a:r>
            <a:r>
              <a:rPr lang="ru-RU" sz="1800" dirty="0" err="1"/>
              <a:t>ужив</a:t>
            </a:r>
            <a:r>
              <a:rPr lang="ru-RU" sz="1800" dirty="0"/>
              <a:t> слово «генетика» </a:t>
            </a:r>
            <a:r>
              <a:rPr lang="ru-RU" sz="1800" dirty="0" err="1"/>
              <a:t>публічно</a:t>
            </a:r>
            <a:r>
              <a:rPr lang="ru-RU" sz="1800" dirty="0"/>
              <a:t> на </a:t>
            </a:r>
            <a:r>
              <a:rPr lang="ru-RU" sz="1800" dirty="0" err="1"/>
              <a:t>Третій</a:t>
            </a:r>
            <a:r>
              <a:rPr lang="ru-RU" sz="1800" dirty="0"/>
              <a:t> </a:t>
            </a:r>
            <a:r>
              <a:rPr lang="ru-RU" sz="1800" dirty="0" err="1"/>
              <a:t>міжнародній</a:t>
            </a:r>
            <a:r>
              <a:rPr lang="ru-RU" sz="1800" dirty="0"/>
              <a:t> </a:t>
            </a:r>
            <a:r>
              <a:rPr lang="ru-RU" sz="1800" dirty="0" err="1"/>
              <a:t>конференції</a:t>
            </a:r>
            <a:r>
              <a:rPr lang="ru-RU" sz="1800" dirty="0"/>
              <a:t> </a:t>
            </a:r>
            <a:r>
              <a:rPr lang="ru-RU" sz="1800" dirty="0" err="1"/>
              <a:t>з</a:t>
            </a:r>
            <a:r>
              <a:rPr lang="ru-RU" sz="1800" dirty="0"/>
              <a:t> </a:t>
            </a:r>
            <a:r>
              <a:rPr lang="ru-RU" sz="1800" dirty="0" err="1"/>
              <a:t>гібридизації</a:t>
            </a:r>
            <a:r>
              <a:rPr lang="ru-RU" sz="1800" dirty="0"/>
              <a:t> </a:t>
            </a:r>
            <a:r>
              <a:rPr lang="ru-RU" sz="1800" dirty="0" err="1"/>
              <a:t>рослин</a:t>
            </a:r>
            <a:r>
              <a:rPr lang="ru-RU" sz="1800" dirty="0"/>
              <a:t> (</a:t>
            </a:r>
            <a:r>
              <a:rPr lang="uk-UA" sz="1800" dirty="0"/>
              <a:t>Лондон, </a:t>
            </a:r>
            <a:r>
              <a:rPr lang="uk-UA" sz="1800" dirty="0" err="1"/>
              <a:t>Англіія</a:t>
            </a:r>
            <a:r>
              <a:rPr lang="ru-RU" sz="1800" dirty="0"/>
              <a:t>) у </a:t>
            </a:r>
            <a:r>
              <a:rPr lang="uk-UA" sz="1800" dirty="0"/>
              <a:t>1906.</a:t>
            </a:r>
            <a:endParaRPr lang="uk-UA" sz="1800" b="1" dirty="0"/>
          </a:p>
          <a:p>
            <a:pPr>
              <a:lnSpc>
                <a:spcPct val="90000"/>
              </a:lnSpc>
            </a:pPr>
            <a:r>
              <a:rPr lang="uk-UA" sz="1800" b="1" dirty="0"/>
              <a:t>Основним завданням</a:t>
            </a:r>
            <a:r>
              <a:rPr lang="ru-RU" sz="1800" dirty="0"/>
              <a:t> </a:t>
            </a:r>
            <a:r>
              <a:rPr lang="uk-UA" sz="1800" dirty="0"/>
              <a:t>генетики є розроблення методів управління спадковістю та мінливістю з метою отримання необхідних</a:t>
            </a:r>
            <a:r>
              <a:rPr lang="ru-RU" sz="1800" dirty="0"/>
              <a:t>  </a:t>
            </a:r>
            <a:r>
              <a:rPr lang="uk-UA" sz="1800" dirty="0"/>
              <a:t>людству форм  організмів, регуляції формування їхніх природних і штучних популяцій, вивчення природи генетичних хвороб, розв'язання проблем стійкості природних і штучних популяцій видів.</a:t>
            </a:r>
            <a:r>
              <a:rPr lang="ru-RU" sz="1800" dirty="0"/>
              <a:t>Генетика становить </a:t>
            </a:r>
            <a:r>
              <a:rPr lang="ru-RU" sz="1800" dirty="0" err="1"/>
              <a:t>теоретичний</a:t>
            </a:r>
            <a:r>
              <a:rPr lang="ru-RU" sz="1800" dirty="0"/>
              <a:t> фундамент </a:t>
            </a:r>
            <a:r>
              <a:rPr lang="ru-RU" sz="1800" dirty="0" err="1"/>
              <a:t>сучасної</a:t>
            </a:r>
            <a:r>
              <a:rPr lang="ru-RU" sz="1800" dirty="0"/>
              <a:t> </a:t>
            </a:r>
            <a:r>
              <a:rPr lang="ru-RU" sz="1800" dirty="0" err="1"/>
              <a:t>біологічної</a:t>
            </a:r>
            <a:r>
              <a:rPr lang="ru-RU" sz="1800" dirty="0"/>
              <a:t> науки.</a:t>
            </a:r>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15888"/>
            <a:ext cx="8229600" cy="706437"/>
          </a:xfrm>
        </p:spPr>
        <p:txBody>
          <a:bodyPr/>
          <a:lstStyle/>
          <a:p>
            <a:r>
              <a:rPr lang="uk-UA" sz="4000" b="1" i="1"/>
              <a:t>Напрями досліджень генетики</a:t>
            </a:r>
            <a:endParaRPr lang="ru-RU" sz="4000" b="1" i="1"/>
          </a:p>
        </p:txBody>
      </p:sp>
      <p:sp>
        <p:nvSpPr>
          <p:cNvPr id="4099" name="Rectangle 3"/>
          <p:cNvSpPr>
            <a:spLocks noGrp="1" noChangeArrowheads="1"/>
          </p:cNvSpPr>
          <p:nvPr>
            <p:ph idx="1"/>
          </p:nvPr>
        </p:nvSpPr>
        <p:spPr>
          <a:xfrm>
            <a:off x="457200" y="836613"/>
            <a:ext cx="4619625" cy="4032250"/>
          </a:xfrm>
        </p:spPr>
        <p:txBody>
          <a:bodyPr/>
          <a:lstStyle/>
          <a:p>
            <a:pPr>
              <a:lnSpc>
                <a:spcPct val="80000"/>
              </a:lnSpc>
            </a:pPr>
            <a:r>
              <a:rPr lang="uk-UA" sz="2400"/>
              <a:t>Генетика людини</a:t>
            </a:r>
          </a:p>
          <a:p>
            <a:pPr>
              <a:lnSpc>
                <a:spcPct val="80000"/>
              </a:lnSpc>
            </a:pPr>
            <a:r>
              <a:rPr lang="uk-UA" sz="2400"/>
              <a:t>Генетика рослин</a:t>
            </a:r>
          </a:p>
          <a:p>
            <a:pPr>
              <a:lnSpc>
                <a:spcPct val="80000"/>
              </a:lnSpc>
            </a:pPr>
            <a:r>
              <a:rPr lang="uk-UA" sz="2400"/>
              <a:t>Генетика тварин</a:t>
            </a:r>
          </a:p>
          <a:p>
            <a:pPr>
              <a:lnSpc>
                <a:spcPct val="80000"/>
              </a:lnSpc>
            </a:pPr>
            <a:r>
              <a:rPr lang="uk-UA" sz="2400"/>
              <a:t>Генетика мікроорганізмів</a:t>
            </a:r>
          </a:p>
          <a:p>
            <a:pPr>
              <a:lnSpc>
                <a:spcPct val="80000"/>
              </a:lnSpc>
            </a:pPr>
            <a:r>
              <a:rPr lang="uk-UA" sz="2400"/>
              <a:t>Генетика індивідуального розвитку</a:t>
            </a:r>
          </a:p>
          <a:p>
            <a:pPr>
              <a:lnSpc>
                <a:spcPct val="80000"/>
              </a:lnSpc>
            </a:pPr>
            <a:r>
              <a:rPr lang="uk-UA" sz="2400"/>
              <a:t>Молекулярна генетика</a:t>
            </a:r>
          </a:p>
          <a:p>
            <a:pPr>
              <a:lnSpc>
                <a:spcPct val="80000"/>
              </a:lnSpc>
            </a:pPr>
            <a:r>
              <a:rPr lang="uk-UA" sz="2400"/>
              <a:t>Цитогенетика</a:t>
            </a:r>
          </a:p>
          <a:p>
            <a:pPr>
              <a:lnSpc>
                <a:spcPct val="80000"/>
              </a:lnSpc>
            </a:pPr>
            <a:r>
              <a:rPr lang="uk-UA" sz="2400"/>
              <a:t>Генетика популяцій </a:t>
            </a:r>
          </a:p>
          <a:p>
            <a:pPr>
              <a:lnSpc>
                <a:spcPct val="80000"/>
              </a:lnSpc>
            </a:pPr>
            <a:r>
              <a:rPr lang="uk-UA" sz="2400"/>
              <a:t>Еволюційна генетика </a:t>
            </a:r>
          </a:p>
          <a:p>
            <a:pPr>
              <a:lnSpc>
                <a:spcPct val="80000"/>
              </a:lnSpc>
            </a:pPr>
            <a:r>
              <a:rPr lang="uk-UA" sz="2400"/>
              <a:t>Генетична інженерія</a:t>
            </a:r>
            <a:endParaRPr lang="ru-RU" sz="2400"/>
          </a:p>
        </p:txBody>
      </p:sp>
      <p:pic>
        <p:nvPicPr>
          <p:cNvPr id="4100" name="Picture 4" descr="gmo"/>
          <p:cNvPicPr>
            <a:picLocks noChangeAspect="1" noChangeArrowheads="1"/>
          </p:cNvPicPr>
          <p:nvPr/>
        </p:nvPicPr>
        <p:blipFill>
          <a:blip r:embed="rId2" cstate="print"/>
          <a:srcRect/>
          <a:stretch>
            <a:fillRect/>
          </a:stretch>
        </p:blipFill>
        <p:spPr bwMode="auto">
          <a:xfrm>
            <a:off x="4859338" y="765175"/>
            <a:ext cx="3960812" cy="2476500"/>
          </a:xfrm>
          <a:prstGeom prst="rect">
            <a:avLst/>
          </a:prstGeom>
          <a:noFill/>
        </p:spPr>
      </p:pic>
      <p:pic>
        <p:nvPicPr>
          <p:cNvPr id="4101" name="Picture 5" descr="geny"/>
          <p:cNvPicPr>
            <a:picLocks noChangeAspect="1" noChangeArrowheads="1"/>
          </p:cNvPicPr>
          <p:nvPr/>
        </p:nvPicPr>
        <p:blipFill>
          <a:blip r:embed="rId3" cstate="print"/>
          <a:srcRect/>
          <a:stretch>
            <a:fillRect/>
          </a:stretch>
        </p:blipFill>
        <p:spPr bwMode="auto">
          <a:xfrm>
            <a:off x="4427538" y="3500438"/>
            <a:ext cx="4248150" cy="3024187"/>
          </a:xfrm>
          <a:prstGeom prst="rect">
            <a:avLst/>
          </a:prstGeom>
          <a:noFill/>
        </p:spPr>
      </p:pic>
      <p:pic>
        <p:nvPicPr>
          <p:cNvPr id="4102" name="Picture 6" descr="09100202"/>
          <p:cNvPicPr>
            <a:picLocks noChangeAspect="1" noChangeArrowheads="1"/>
          </p:cNvPicPr>
          <p:nvPr/>
        </p:nvPicPr>
        <p:blipFill>
          <a:blip r:embed="rId4" cstate="print"/>
          <a:srcRect/>
          <a:stretch>
            <a:fillRect/>
          </a:stretch>
        </p:blipFill>
        <p:spPr bwMode="auto">
          <a:xfrm>
            <a:off x="900113" y="4797425"/>
            <a:ext cx="2663825" cy="1881188"/>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115888"/>
            <a:ext cx="8229600" cy="579437"/>
          </a:xfrm>
        </p:spPr>
        <p:txBody>
          <a:bodyPr>
            <a:normAutofit fontScale="90000"/>
          </a:bodyPr>
          <a:lstStyle/>
          <a:p>
            <a:r>
              <a:rPr lang="uk-UA" sz="4000" b="1" i="1"/>
              <a:t>Цікаві факти</a:t>
            </a:r>
            <a:endParaRPr lang="ru-RU" sz="4000" b="1" i="1"/>
          </a:p>
        </p:txBody>
      </p:sp>
      <p:sp>
        <p:nvSpPr>
          <p:cNvPr id="5126" name="Text Box 6"/>
          <p:cNvSpPr txBox="1">
            <a:spLocks noChangeArrowheads="1"/>
          </p:cNvSpPr>
          <p:nvPr/>
        </p:nvSpPr>
        <p:spPr bwMode="auto">
          <a:xfrm>
            <a:off x="250825" y="765175"/>
            <a:ext cx="4679950" cy="2292350"/>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sz="2000"/>
              <a:t> У людини </a:t>
            </a:r>
            <a:r>
              <a:rPr lang="ru-RU" sz="2000" b="1"/>
              <a:t>оптимізм чи песимізм</a:t>
            </a:r>
            <a:r>
              <a:rPr lang="ru-RU" sz="2000"/>
              <a:t> програмується на генетичному рівні. Вчені з’ясували, що погляд на світ визначається концентрацією нейропептидів Y в мозку, знижена концентрація яких змушує людину депресивно і песимістично сприймати навколишнє середовище.</a:t>
            </a:r>
          </a:p>
        </p:txBody>
      </p:sp>
      <p:sp>
        <p:nvSpPr>
          <p:cNvPr id="5128" name="Text Box 8"/>
          <p:cNvSpPr txBox="1">
            <a:spLocks noChangeArrowheads="1"/>
          </p:cNvSpPr>
          <p:nvPr/>
        </p:nvSpPr>
        <p:spPr bwMode="auto">
          <a:xfrm>
            <a:off x="3708400" y="3284538"/>
            <a:ext cx="5256213" cy="3270250"/>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sz="2000"/>
              <a:t> У 2002 році мешканка США Лідія Фейрчайлд при розлученні з чоловіком пройшла процедуру аналізу ДНК, яка показала, що вона не є матір’ю двох своїх народжених дітей, а також не є матір’ю дитини, якою була на той момент вагітна. Як виявилося, Лідія була </a:t>
            </a:r>
            <a:r>
              <a:rPr lang="ru-RU" sz="2000" b="1"/>
              <a:t>химерою</a:t>
            </a:r>
            <a:r>
              <a:rPr lang="ru-RU" sz="2000"/>
              <a:t>, тобто організмом, який утворився в результаті злиття на ранній стадії розвитку двох яйцеклітин, запліднених різними сперматозоїдами. У результаті цього організм Лідії в різних тканинах має різні послідовності в ДНК.</a:t>
            </a:r>
          </a:p>
        </p:txBody>
      </p:sp>
      <p:pic>
        <p:nvPicPr>
          <p:cNvPr id="5129" name="Picture 9" descr="песим оп"/>
          <p:cNvPicPr>
            <a:picLocks noChangeAspect="1" noChangeArrowheads="1"/>
          </p:cNvPicPr>
          <p:nvPr/>
        </p:nvPicPr>
        <p:blipFill>
          <a:blip r:embed="rId2" cstate="print"/>
          <a:srcRect/>
          <a:stretch>
            <a:fillRect/>
          </a:stretch>
        </p:blipFill>
        <p:spPr bwMode="auto">
          <a:xfrm>
            <a:off x="5003800" y="836613"/>
            <a:ext cx="3384550" cy="2087562"/>
          </a:xfrm>
          <a:prstGeom prst="rect">
            <a:avLst/>
          </a:prstGeom>
          <a:noFill/>
        </p:spPr>
      </p:pic>
      <p:pic>
        <p:nvPicPr>
          <p:cNvPr id="5131" name="Picture 11" descr="9f65f44f1b13c0177f09c220d10921cb"/>
          <p:cNvPicPr>
            <a:picLocks noChangeAspect="1" noChangeArrowheads="1"/>
          </p:cNvPicPr>
          <p:nvPr/>
        </p:nvPicPr>
        <p:blipFill>
          <a:blip r:embed="rId3" cstate="print"/>
          <a:srcRect/>
          <a:stretch>
            <a:fillRect/>
          </a:stretch>
        </p:blipFill>
        <p:spPr bwMode="auto">
          <a:xfrm>
            <a:off x="611188" y="3716338"/>
            <a:ext cx="2857500" cy="2265362"/>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4716463" y="260350"/>
            <a:ext cx="3529012" cy="3759200"/>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sz="2000"/>
              <a:t> Якщо сон звичайної людини триває 7-8 годин, то у людини з мутацією в гені hDEC2, який </a:t>
            </a:r>
            <a:r>
              <a:rPr lang="ru-RU" sz="2000" b="1"/>
              <a:t>регулює цикл сну і неспання</a:t>
            </a:r>
            <a:r>
              <a:rPr lang="ru-RU" sz="2000"/>
              <a:t>, необхідність у сні істотно знижується (до 4 годин). Найчастіше носії такої мутації домагаються в житті великих успіхів. Маргарет Тетчер, наприклад, неодноразово заявляла про свій короткий сон, але чи було це пов’язано з даною мутацією — невідомо.</a:t>
            </a:r>
          </a:p>
        </p:txBody>
      </p:sp>
      <p:sp>
        <p:nvSpPr>
          <p:cNvPr id="6151" name="Text Box 7"/>
          <p:cNvSpPr txBox="1">
            <a:spLocks noChangeArrowheads="1"/>
          </p:cNvSpPr>
          <p:nvPr/>
        </p:nvSpPr>
        <p:spPr bwMode="auto">
          <a:xfrm>
            <a:off x="250825" y="260350"/>
            <a:ext cx="4032250" cy="2047875"/>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sz="2000"/>
              <a:t> </a:t>
            </a:r>
            <a:r>
              <a:rPr lang="ru-RU" sz="2000" b="1"/>
              <a:t>Адерматогліфія</a:t>
            </a:r>
            <a:r>
              <a:rPr lang="ru-RU" sz="2000"/>
              <a:t> — Рідкісне генетичне захворювання, пов’язане з мутацією в гені SMARCAD1. В результаті цієї мутації у людини відсутні відбитки пальців. В даний час у світі відомо тільки 4 сім’ї з таким генетичним відхиленням.</a:t>
            </a:r>
            <a:endParaRPr lang="ru-RU"/>
          </a:p>
        </p:txBody>
      </p:sp>
      <p:pic>
        <p:nvPicPr>
          <p:cNvPr id="6152" name="Picture 8" descr="54815"/>
          <p:cNvPicPr>
            <a:picLocks noChangeAspect="1" noChangeArrowheads="1"/>
          </p:cNvPicPr>
          <p:nvPr/>
        </p:nvPicPr>
        <p:blipFill>
          <a:blip r:embed="rId2" cstate="print"/>
          <a:srcRect/>
          <a:stretch>
            <a:fillRect/>
          </a:stretch>
        </p:blipFill>
        <p:spPr bwMode="auto">
          <a:xfrm>
            <a:off x="395288" y="2420938"/>
            <a:ext cx="4105275" cy="2800350"/>
          </a:xfrm>
          <a:prstGeom prst="rect">
            <a:avLst/>
          </a:prstGeom>
          <a:noFill/>
        </p:spPr>
      </p:pic>
      <p:pic>
        <p:nvPicPr>
          <p:cNvPr id="6153" name="Picture 9" descr="24132615"/>
          <p:cNvPicPr>
            <a:picLocks noChangeAspect="1" noChangeArrowheads="1"/>
          </p:cNvPicPr>
          <p:nvPr/>
        </p:nvPicPr>
        <p:blipFill>
          <a:blip r:embed="rId3" cstate="print"/>
          <a:srcRect/>
          <a:stretch>
            <a:fillRect/>
          </a:stretch>
        </p:blipFill>
        <p:spPr bwMode="auto">
          <a:xfrm>
            <a:off x="4572000" y="4076700"/>
            <a:ext cx="4249738" cy="2627313"/>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68538" y="1125538"/>
            <a:ext cx="5040312" cy="366712"/>
          </a:xfrm>
          <a:prstGeom prst="rect">
            <a:avLst/>
          </a:prstGeom>
          <a:noFill/>
          <a:ln w="9525">
            <a:noFill/>
            <a:miter lim="800000"/>
            <a:headEnd/>
            <a:tailEnd/>
          </a:ln>
          <a:effectLst/>
        </p:spPr>
        <p:txBody>
          <a:bodyPr>
            <a:spAutoFit/>
          </a:bodyPr>
          <a:lstStyle/>
          <a:p>
            <a:pPr>
              <a:spcBef>
                <a:spcPct val="50000"/>
              </a:spcBef>
            </a:pPr>
            <a:endParaRPr lang="ru-RU"/>
          </a:p>
        </p:txBody>
      </p:sp>
      <p:sp>
        <p:nvSpPr>
          <p:cNvPr id="7182" name="Rectangle 14"/>
          <p:cNvSpPr>
            <a:spLocks noChangeArrowheads="1"/>
          </p:cNvSpPr>
          <p:nvPr/>
        </p:nvSpPr>
        <p:spPr bwMode="auto">
          <a:xfrm>
            <a:off x="3708400" y="115888"/>
            <a:ext cx="5256213" cy="3649662"/>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ru-RU" sz="1600"/>
              <a:t> Всі ми знаємо, що павутина, яку роблять павуки, є дуже цікавою речовиною. Наприклад, павутина набагато міцніша за металеву нитку тієї ж товщини. Деякі павуки роблять павутину, з якої можна навіть ткати, що деякі племена з успіхом і роблять. Павутина - вельми цінний матеріал, але здобувати її у великих кількостях - складне завдання.Вчені вирішили вирішити проблему несподіваним способом - впровадивши в геном кіз деякі гени з генома павуків. В результаті молоко генетично модифікованих кіз містить білок, з якого і складається павутина. Молоко таких кіз можна пити, і навряд чи хтось відрізнить його від звичайного козиного молока. Але з цього молока, після відповідної його обробки, виділяється білок, який називають павуковим шовком.</a:t>
            </a:r>
            <a:r>
              <a:rPr lang="ru-RU"/>
              <a:t> </a:t>
            </a:r>
          </a:p>
        </p:txBody>
      </p:sp>
      <p:sp>
        <p:nvSpPr>
          <p:cNvPr id="7183" name="Text Box 15"/>
          <p:cNvSpPr txBox="1">
            <a:spLocks noChangeArrowheads="1"/>
          </p:cNvSpPr>
          <p:nvPr/>
        </p:nvSpPr>
        <p:spPr bwMode="auto">
          <a:xfrm>
            <a:off x="179388" y="3933825"/>
            <a:ext cx="3600450" cy="2781300"/>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sz="2000"/>
              <a:t> «</a:t>
            </a:r>
            <a:r>
              <a:rPr lang="ru-RU" sz="2000" b="1"/>
              <a:t>Ген Гомера Сімпсона</a:t>
            </a:r>
            <a:r>
              <a:rPr lang="ru-RU" sz="2000"/>
              <a:t>»- Відносно недавно виявлений вченими ген, в результаті видалення якого лабораторні миші краще запам’ятовували предмети і швидше знаходили вихід з лабіринту. Такий ген є і у людини, але вчені ще не вивчили практичну користь його видалення у людей.</a:t>
            </a:r>
          </a:p>
        </p:txBody>
      </p:sp>
      <p:pic>
        <p:nvPicPr>
          <p:cNvPr id="7184" name="Picture 16" descr="1363682796279"/>
          <p:cNvPicPr>
            <a:picLocks noChangeAspect="1" noChangeArrowheads="1"/>
          </p:cNvPicPr>
          <p:nvPr/>
        </p:nvPicPr>
        <p:blipFill>
          <a:blip r:embed="rId2" cstate="print"/>
          <a:srcRect/>
          <a:stretch>
            <a:fillRect/>
          </a:stretch>
        </p:blipFill>
        <p:spPr bwMode="auto">
          <a:xfrm>
            <a:off x="4211638" y="3933825"/>
            <a:ext cx="3810000" cy="2814638"/>
          </a:xfrm>
          <a:prstGeom prst="rect">
            <a:avLst/>
          </a:prstGeom>
          <a:noFill/>
        </p:spPr>
      </p:pic>
      <p:pic>
        <p:nvPicPr>
          <p:cNvPr id="7185" name="Picture 17" descr="23"/>
          <p:cNvPicPr>
            <a:picLocks noChangeAspect="1" noChangeArrowheads="1"/>
          </p:cNvPicPr>
          <p:nvPr/>
        </p:nvPicPr>
        <p:blipFill>
          <a:blip r:embed="rId3" cstate="print"/>
          <a:srcRect/>
          <a:stretch>
            <a:fillRect/>
          </a:stretch>
        </p:blipFill>
        <p:spPr bwMode="auto">
          <a:xfrm>
            <a:off x="107950" y="115888"/>
            <a:ext cx="3455988" cy="1944687"/>
          </a:xfrm>
          <a:prstGeom prst="rect">
            <a:avLst/>
          </a:prstGeom>
          <a:noFill/>
        </p:spPr>
      </p:pic>
      <p:pic>
        <p:nvPicPr>
          <p:cNvPr id="7186" name="Picture 18" descr="1271952803_40"/>
          <p:cNvPicPr>
            <a:picLocks noChangeAspect="1" noChangeArrowheads="1"/>
          </p:cNvPicPr>
          <p:nvPr/>
        </p:nvPicPr>
        <p:blipFill>
          <a:blip r:embed="rId4" cstate="print"/>
          <a:srcRect/>
          <a:stretch>
            <a:fillRect/>
          </a:stretch>
        </p:blipFill>
        <p:spPr bwMode="auto">
          <a:xfrm>
            <a:off x="107950" y="2060575"/>
            <a:ext cx="3455988" cy="1747838"/>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50825" y="115888"/>
            <a:ext cx="8569325" cy="3265487"/>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sz="1600"/>
              <a:t> Напевно, багато хто чув про "Ангела смерті", доктора Джозефі Менгеле, який служив вірою і правдою фашистам. Цей, за перепрошенням, лікар, а точніше, нелюд, занапастив тисячі життів, проводячи нелюдяні медичні експерименти. Один з них - спроба збільшити частоту появи близнят. Для чого? Звичайно ж, для того, щоб збільшити кількість людей арійської раси, носіїв чистої крові.</a:t>
            </a:r>
            <a:br>
              <a:rPr lang="ru-RU" sz="1600"/>
            </a:br>
            <a:r>
              <a:rPr lang="ru-RU" sz="1600"/>
              <a:t>Так ось, саме цей експеримент Менгеля, за який, до речі, зміг уникнути покарання, втікши до Латинської Америки, зараз приносить свої плоди. Дивно, але факт - в Бразільському місті Кандідо Гондої (Candido Godoi) дуже багато близнят. Не просто багато, а дуже багато - таке враження, що там одні близнята. </a:t>
            </a:r>
            <a:br>
              <a:rPr lang="ru-RU" sz="1600"/>
            </a:br>
            <a:r>
              <a:rPr lang="ru-RU" sz="1600"/>
              <a:t>Причому тут доктор Менгель? Та притому, що за свідченням місцевих жителів, доктор Менгель відвідував містечко в 60-х роках минулого століття, надаючи медичні послуги жінкам міста. Тепер у бразильців проблема - кожна п'ята жінка, яка завагітніла, народжує близнята, причому діти блакитноокі і світловолосі. Чому? Вчені цього не розуміють.</a:t>
            </a:r>
            <a:br>
              <a:rPr lang="ru-RU" sz="1600"/>
            </a:br>
            <a:r>
              <a:rPr lang="ru-RU" sz="1600"/>
              <a:t>Прояснити нічого не можуть до цих пір, і доктор Менгель навряд чи вже щось розповість, оскільки він помер своєю смертю в 1979 році.</a:t>
            </a:r>
            <a:r>
              <a:rPr lang="ru-RU"/>
              <a:t> </a:t>
            </a:r>
            <a:r>
              <a:rPr lang="ru-RU" sz="2000"/>
              <a:t> </a:t>
            </a:r>
          </a:p>
        </p:txBody>
      </p:sp>
      <p:pic>
        <p:nvPicPr>
          <p:cNvPr id="8197" name="Picture 5" descr="6"/>
          <p:cNvPicPr>
            <a:picLocks noChangeAspect="1" noChangeArrowheads="1"/>
          </p:cNvPicPr>
          <p:nvPr/>
        </p:nvPicPr>
        <p:blipFill>
          <a:blip r:embed="rId2" cstate="print"/>
          <a:srcRect/>
          <a:stretch>
            <a:fillRect/>
          </a:stretch>
        </p:blipFill>
        <p:spPr bwMode="auto">
          <a:xfrm>
            <a:off x="323850" y="3357563"/>
            <a:ext cx="8640763" cy="3375025"/>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79388" y="2133600"/>
            <a:ext cx="4248150" cy="4473575"/>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a:t> Вченим вдалося вивести вид дерев, які можуть виростати до 27 метрів всього за шість років. Ці дерева створюються не для краси, вчені намагаються знайти альтернативний вид палива, що відноситься до поновлюваних ресурсів. Власне, зробити це вдалося, дерева дійсно ростуть з величезною швидкістю, так що є шанс на успішний результат експерименту.</a:t>
            </a:r>
            <a:r>
              <a:rPr lang="uk-UA"/>
              <a:t> </a:t>
            </a:r>
            <a:r>
              <a:rPr lang="ru-RU"/>
              <a:t>Самі дерева, звичайно ж, не використовуватимуться у вигляді дров - ні, мова йде про спирт, який учені і збираються отримувати з цих дерев. Точніше, не з них</a:t>
            </a:r>
            <a:r>
              <a:rPr lang="uk-UA"/>
              <a:t> </a:t>
            </a:r>
            <a:r>
              <a:rPr lang="ru-RU"/>
              <a:t>самих, а з целюлози, яка є основною складовою частиною деревини. Цілком може трапитися, що етанол, який отримується з дерев, і буде паливом майбутнього.</a:t>
            </a:r>
          </a:p>
        </p:txBody>
      </p:sp>
      <p:sp>
        <p:nvSpPr>
          <p:cNvPr id="9221" name="Rectangle 5"/>
          <p:cNvSpPr>
            <a:spLocks noChangeArrowheads="1"/>
          </p:cNvSpPr>
          <p:nvPr/>
        </p:nvSpPr>
        <p:spPr bwMode="auto">
          <a:xfrm>
            <a:off x="179388" y="188913"/>
            <a:ext cx="4176712" cy="1803400"/>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ru-RU" sz="2000"/>
              <a:t> Всі люди з </a:t>
            </a:r>
            <a:r>
              <a:rPr lang="ru-RU" sz="2000" b="1"/>
              <a:t>блакитним кольором очей</a:t>
            </a:r>
            <a:r>
              <a:rPr lang="ru-RU" sz="2000"/>
              <a:t> — Дуже далекі родичі. Такий колір очей виходить в результаті мутації гена HERC2. Виникла така мутація приблизно 6-10 тисяч років тому на Близькому Сході</a:t>
            </a:r>
            <a:r>
              <a:rPr lang="ru-RU"/>
              <a:t>.</a:t>
            </a:r>
          </a:p>
        </p:txBody>
      </p:sp>
      <p:pic>
        <p:nvPicPr>
          <p:cNvPr id="9222" name="Picture 6" descr="x_ab17713d"/>
          <p:cNvPicPr>
            <a:picLocks noChangeAspect="1" noChangeArrowheads="1"/>
          </p:cNvPicPr>
          <p:nvPr/>
        </p:nvPicPr>
        <p:blipFill>
          <a:blip r:embed="rId2" cstate="print"/>
          <a:srcRect/>
          <a:stretch>
            <a:fillRect/>
          </a:stretch>
        </p:blipFill>
        <p:spPr bwMode="auto">
          <a:xfrm>
            <a:off x="4572000" y="115888"/>
            <a:ext cx="4392613" cy="2592387"/>
          </a:xfrm>
          <a:prstGeom prst="rect">
            <a:avLst/>
          </a:prstGeom>
          <a:noFill/>
        </p:spPr>
      </p:pic>
      <p:pic>
        <p:nvPicPr>
          <p:cNvPr id="9223" name="Picture 7" descr="y7g9TGCxETI"/>
          <p:cNvPicPr>
            <a:picLocks noChangeAspect="1" noChangeArrowheads="1"/>
          </p:cNvPicPr>
          <p:nvPr/>
        </p:nvPicPr>
        <p:blipFill>
          <a:blip r:embed="rId3" cstate="print"/>
          <a:srcRect/>
          <a:stretch>
            <a:fillRect/>
          </a:stretch>
        </p:blipFill>
        <p:spPr bwMode="auto">
          <a:xfrm>
            <a:off x="4572000" y="2924175"/>
            <a:ext cx="4465638" cy="3673475"/>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179388" y="188913"/>
            <a:ext cx="4105275" cy="4054475"/>
          </a:xfrm>
          <a:prstGeom prst="rect">
            <a:avLst/>
          </a:prstGeom>
          <a:noFill/>
          <a:ln w="9525">
            <a:noFill/>
            <a:miter lim="800000"/>
            <a:headEnd/>
            <a:tailEnd/>
          </a:ln>
          <a:effectLst/>
        </p:spPr>
        <p:txBody>
          <a:bodyPr>
            <a:spAutoFit/>
          </a:bodyPr>
          <a:lstStyle/>
          <a:p>
            <a:pPr marL="342900" indent="-342900">
              <a:spcBef>
                <a:spcPct val="50000"/>
              </a:spcBef>
              <a:buFontTx/>
              <a:buChar char="•"/>
            </a:pPr>
            <a:r>
              <a:rPr lang="ru-RU" sz="2000"/>
              <a:t>У 1961 році була виведена нова порода кішок - шотландська висловуха. Причиною загнутих уперед і вниз вух з'явилася генна мутація. Парування котів цієї породи викликає порушення опорно-рухового апарату у потомства, тому для отримання нових висловухих кошенят потрібно схрещувати висловухих кішок з нормальними особинами.</a:t>
            </a:r>
            <a:r>
              <a:rPr lang="ru-RU"/>
              <a:t> </a:t>
            </a:r>
          </a:p>
        </p:txBody>
      </p:sp>
      <p:sp>
        <p:nvSpPr>
          <p:cNvPr id="10246" name="Text Box 6"/>
          <p:cNvSpPr txBox="1">
            <a:spLocks noChangeArrowheads="1"/>
          </p:cNvSpPr>
          <p:nvPr/>
        </p:nvSpPr>
        <p:spPr bwMode="auto">
          <a:xfrm>
            <a:off x="3995738" y="3789363"/>
            <a:ext cx="4897437" cy="2868612"/>
          </a:xfrm>
          <a:prstGeom prst="rect">
            <a:avLst/>
          </a:prstGeom>
          <a:noFill/>
          <a:ln w="9525">
            <a:noFill/>
            <a:miter lim="800000"/>
            <a:headEnd/>
            <a:tailEnd/>
          </a:ln>
          <a:effectLst/>
        </p:spPr>
        <p:txBody>
          <a:bodyPr>
            <a:spAutoFit/>
          </a:bodyPr>
          <a:lstStyle/>
          <a:p>
            <a:pPr>
              <a:spcBef>
                <a:spcPct val="50000"/>
              </a:spcBef>
              <a:buFontTx/>
              <a:buChar char="•"/>
            </a:pPr>
            <a:r>
              <a:rPr lang="ru-RU"/>
              <a:t> У 2006 році тайванські вчені вивели зелених поросят, що світяться. Для цього в ДНК-ланцюжок ембріона ввели ген зеленого флуоресцентного білка, запозиченого у флуоресціює медузи. Світиться у свинок не тільки шкіра, але і всі внутрішні органи. Основна мета такого експерименту - можливість візуального спостереження за розвитком тканин при пересадці стволових клітин.</a:t>
            </a:r>
            <a:r>
              <a:rPr lang="ru-RU" sz="2000"/>
              <a:t> </a:t>
            </a:r>
          </a:p>
        </p:txBody>
      </p:sp>
      <p:pic>
        <p:nvPicPr>
          <p:cNvPr id="10247" name="Picture 7" descr="75376_1"/>
          <p:cNvPicPr>
            <a:picLocks noChangeAspect="1" noChangeArrowheads="1"/>
          </p:cNvPicPr>
          <p:nvPr/>
        </p:nvPicPr>
        <p:blipFill>
          <a:blip r:embed="rId2" cstate="print"/>
          <a:srcRect/>
          <a:stretch>
            <a:fillRect/>
          </a:stretch>
        </p:blipFill>
        <p:spPr bwMode="auto">
          <a:xfrm>
            <a:off x="4572000" y="260350"/>
            <a:ext cx="3255963" cy="3384550"/>
          </a:xfrm>
          <a:prstGeom prst="rect">
            <a:avLst/>
          </a:prstGeom>
          <a:noFill/>
        </p:spPr>
      </p:pic>
      <p:pic>
        <p:nvPicPr>
          <p:cNvPr id="10248" name="Picture 8" descr="detenyshi-svetyashcheysya-zelenoy-svini"/>
          <p:cNvPicPr>
            <a:picLocks noChangeAspect="1" noChangeArrowheads="1"/>
          </p:cNvPicPr>
          <p:nvPr/>
        </p:nvPicPr>
        <p:blipFill>
          <a:blip r:embed="rId3" cstate="print"/>
          <a:srcRect/>
          <a:stretch>
            <a:fillRect/>
          </a:stretch>
        </p:blipFill>
        <p:spPr bwMode="auto">
          <a:xfrm>
            <a:off x="179388" y="4221163"/>
            <a:ext cx="3810000" cy="2381250"/>
          </a:xfrm>
          <a:prstGeom prst="rect">
            <a:avLst/>
          </a:prstGeom>
          <a:noFill/>
        </p:spPr>
      </p:pic>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535353"/>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TotalTime>
  <Words>604</Words>
  <Application>Microsoft Office PowerPoint</Application>
  <PresentationFormat>Экран (4:3)</PresentationFormat>
  <Paragraphs>34</Paragraphs>
  <Slides>10</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10</vt:i4>
      </vt:variant>
    </vt:vector>
  </HeadingPairs>
  <TitlesOfParts>
    <vt:vector size="12" baseType="lpstr">
      <vt:lpstr>Arial</vt:lpstr>
      <vt:lpstr>Поток</vt:lpstr>
      <vt:lpstr>Презентація з біології на тему: “Цікаві факти про генетику”</vt:lpstr>
      <vt:lpstr>Генетика – це…</vt:lpstr>
      <vt:lpstr>Напрями досліджень генетики</vt:lpstr>
      <vt:lpstr>Цікаві факти</vt:lpstr>
      <vt:lpstr>Слайд 5</vt:lpstr>
      <vt:lpstr>Слайд 6</vt:lpstr>
      <vt:lpstr>Слайд 7</vt:lpstr>
      <vt:lpstr>Слайд 8</vt:lpstr>
      <vt:lpstr>Слайд 9</vt:lpstr>
      <vt:lpstr>Дякую за увагу!</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з біології на тему: “Цікаві факти про генетику”</dc:title>
  <dc:creator>User</dc:creator>
  <cp:lastModifiedBy>Владислава</cp:lastModifiedBy>
  <cp:revision>4</cp:revision>
  <dcterms:created xsi:type="dcterms:W3CDTF">2014-11-05T17:31:53Z</dcterms:created>
  <dcterms:modified xsi:type="dcterms:W3CDTF">2015-04-20T17:15:20Z</dcterms:modified>
</cp:coreProperties>
</file>